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6" r:id="rId5"/>
    <p:sldId id="299" r:id="rId6"/>
    <p:sldId id="311" r:id="rId7"/>
    <p:sldId id="312" r:id="rId8"/>
    <p:sldId id="313" r:id="rId9"/>
    <p:sldId id="310" r:id="rId10"/>
    <p:sldId id="314" r:id="rId11"/>
    <p:sldId id="307" r:id="rId12"/>
    <p:sldId id="308" r:id="rId13"/>
    <p:sldId id="257" r:id="rId14"/>
    <p:sldId id="258" r:id="rId15"/>
    <p:sldId id="274" r:id="rId16"/>
    <p:sldId id="284" r:id="rId17"/>
    <p:sldId id="285" r:id="rId18"/>
    <p:sldId id="276" r:id="rId19"/>
    <p:sldId id="318" r:id="rId20"/>
    <p:sldId id="270" r:id="rId21"/>
    <p:sldId id="294" r:id="rId22"/>
    <p:sldId id="295" r:id="rId23"/>
    <p:sldId id="324" r:id="rId24"/>
    <p:sldId id="296" r:id="rId25"/>
    <p:sldId id="323" r:id="rId26"/>
    <p:sldId id="273" r:id="rId27"/>
    <p:sldId id="287" r:id="rId28"/>
    <p:sldId id="292" r:id="rId29"/>
    <p:sldId id="293" r:id="rId30"/>
    <p:sldId id="286" r:id="rId31"/>
    <p:sldId id="264" r:id="rId32"/>
    <p:sldId id="298" r:id="rId33"/>
    <p:sldId id="322" r:id="rId34"/>
    <p:sldId id="259" r:id="rId35"/>
    <p:sldId id="278" r:id="rId36"/>
    <p:sldId id="279" r:id="rId37"/>
    <p:sldId id="297" r:id="rId38"/>
    <p:sldId id="315" r:id="rId39"/>
    <p:sldId id="317" r:id="rId40"/>
    <p:sldId id="291" r:id="rId41"/>
    <p:sldId id="266" r:id="rId42"/>
    <p:sldId id="282" r:id="rId43"/>
    <p:sldId id="281" r:id="rId44"/>
    <p:sldId id="327" r:id="rId45"/>
    <p:sldId id="326" r:id="rId46"/>
    <p:sldId id="320" r:id="rId47"/>
    <p:sldId id="267" r:id="rId48"/>
    <p:sldId id="319" r:id="rId49"/>
    <p:sldId id="269" r:id="rId50"/>
    <p:sldId id="280" r:id="rId51"/>
    <p:sldId id="272" r:id="rId52"/>
    <p:sldId id="321" r:id="rId53"/>
    <p:sldId id="262" r:id="rId54"/>
    <p:sldId id="263" r:id="rId55"/>
  </p:sldIdLst>
  <p:sldSz cx="6858000" cy="9144000" type="screen4x3"/>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D53F5-D4D4-49AC-B81B-375D2EE68930}" v="25" dt="2020-02-27T22:58:56.681"/>
    <p1510:client id="{8CEE51A6-82A5-4AF1-AB2D-9DF56221B7D8}" v="9" dt="2020-02-28T08:00:46.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nessy, Emma" userId="54780449-32c0-4b10-b67b-0cb64c2ed66d" providerId="ADAL" clId="{823FBEEF-A8FA-48BE-B69A-B60D857B4765}"/>
    <pc:docChg chg="modSld">
      <pc:chgData name="Hennessy, Emma" userId="54780449-32c0-4b10-b67b-0cb64c2ed66d" providerId="ADAL" clId="{823FBEEF-A8FA-48BE-B69A-B60D857B4765}" dt="2019-10-21T07:09:20.820" v="3" actId="20577"/>
      <pc:docMkLst>
        <pc:docMk/>
      </pc:docMkLst>
      <pc:sldChg chg="modSp">
        <pc:chgData name="Hennessy, Emma" userId="54780449-32c0-4b10-b67b-0cb64c2ed66d" providerId="ADAL" clId="{823FBEEF-A8FA-48BE-B69A-B60D857B4765}" dt="2019-10-21T07:09:20.820" v="3" actId="20577"/>
        <pc:sldMkLst>
          <pc:docMk/>
          <pc:sldMk cId="488844407" sldId="281"/>
        </pc:sldMkLst>
        <pc:spChg chg="mod">
          <ac:chgData name="Hennessy, Emma" userId="54780449-32c0-4b10-b67b-0cb64c2ed66d" providerId="ADAL" clId="{823FBEEF-A8FA-48BE-B69A-B60D857B4765}" dt="2019-10-21T07:09:20.820" v="3" actId="20577"/>
          <ac:spMkLst>
            <pc:docMk/>
            <pc:sldMk cId="488844407" sldId="281"/>
            <ac:spMk id="4" creationId="{00000000-0000-0000-0000-000000000000}"/>
          </ac:spMkLst>
        </pc:spChg>
      </pc:sldChg>
    </pc:docChg>
  </pc:docChgLst>
  <pc:docChgLst>
    <pc:chgData name="Hennessy, Emma" userId="S::emma.hennessy@laconchildeschool.co.uk::54780449-32c0-4b10-b67b-0cb64c2ed66d" providerId="AD" clId="Web-{070D87D1-AABA-D92E-156C-4ACCAC1DBC1E}"/>
    <pc:docChg chg="addSld modSld">
      <pc:chgData name="Hennessy, Emma" userId="S::emma.hennessy@laconchildeschool.co.uk::54780449-32c0-4b10-b67b-0cb64c2ed66d" providerId="AD" clId="Web-{070D87D1-AABA-D92E-156C-4ACCAC1DBC1E}" dt="2020-02-22T10:53:30.893" v="1313"/>
      <pc:docMkLst>
        <pc:docMk/>
      </pc:docMkLst>
      <pc:sldChg chg="addSp modSp">
        <pc:chgData name="Hennessy, Emma" userId="S::emma.hennessy@laconchildeschool.co.uk::54780449-32c0-4b10-b67b-0cb64c2ed66d" providerId="AD" clId="Web-{070D87D1-AABA-D92E-156C-4ACCAC1DBC1E}" dt="2020-02-22T10:30:20.791" v="1124" actId="14100"/>
        <pc:sldMkLst>
          <pc:docMk/>
          <pc:sldMk cId="1366789335" sldId="324"/>
        </pc:sldMkLst>
        <pc:spChg chg="add">
          <ac:chgData name="Hennessy, Emma" userId="S::emma.hennessy@laconchildeschool.co.uk::54780449-32c0-4b10-b67b-0cb64c2ed66d" providerId="AD" clId="Web-{070D87D1-AABA-D92E-156C-4ACCAC1DBC1E}" dt="2020-02-22T10:10:41.955" v="2"/>
          <ac:spMkLst>
            <pc:docMk/>
            <pc:sldMk cId="1366789335" sldId="324"/>
            <ac:spMk id="3" creationId="{5F88AF9F-CD11-424D-B8B6-8CD6720F3907}"/>
          </ac:spMkLst>
        </pc:spChg>
        <pc:spChg chg="add">
          <ac:chgData name="Hennessy, Emma" userId="S::emma.hennessy@laconchildeschool.co.uk::54780449-32c0-4b10-b67b-0cb64c2ed66d" providerId="AD" clId="Web-{070D87D1-AABA-D92E-156C-4ACCAC1DBC1E}" dt="2020-02-22T10:10:58.143" v="3"/>
          <ac:spMkLst>
            <pc:docMk/>
            <pc:sldMk cId="1366789335" sldId="324"/>
            <ac:spMk id="4" creationId="{14043783-550B-46E4-9822-260B2EC25423}"/>
          </ac:spMkLst>
        </pc:spChg>
        <pc:spChg chg="add mod">
          <ac:chgData name="Hennessy, Emma" userId="S::emma.hennessy@laconchildeschool.co.uk::54780449-32c0-4b10-b67b-0cb64c2ed66d" providerId="AD" clId="Web-{070D87D1-AABA-D92E-156C-4ACCAC1DBC1E}" dt="2020-02-22T10:30:20.791" v="1124" actId="14100"/>
          <ac:spMkLst>
            <pc:docMk/>
            <pc:sldMk cId="1366789335" sldId="324"/>
            <ac:spMk id="5" creationId="{881B9C87-2431-4A7F-A508-8AE27035A25E}"/>
          </ac:spMkLst>
        </pc:spChg>
        <pc:picChg chg="mod">
          <ac:chgData name="Hennessy, Emma" userId="S::emma.hennessy@laconchildeschool.co.uk::54780449-32c0-4b10-b67b-0cb64c2ed66d" providerId="AD" clId="Web-{070D87D1-AABA-D92E-156C-4ACCAC1DBC1E}" dt="2020-02-22T10:29:02.681" v="1119" actId="14100"/>
          <ac:picMkLst>
            <pc:docMk/>
            <pc:sldMk cId="1366789335" sldId="324"/>
            <ac:picMk id="1026" creationId="{00000000-0000-0000-0000-000000000000}"/>
          </ac:picMkLst>
        </pc:picChg>
      </pc:sldChg>
      <pc:sldChg chg="addSp delSp modSp new">
        <pc:chgData name="Hennessy, Emma" userId="S::emma.hennessy@laconchildeschool.co.uk::54780449-32c0-4b10-b67b-0cb64c2ed66d" providerId="AD" clId="Web-{070D87D1-AABA-D92E-156C-4ACCAC1DBC1E}" dt="2020-02-22T10:53:30.893" v="1313"/>
        <pc:sldMkLst>
          <pc:docMk/>
          <pc:sldMk cId="4042282550" sldId="326"/>
        </pc:sldMkLst>
        <pc:spChg chg="mod">
          <ac:chgData name="Hennessy, Emma" userId="S::emma.hennessy@laconchildeschool.co.uk::54780449-32c0-4b10-b67b-0cb64c2ed66d" providerId="AD" clId="Web-{070D87D1-AABA-D92E-156C-4ACCAC1DBC1E}" dt="2020-02-22T10:52:00.799" v="1306" actId="20577"/>
          <ac:spMkLst>
            <pc:docMk/>
            <pc:sldMk cId="4042282550" sldId="326"/>
            <ac:spMk id="2" creationId="{5861596C-8589-4B6C-86E3-FEDDCD462A86}"/>
          </ac:spMkLst>
        </pc:spChg>
        <pc:spChg chg="del">
          <ac:chgData name="Hennessy, Emma" userId="S::emma.hennessy@laconchildeschool.co.uk::54780449-32c0-4b10-b67b-0cb64c2ed66d" providerId="AD" clId="Web-{070D87D1-AABA-D92E-156C-4ACCAC1DBC1E}" dt="2020-02-22T10:39:33.529" v="1159"/>
          <ac:spMkLst>
            <pc:docMk/>
            <pc:sldMk cId="4042282550" sldId="326"/>
            <ac:spMk id="3" creationId="{743B9586-4092-419D-B98A-12889CC6952E}"/>
          </ac:spMkLst>
        </pc:spChg>
        <pc:spChg chg="add mod">
          <ac:chgData name="Hennessy, Emma" userId="S::emma.hennessy@laconchildeschool.co.uk::54780449-32c0-4b10-b67b-0cb64c2ed66d" providerId="AD" clId="Web-{070D87D1-AABA-D92E-156C-4ACCAC1DBC1E}" dt="2020-02-22T10:39:33.545" v="1161"/>
          <ac:spMkLst>
            <pc:docMk/>
            <pc:sldMk cId="4042282550" sldId="326"/>
            <ac:spMk id="7" creationId="{557133BB-98B3-4121-A3B0-39003B0F79FF}"/>
          </ac:spMkLst>
        </pc:spChg>
        <pc:graphicFrameChg chg="add mod ord modGraphic">
          <ac:chgData name="Hennessy, Emma" userId="S::emma.hennessy@laconchildeschool.co.uk::54780449-32c0-4b10-b67b-0cb64c2ed66d" providerId="AD" clId="Web-{070D87D1-AABA-D92E-156C-4ACCAC1DBC1E}" dt="2020-02-22T10:53:30.893" v="1313"/>
          <ac:graphicFrameMkLst>
            <pc:docMk/>
            <pc:sldMk cId="4042282550" sldId="326"/>
            <ac:graphicFrameMk id="6" creationId="{C635DE65-1A31-4F41-A3F0-DC390B66F476}"/>
          </ac:graphicFrameMkLst>
        </pc:graphicFrameChg>
        <pc:graphicFrameChg chg="add del mod">
          <ac:chgData name="Hennessy, Emma" userId="S::emma.hennessy@laconchildeschool.co.uk::54780449-32c0-4b10-b67b-0cb64c2ed66d" providerId="AD" clId="Web-{070D87D1-AABA-D92E-156C-4ACCAC1DBC1E}" dt="2020-02-22T10:40:20.655" v="1163"/>
          <ac:graphicFrameMkLst>
            <pc:docMk/>
            <pc:sldMk cId="4042282550" sldId="326"/>
            <ac:graphicFrameMk id="9" creationId="{D64931CA-6BFA-492F-9A26-9D6DBE34CC38}"/>
          </ac:graphicFrameMkLst>
        </pc:graphicFrameChg>
      </pc:sldChg>
      <pc:sldChg chg="addSp delSp modSp new">
        <pc:chgData name="Hennessy, Emma" userId="S::emma.hennessy@laconchildeschool.co.uk::54780449-32c0-4b10-b67b-0cb64c2ed66d" providerId="AD" clId="Web-{070D87D1-AABA-D92E-156C-4ACCAC1DBC1E}" dt="2020-02-22T10:50:23.346" v="1251" actId="14100"/>
        <pc:sldMkLst>
          <pc:docMk/>
          <pc:sldMk cId="907290791" sldId="327"/>
        </pc:sldMkLst>
        <pc:spChg chg="del mod">
          <ac:chgData name="Hennessy, Emma" userId="S::emma.hennessy@laconchildeschool.co.uk::54780449-32c0-4b10-b67b-0cb64c2ed66d" providerId="AD" clId="Web-{070D87D1-AABA-D92E-156C-4ACCAC1DBC1E}" dt="2020-02-22T10:44:02.687" v="1232"/>
          <ac:spMkLst>
            <pc:docMk/>
            <pc:sldMk cId="907290791" sldId="327"/>
            <ac:spMk id="3" creationId="{A3D2850C-1459-4778-875A-E085B53C2C47}"/>
          </ac:spMkLst>
        </pc:spChg>
        <pc:spChg chg="add mod">
          <ac:chgData name="Hennessy, Emma" userId="S::emma.hennessy@laconchildeschool.co.uk::54780449-32c0-4b10-b67b-0cb64c2ed66d" providerId="AD" clId="Web-{070D87D1-AABA-D92E-156C-4ACCAC1DBC1E}" dt="2020-02-22T10:49:41.610" v="1250" actId="14100"/>
          <ac:spMkLst>
            <pc:docMk/>
            <pc:sldMk cId="907290791" sldId="327"/>
            <ac:spMk id="23" creationId="{E6426881-97B8-4C14-83AE-D3ABEDA9BE38}"/>
          </ac:spMkLst>
        </pc:spChg>
        <pc:picChg chg="add del mod">
          <ac:chgData name="Hennessy, Emma" userId="S::emma.hennessy@laconchildeschool.co.uk::54780449-32c0-4b10-b67b-0cb64c2ed66d" providerId="AD" clId="Web-{070D87D1-AABA-D92E-156C-4ACCAC1DBC1E}" dt="2020-02-22T10:43:33.046" v="1228"/>
          <ac:picMkLst>
            <pc:docMk/>
            <pc:sldMk cId="907290791" sldId="327"/>
            <ac:picMk id="5" creationId="{1EFE6CF9-32C6-44AE-81A9-C4B63362F940}"/>
          </ac:picMkLst>
        </pc:picChg>
        <pc:picChg chg="add mod ord">
          <ac:chgData name="Hennessy, Emma" userId="S::emma.hennessy@laconchildeschool.co.uk::54780449-32c0-4b10-b67b-0cb64c2ed66d" providerId="AD" clId="Web-{070D87D1-AABA-D92E-156C-4ACCAC1DBC1E}" dt="2020-02-22T10:44:02.687" v="1232"/>
          <ac:picMkLst>
            <pc:docMk/>
            <pc:sldMk cId="907290791" sldId="327"/>
            <ac:picMk id="7" creationId="{75CD69BD-0BE4-4734-8B35-0B3EA6095EC5}"/>
          </ac:picMkLst>
        </pc:picChg>
        <pc:picChg chg="add del mod">
          <ac:chgData name="Hennessy, Emma" userId="S::emma.hennessy@laconchildeschool.co.uk::54780449-32c0-4b10-b67b-0cb64c2ed66d" providerId="AD" clId="Web-{070D87D1-AABA-D92E-156C-4ACCAC1DBC1E}" dt="2020-02-22T10:44:11.374" v="1234"/>
          <ac:picMkLst>
            <pc:docMk/>
            <pc:sldMk cId="907290791" sldId="327"/>
            <ac:picMk id="9" creationId="{2BB20688-DE49-4095-B11D-46E975602E42}"/>
          </ac:picMkLst>
        </pc:picChg>
        <pc:picChg chg="add mod">
          <ac:chgData name="Hennessy, Emma" userId="S::emma.hennessy@laconchildeschool.co.uk::54780449-32c0-4b10-b67b-0cb64c2ed66d" providerId="AD" clId="Web-{070D87D1-AABA-D92E-156C-4ACCAC1DBC1E}" dt="2020-02-22T10:44:56.859" v="1236" actId="1076"/>
          <ac:picMkLst>
            <pc:docMk/>
            <pc:sldMk cId="907290791" sldId="327"/>
            <ac:picMk id="11" creationId="{D973A28D-9167-4EE0-8848-4104C5ACAE39}"/>
          </ac:picMkLst>
        </pc:picChg>
        <pc:picChg chg="add mod">
          <ac:chgData name="Hennessy, Emma" userId="S::emma.hennessy@laconchildeschool.co.uk::54780449-32c0-4b10-b67b-0cb64c2ed66d" providerId="AD" clId="Web-{070D87D1-AABA-D92E-156C-4ACCAC1DBC1E}" dt="2020-02-22T10:50:23.346" v="1251" actId="14100"/>
          <ac:picMkLst>
            <pc:docMk/>
            <pc:sldMk cId="907290791" sldId="327"/>
            <ac:picMk id="13" creationId="{994B139F-D0F2-43C6-9CEE-C9B51CC54496}"/>
          </ac:picMkLst>
        </pc:picChg>
        <pc:picChg chg="add mod">
          <ac:chgData name="Hennessy, Emma" userId="S::emma.hennessy@laconchildeschool.co.uk::54780449-32c0-4b10-b67b-0cb64c2ed66d" providerId="AD" clId="Web-{070D87D1-AABA-D92E-156C-4ACCAC1DBC1E}" dt="2020-02-22T10:46:05.297" v="1240" actId="1076"/>
          <ac:picMkLst>
            <pc:docMk/>
            <pc:sldMk cId="907290791" sldId="327"/>
            <ac:picMk id="15" creationId="{AC8BCA4A-E537-4973-AD4D-9466BDA6F984}"/>
          </ac:picMkLst>
        </pc:picChg>
        <pc:picChg chg="add mod">
          <ac:chgData name="Hennessy, Emma" userId="S::emma.hennessy@laconchildeschool.co.uk::54780449-32c0-4b10-b67b-0cb64c2ed66d" providerId="AD" clId="Web-{070D87D1-AABA-D92E-156C-4ACCAC1DBC1E}" dt="2020-02-22T10:47:04.375" v="1242" actId="1076"/>
          <ac:picMkLst>
            <pc:docMk/>
            <pc:sldMk cId="907290791" sldId="327"/>
            <ac:picMk id="17" creationId="{AB79A179-D992-401D-A98E-5CAA3F5CB244}"/>
          </ac:picMkLst>
        </pc:picChg>
        <pc:picChg chg="add mod">
          <ac:chgData name="Hennessy, Emma" userId="S::emma.hennessy@laconchildeschool.co.uk::54780449-32c0-4b10-b67b-0cb64c2ed66d" providerId="AD" clId="Web-{070D87D1-AABA-D92E-156C-4ACCAC1DBC1E}" dt="2020-02-22T10:48:17.110" v="1244" actId="1076"/>
          <ac:picMkLst>
            <pc:docMk/>
            <pc:sldMk cId="907290791" sldId="327"/>
            <ac:picMk id="19" creationId="{25B8A453-F87E-49BF-AEA3-3751E1F939A5}"/>
          </ac:picMkLst>
        </pc:picChg>
        <pc:picChg chg="add mod">
          <ac:chgData name="Hennessy, Emma" userId="S::emma.hennessy@laconchildeschool.co.uk::54780449-32c0-4b10-b67b-0cb64c2ed66d" providerId="AD" clId="Web-{070D87D1-AABA-D92E-156C-4ACCAC1DBC1E}" dt="2020-02-22T10:48:53.422" v="1246" actId="1076"/>
          <ac:picMkLst>
            <pc:docMk/>
            <pc:sldMk cId="907290791" sldId="327"/>
            <ac:picMk id="21" creationId="{FE22135F-5304-443B-A5AE-909C7AF2EB05}"/>
          </ac:picMkLst>
        </pc:picChg>
      </pc:sldChg>
    </pc:docChg>
  </pc:docChgLst>
  <pc:docChgLst>
    <pc:chgData name="Britton, Louise" userId="9bbe2307-0e73-49a7-8859-7ac00ab16ff7" providerId="ADAL" clId="{480D53F5-D4D4-49AC-B81B-375D2EE68930}"/>
    <pc:docChg chg="undo custSel addSld delSld modSld sldOrd modNotesMaster">
      <pc:chgData name="Britton, Louise" userId="9bbe2307-0e73-49a7-8859-7ac00ab16ff7" providerId="ADAL" clId="{480D53F5-D4D4-49AC-B81B-375D2EE68930}" dt="2020-02-27T22:57:05.972" v="1379" actId="113"/>
      <pc:docMkLst>
        <pc:docMk/>
      </pc:docMkLst>
      <pc:sldChg chg="modSp mod">
        <pc:chgData name="Britton, Louise" userId="9bbe2307-0e73-49a7-8859-7ac00ab16ff7" providerId="ADAL" clId="{480D53F5-D4D4-49AC-B81B-375D2EE68930}" dt="2020-02-27T22:57:05.972" v="1379" actId="113"/>
        <pc:sldMkLst>
          <pc:docMk/>
          <pc:sldMk cId="3272026804" sldId="262"/>
        </pc:sldMkLst>
        <pc:spChg chg="mod">
          <ac:chgData name="Britton, Louise" userId="9bbe2307-0e73-49a7-8859-7ac00ab16ff7" providerId="ADAL" clId="{480D53F5-D4D4-49AC-B81B-375D2EE68930}" dt="2020-02-27T22:56:57.043" v="1377" actId="113"/>
          <ac:spMkLst>
            <pc:docMk/>
            <pc:sldMk cId="3272026804" sldId="262"/>
            <ac:spMk id="2" creationId="{00000000-0000-0000-0000-000000000000}"/>
          </ac:spMkLst>
        </pc:spChg>
        <pc:spChg chg="mod">
          <ac:chgData name="Britton, Louise" userId="9bbe2307-0e73-49a7-8859-7ac00ab16ff7" providerId="ADAL" clId="{480D53F5-D4D4-49AC-B81B-375D2EE68930}" dt="2020-02-27T22:57:05.972" v="1379" actId="113"/>
          <ac:spMkLst>
            <pc:docMk/>
            <pc:sldMk cId="3272026804" sldId="262"/>
            <ac:spMk id="3" creationId="{00000000-0000-0000-0000-000000000000}"/>
          </ac:spMkLst>
        </pc:spChg>
      </pc:sldChg>
      <pc:sldChg chg="addSp modSp mod">
        <pc:chgData name="Britton, Louise" userId="9bbe2307-0e73-49a7-8859-7ac00ab16ff7" providerId="ADAL" clId="{480D53F5-D4D4-49AC-B81B-375D2EE68930}" dt="2020-02-27T22:56:20.059" v="1369" actId="113"/>
        <pc:sldMkLst>
          <pc:docMk/>
          <pc:sldMk cId="2037114492" sldId="263"/>
        </pc:sldMkLst>
        <pc:spChg chg="mod">
          <ac:chgData name="Britton, Louise" userId="9bbe2307-0e73-49a7-8859-7ac00ab16ff7" providerId="ADAL" clId="{480D53F5-D4D4-49AC-B81B-375D2EE68930}" dt="2020-02-27T22:56:20.059" v="1369" actId="113"/>
          <ac:spMkLst>
            <pc:docMk/>
            <pc:sldMk cId="2037114492" sldId="263"/>
            <ac:spMk id="3" creationId="{00000000-0000-0000-0000-000000000000}"/>
          </ac:spMkLst>
        </pc:spChg>
        <pc:spChg chg="mod">
          <ac:chgData name="Britton, Louise" userId="9bbe2307-0e73-49a7-8859-7ac00ab16ff7" providerId="ADAL" clId="{480D53F5-D4D4-49AC-B81B-375D2EE68930}" dt="2020-02-27T22:56:15.591" v="1368" actId="113"/>
          <ac:spMkLst>
            <pc:docMk/>
            <pc:sldMk cId="2037114492" sldId="263"/>
            <ac:spMk id="4" creationId="{00000000-0000-0000-0000-000000000000}"/>
          </ac:spMkLst>
        </pc:spChg>
        <pc:spChg chg="mod">
          <ac:chgData name="Britton, Louise" userId="9bbe2307-0e73-49a7-8859-7ac00ab16ff7" providerId="ADAL" clId="{480D53F5-D4D4-49AC-B81B-375D2EE68930}" dt="2020-02-27T22:56:02.061" v="1366" actId="113"/>
          <ac:spMkLst>
            <pc:docMk/>
            <pc:sldMk cId="2037114492" sldId="263"/>
            <ac:spMk id="6" creationId="{00000000-0000-0000-0000-000000000000}"/>
          </ac:spMkLst>
        </pc:spChg>
        <pc:spChg chg="add mod">
          <ac:chgData name="Britton, Louise" userId="9bbe2307-0e73-49a7-8859-7ac00ab16ff7" providerId="ADAL" clId="{480D53F5-D4D4-49AC-B81B-375D2EE68930}" dt="2020-02-27T22:56:08.646" v="1367" actId="113"/>
          <ac:spMkLst>
            <pc:docMk/>
            <pc:sldMk cId="2037114492" sldId="263"/>
            <ac:spMk id="7" creationId="{1C1EE2F5-3D21-4C83-A519-7E2AFD2DB082}"/>
          </ac:spMkLst>
        </pc:spChg>
      </pc:sldChg>
      <pc:sldChg chg="add del">
        <pc:chgData name="Britton, Louise" userId="9bbe2307-0e73-49a7-8859-7ac00ab16ff7" providerId="ADAL" clId="{480D53F5-D4D4-49AC-B81B-375D2EE68930}" dt="2020-02-27T22:49:12.848" v="1284" actId="2696"/>
        <pc:sldMkLst>
          <pc:docMk/>
          <pc:sldMk cId="4281216307" sldId="266"/>
        </pc:sldMkLst>
      </pc:sldChg>
      <pc:sldChg chg="delSp modSp mod">
        <pc:chgData name="Britton, Louise" userId="9bbe2307-0e73-49a7-8859-7ac00ab16ff7" providerId="ADAL" clId="{480D53F5-D4D4-49AC-B81B-375D2EE68930}" dt="2020-02-27T22:07:57.246" v="371" actId="14100"/>
        <pc:sldMkLst>
          <pc:docMk/>
          <pc:sldMk cId="2560354301" sldId="270"/>
        </pc:sldMkLst>
        <pc:spChg chg="mod">
          <ac:chgData name="Britton, Louise" userId="9bbe2307-0e73-49a7-8859-7ac00ab16ff7" providerId="ADAL" clId="{480D53F5-D4D4-49AC-B81B-375D2EE68930}" dt="2020-02-27T22:07:39.354" v="370" actId="20577"/>
          <ac:spMkLst>
            <pc:docMk/>
            <pc:sldMk cId="2560354301" sldId="270"/>
            <ac:spMk id="2" creationId="{00000000-0000-0000-0000-000000000000}"/>
          </ac:spMkLst>
        </pc:spChg>
        <pc:spChg chg="mod">
          <ac:chgData name="Britton, Louise" userId="9bbe2307-0e73-49a7-8859-7ac00ab16ff7" providerId="ADAL" clId="{480D53F5-D4D4-49AC-B81B-375D2EE68930}" dt="2020-02-27T22:07:16.860" v="360" actId="1076"/>
          <ac:spMkLst>
            <pc:docMk/>
            <pc:sldMk cId="2560354301" sldId="270"/>
            <ac:spMk id="3" creationId="{00000000-0000-0000-0000-000000000000}"/>
          </ac:spMkLst>
        </pc:spChg>
        <pc:spChg chg="mod">
          <ac:chgData name="Britton, Louise" userId="9bbe2307-0e73-49a7-8859-7ac00ab16ff7" providerId="ADAL" clId="{480D53F5-D4D4-49AC-B81B-375D2EE68930}" dt="2020-02-27T22:07:57.246" v="371" actId="14100"/>
          <ac:spMkLst>
            <pc:docMk/>
            <pc:sldMk cId="2560354301" sldId="270"/>
            <ac:spMk id="5" creationId="{00000000-0000-0000-0000-000000000000}"/>
          </ac:spMkLst>
        </pc:spChg>
        <pc:grpChg chg="del">
          <ac:chgData name="Britton, Louise" userId="9bbe2307-0e73-49a7-8859-7ac00ab16ff7" providerId="ADAL" clId="{480D53F5-D4D4-49AC-B81B-375D2EE68930}" dt="2020-02-27T22:07:04.376" v="341" actId="478"/>
          <ac:grpSpMkLst>
            <pc:docMk/>
            <pc:sldMk cId="2560354301" sldId="270"/>
            <ac:grpSpMk id="46" creationId="{00000000-0000-0000-0000-000000000000}"/>
          </ac:grpSpMkLst>
        </pc:grpChg>
      </pc:sldChg>
      <pc:sldChg chg="ord">
        <pc:chgData name="Britton, Louise" userId="9bbe2307-0e73-49a7-8859-7ac00ab16ff7" providerId="ADAL" clId="{480D53F5-D4D4-49AC-B81B-375D2EE68930}" dt="2020-02-27T22:30:43.237" v="1141"/>
        <pc:sldMkLst>
          <pc:docMk/>
          <pc:sldMk cId="2335617999" sldId="273"/>
        </pc:sldMkLst>
      </pc:sldChg>
      <pc:sldChg chg="ord">
        <pc:chgData name="Britton, Louise" userId="9bbe2307-0e73-49a7-8859-7ac00ab16ff7" providerId="ADAL" clId="{480D53F5-D4D4-49AC-B81B-375D2EE68930}" dt="2020-02-27T22:52:55.784" v="1349"/>
        <pc:sldMkLst>
          <pc:docMk/>
          <pc:sldMk cId="488844407" sldId="281"/>
        </pc:sldMkLst>
      </pc:sldChg>
      <pc:sldChg chg="modSp mod">
        <pc:chgData name="Britton, Louise" userId="9bbe2307-0e73-49a7-8859-7ac00ab16ff7" providerId="ADAL" clId="{480D53F5-D4D4-49AC-B81B-375D2EE68930}" dt="2020-02-27T22:51:47.469" v="1345" actId="1076"/>
        <pc:sldMkLst>
          <pc:docMk/>
          <pc:sldMk cId="4152943178" sldId="282"/>
        </pc:sldMkLst>
        <pc:spChg chg="mod">
          <ac:chgData name="Britton, Louise" userId="9bbe2307-0e73-49a7-8859-7ac00ab16ff7" providerId="ADAL" clId="{480D53F5-D4D4-49AC-B81B-375D2EE68930}" dt="2020-02-27T22:51:47.469" v="1345" actId="1076"/>
          <ac:spMkLst>
            <pc:docMk/>
            <pc:sldMk cId="4152943178" sldId="282"/>
            <ac:spMk id="4" creationId="{00000000-0000-0000-0000-000000000000}"/>
          </ac:spMkLst>
        </pc:spChg>
      </pc:sldChg>
      <pc:sldChg chg="modSp mod">
        <pc:chgData name="Britton, Louise" userId="9bbe2307-0e73-49a7-8859-7ac00ab16ff7" providerId="ADAL" clId="{480D53F5-D4D4-49AC-B81B-375D2EE68930}" dt="2020-02-27T22:49:41.491" v="1287" actId="404"/>
        <pc:sldMkLst>
          <pc:docMk/>
          <pc:sldMk cId="109873570" sldId="291"/>
        </pc:sldMkLst>
        <pc:spChg chg="mod">
          <ac:chgData name="Britton, Louise" userId="9bbe2307-0e73-49a7-8859-7ac00ab16ff7" providerId="ADAL" clId="{480D53F5-D4D4-49AC-B81B-375D2EE68930}" dt="2020-02-27T22:49:41.491" v="1287" actId="404"/>
          <ac:spMkLst>
            <pc:docMk/>
            <pc:sldMk cId="109873570" sldId="291"/>
            <ac:spMk id="21507" creationId="{00000000-0000-0000-0000-000000000000}"/>
          </ac:spMkLst>
        </pc:spChg>
        <pc:spChg chg="mod">
          <ac:chgData name="Britton, Louise" userId="9bbe2307-0e73-49a7-8859-7ac00ab16ff7" providerId="ADAL" clId="{480D53F5-D4D4-49AC-B81B-375D2EE68930}" dt="2020-02-27T22:44:56.055" v="1199" actId="1076"/>
          <ac:spMkLst>
            <pc:docMk/>
            <pc:sldMk cId="109873570" sldId="291"/>
            <ac:spMk id="21508" creationId="{00000000-0000-0000-0000-000000000000}"/>
          </ac:spMkLst>
        </pc:spChg>
      </pc:sldChg>
      <pc:sldChg chg="addSp delSp">
        <pc:chgData name="Britton, Louise" userId="9bbe2307-0e73-49a7-8859-7ac00ab16ff7" providerId="ADAL" clId="{480D53F5-D4D4-49AC-B81B-375D2EE68930}" dt="2020-02-07T13:41:50.957" v="302"/>
        <pc:sldMkLst>
          <pc:docMk/>
          <pc:sldMk cId="2919632589" sldId="294"/>
        </pc:sldMkLst>
        <pc:inkChg chg="add del">
          <ac:chgData name="Britton, Louise" userId="9bbe2307-0e73-49a7-8859-7ac00ab16ff7" providerId="ADAL" clId="{480D53F5-D4D4-49AC-B81B-375D2EE68930}" dt="2020-02-07T13:41:50.957" v="302"/>
          <ac:inkMkLst>
            <pc:docMk/>
            <pc:sldMk cId="2919632589" sldId="294"/>
            <ac:inkMk id="8" creationId="{417195ED-E1D3-4BB1-892B-DD933DD6562C}"/>
          </ac:inkMkLst>
        </pc:inkChg>
      </pc:sldChg>
      <pc:sldChg chg="addSp delSp modSp mod ord">
        <pc:chgData name="Britton, Louise" userId="9bbe2307-0e73-49a7-8859-7ac00ab16ff7" providerId="ADAL" clId="{480D53F5-D4D4-49AC-B81B-375D2EE68930}" dt="2020-02-27T22:17:59.190" v="837"/>
        <pc:sldMkLst>
          <pc:docMk/>
          <pc:sldMk cId="1545360134" sldId="296"/>
        </pc:sldMkLst>
        <pc:spChg chg="add mod">
          <ac:chgData name="Britton, Louise" userId="9bbe2307-0e73-49a7-8859-7ac00ab16ff7" providerId="ADAL" clId="{480D53F5-D4D4-49AC-B81B-375D2EE68930}" dt="2020-02-27T22:14:43.062" v="615" actId="1076"/>
          <ac:spMkLst>
            <pc:docMk/>
            <pc:sldMk cId="1545360134" sldId="296"/>
            <ac:spMk id="3" creationId="{D89EE54B-6167-4EB2-96A8-434260667613}"/>
          </ac:spMkLst>
        </pc:spChg>
        <pc:spChg chg="add del mod">
          <ac:chgData name="Britton, Louise" userId="9bbe2307-0e73-49a7-8859-7ac00ab16ff7" providerId="ADAL" clId="{480D53F5-D4D4-49AC-B81B-375D2EE68930}" dt="2020-02-27T22:16:46.306" v="702"/>
          <ac:spMkLst>
            <pc:docMk/>
            <pc:sldMk cId="1545360134" sldId="296"/>
            <ac:spMk id="5" creationId="{A665888B-D69B-42A2-A69D-037E90FA7172}"/>
          </ac:spMkLst>
        </pc:spChg>
        <pc:spChg chg="add mod">
          <ac:chgData name="Britton, Louise" userId="9bbe2307-0e73-49a7-8859-7ac00ab16ff7" providerId="ADAL" clId="{480D53F5-D4D4-49AC-B81B-375D2EE68930}" dt="2020-02-27T22:17:48.535" v="835" actId="20577"/>
          <ac:spMkLst>
            <pc:docMk/>
            <pc:sldMk cId="1545360134" sldId="296"/>
            <ac:spMk id="6" creationId="{1C11FABB-88D0-458D-AC95-39D895FAA455}"/>
          </ac:spMkLst>
        </pc:spChg>
      </pc:sldChg>
      <pc:sldChg chg="modSp mod">
        <pc:chgData name="Britton, Louise" userId="9bbe2307-0e73-49a7-8859-7ac00ab16ff7" providerId="ADAL" clId="{480D53F5-D4D4-49AC-B81B-375D2EE68930}" dt="2020-02-27T22:35:12.318" v="1146" actId="1076"/>
        <pc:sldMkLst>
          <pc:docMk/>
          <pc:sldMk cId="2636899091" sldId="298"/>
        </pc:sldMkLst>
        <pc:spChg chg="mod">
          <ac:chgData name="Britton, Louise" userId="9bbe2307-0e73-49a7-8859-7ac00ab16ff7" providerId="ADAL" clId="{480D53F5-D4D4-49AC-B81B-375D2EE68930}" dt="2020-02-27T22:35:12.318" v="1146" actId="1076"/>
          <ac:spMkLst>
            <pc:docMk/>
            <pc:sldMk cId="2636899091" sldId="298"/>
            <ac:spMk id="4" creationId="{00000000-0000-0000-0000-000000000000}"/>
          </ac:spMkLst>
        </pc:spChg>
      </pc:sldChg>
      <pc:sldChg chg="modSp mod">
        <pc:chgData name="Britton, Louise" userId="9bbe2307-0e73-49a7-8859-7ac00ab16ff7" providerId="ADAL" clId="{480D53F5-D4D4-49AC-B81B-375D2EE68930}" dt="2020-02-27T22:30:02.763" v="1137" actId="20577"/>
        <pc:sldMkLst>
          <pc:docMk/>
          <pc:sldMk cId="3574401954" sldId="299"/>
        </pc:sldMkLst>
        <pc:spChg chg="mod">
          <ac:chgData name="Britton, Louise" userId="9bbe2307-0e73-49a7-8859-7ac00ab16ff7" providerId="ADAL" clId="{480D53F5-D4D4-49AC-B81B-375D2EE68930}" dt="2020-02-27T22:30:02.763" v="1137" actId="20577"/>
          <ac:spMkLst>
            <pc:docMk/>
            <pc:sldMk cId="3574401954" sldId="299"/>
            <ac:spMk id="4" creationId="{00000000-0000-0000-0000-000000000000}"/>
          </ac:spMkLst>
        </pc:spChg>
      </pc:sldChg>
      <pc:sldChg chg="addSp delSp modSp mod">
        <pc:chgData name="Britton, Louise" userId="9bbe2307-0e73-49a7-8859-7ac00ab16ff7" providerId="ADAL" clId="{480D53F5-D4D4-49AC-B81B-375D2EE68930}" dt="2020-02-27T22:05:43.761" v="340" actId="403"/>
        <pc:sldMkLst>
          <pc:docMk/>
          <pc:sldMk cId="3244759892" sldId="314"/>
        </pc:sldMkLst>
        <pc:spChg chg="del mod">
          <ac:chgData name="Britton, Louise" userId="9bbe2307-0e73-49a7-8859-7ac00ab16ff7" providerId="ADAL" clId="{480D53F5-D4D4-49AC-B81B-375D2EE68930}" dt="2020-02-27T22:04:25.862" v="318" actId="478"/>
          <ac:spMkLst>
            <pc:docMk/>
            <pc:sldMk cId="3244759892" sldId="314"/>
            <ac:spMk id="3" creationId="{00000000-0000-0000-0000-000000000000}"/>
          </ac:spMkLst>
        </pc:spChg>
        <pc:spChg chg="mod">
          <ac:chgData name="Britton, Louise" userId="9bbe2307-0e73-49a7-8859-7ac00ab16ff7" providerId="ADAL" clId="{480D53F5-D4D4-49AC-B81B-375D2EE68930}" dt="2020-02-27T22:03:32.374" v="307" actId="1076"/>
          <ac:spMkLst>
            <pc:docMk/>
            <pc:sldMk cId="3244759892" sldId="314"/>
            <ac:spMk id="4" creationId="{00000000-0000-0000-0000-000000000000}"/>
          </ac:spMkLst>
        </pc:spChg>
        <pc:spChg chg="add mod">
          <ac:chgData name="Britton, Louise" userId="9bbe2307-0e73-49a7-8859-7ac00ab16ff7" providerId="ADAL" clId="{480D53F5-D4D4-49AC-B81B-375D2EE68930}" dt="2020-02-27T22:05:43.761" v="340" actId="403"/>
          <ac:spMkLst>
            <pc:docMk/>
            <pc:sldMk cId="3244759892" sldId="314"/>
            <ac:spMk id="5" creationId="{2FBEEF2B-AB7E-48F3-A1B1-67E13764D0DE}"/>
          </ac:spMkLst>
        </pc:spChg>
        <pc:spChg chg="mod">
          <ac:chgData name="Britton, Louise" userId="9bbe2307-0e73-49a7-8859-7ac00ab16ff7" providerId="ADAL" clId="{480D53F5-D4D4-49AC-B81B-375D2EE68930}" dt="2020-02-27T22:03:31.946" v="306" actId="1076"/>
          <ac:spMkLst>
            <pc:docMk/>
            <pc:sldMk cId="3244759892" sldId="314"/>
            <ac:spMk id="7" creationId="{00000000-0000-0000-0000-000000000000}"/>
          </ac:spMkLst>
        </pc:spChg>
        <pc:spChg chg="del">
          <ac:chgData name="Britton, Louise" userId="9bbe2307-0e73-49a7-8859-7ac00ab16ff7" providerId="ADAL" clId="{480D53F5-D4D4-49AC-B81B-375D2EE68930}" dt="2020-02-27T22:05:19.721" v="323" actId="478"/>
          <ac:spMkLst>
            <pc:docMk/>
            <pc:sldMk cId="3244759892" sldId="314"/>
            <ac:spMk id="8" creationId="{00000000-0000-0000-0000-000000000000}"/>
          </ac:spMkLst>
        </pc:spChg>
        <pc:picChg chg="add del">
          <ac:chgData name="Britton, Louise" userId="9bbe2307-0e73-49a7-8859-7ac00ab16ff7" providerId="ADAL" clId="{480D53F5-D4D4-49AC-B81B-375D2EE68930}" dt="2020-02-27T22:03:32.889" v="308" actId="478"/>
          <ac:picMkLst>
            <pc:docMk/>
            <pc:sldMk cId="3244759892" sldId="314"/>
            <ac:picMk id="5122" creationId="{00000000-0000-0000-0000-000000000000}"/>
          </ac:picMkLst>
        </pc:picChg>
      </pc:sldChg>
      <pc:sldChg chg="modSp ord">
        <pc:chgData name="Britton, Louise" userId="9bbe2307-0e73-49a7-8859-7ac00ab16ff7" providerId="ADAL" clId="{480D53F5-D4D4-49AC-B81B-375D2EE68930}" dt="2020-02-27T22:56:38.593" v="1374"/>
        <pc:sldMkLst>
          <pc:docMk/>
          <pc:sldMk cId="1797770253" sldId="321"/>
        </pc:sldMkLst>
        <pc:spChg chg="mod">
          <ac:chgData name="Britton, Louise" userId="9bbe2307-0e73-49a7-8859-7ac00ab16ff7" providerId="ADAL" clId="{480D53F5-D4D4-49AC-B81B-375D2EE68930}" dt="2020-02-04T09:47:24.850" v="300" actId="1076"/>
          <ac:spMkLst>
            <pc:docMk/>
            <pc:sldMk cId="1797770253" sldId="321"/>
            <ac:spMk id="3" creationId="{00000000-0000-0000-0000-000000000000}"/>
          </ac:spMkLst>
        </pc:spChg>
      </pc:sldChg>
      <pc:sldChg chg="addSp delSp modSp add del mod">
        <pc:chgData name="Britton, Louise" userId="9bbe2307-0e73-49a7-8859-7ac00ab16ff7" providerId="ADAL" clId="{480D53F5-D4D4-49AC-B81B-375D2EE68930}" dt="2020-02-27T22:35:51.629" v="1196" actId="1076"/>
        <pc:sldMkLst>
          <pc:docMk/>
          <pc:sldMk cId="40143742" sldId="322"/>
        </pc:sldMkLst>
        <pc:spChg chg="add mod">
          <ac:chgData name="Britton, Louise" userId="9bbe2307-0e73-49a7-8859-7ac00ab16ff7" providerId="ADAL" clId="{480D53F5-D4D4-49AC-B81B-375D2EE68930}" dt="2020-02-27T22:35:48.206" v="1195" actId="20577"/>
          <ac:spMkLst>
            <pc:docMk/>
            <pc:sldMk cId="40143742" sldId="322"/>
            <ac:spMk id="4" creationId="{9A085321-2591-45F1-B88A-E785E77ACBDA}"/>
          </ac:spMkLst>
        </pc:spChg>
        <pc:spChg chg="add">
          <ac:chgData name="Britton, Louise" userId="9bbe2307-0e73-49a7-8859-7ac00ab16ff7" providerId="ADAL" clId="{480D53F5-D4D4-49AC-B81B-375D2EE68930}" dt="2020-02-27T22:35:25.229" v="1147"/>
          <ac:spMkLst>
            <pc:docMk/>
            <pc:sldMk cId="40143742" sldId="322"/>
            <ac:spMk id="5" creationId="{D1E31758-57BE-4025-B7CA-456E36FAC3CD}"/>
          </ac:spMkLst>
        </pc:spChg>
        <pc:picChg chg="add mod">
          <ac:chgData name="Britton, Louise" userId="9bbe2307-0e73-49a7-8859-7ac00ab16ff7" providerId="ADAL" clId="{480D53F5-D4D4-49AC-B81B-375D2EE68930}" dt="2020-02-27T22:35:51.629" v="1196" actId="1076"/>
          <ac:picMkLst>
            <pc:docMk/>
            <pc:sldMk cId="40143742" sldId="322"/>
            <ac:picMk id="3" creationId="{E2CB637C-6FD3-4A5D-8738-F4FE53178A33}"/>
          </ac:picMkLst>
        </pc:picChg>
        <pc:picChg chg="del">
          <ac:chgData name="Britton, Louise" userId="9bbe2307-0e73-49a7-8859-7ac00ab16ff7" providerId="ADAL" clId="{480D53F5-D4D4-49AC-B81B-375D2EE68930}" dt="2020-02-27T22:18:36.640" v="842" actId="478"/>
          <ac:picMkLst>
            <pc:docMk/>
            <pc:sldMk cId="40143742" sldId="322"/>
            <ac:picMk id="1026" creationId="{00000000-0000-0000-0000-000000000000}"/>
          </ac:picMkLst>
        </pc:picChg>
      </pc:sldChg>
      <pc:sldChg chg="addSp delSp modSp mod ord">
        <pc:chgData name="Britton, Louise" userId="9bbe2307-0e73-49a7-8859-7ac00ab16ff7" providerId="ADAL" clId="{480D53F5-D4D4-49AC-B81B-375D2EE68930}" dt="2020-02-27T22:30:45.206" v="1143"/>
        <pc:sldMkLst>
          <pc:docMk/>
          <pc:sldMk cId="1361967151" sldId="323"/>
        </pc:sldMkLst>
        <pc:spChg chg="add del mod">
          <ac:chgData name="Britton, Louise" userId="9bbe2307-0e73-49a7-8859-7ac00ab16ff7" providerId="ADAL" clId="{480D53F5-D4D4-49AC-B81B-375D2EE68930}" dt="2020-02-27T22:09:53.135" v="443" actId="478"/>
          <ac:spMkLst>
            <pc:docMk/>
            <pc:sldMk cId="1361967151" sldId="323"/>
            <ac:spMk id="4" creationId="{0891BAF3-2DEC-4BCD-9962-46E4D0422C6C}"/>
          </ac:spMkLst>
        </pc:spChg>
        <pc:spChg chg="add mod">
          <ac:chgData name="Britton, Louise" userId="9bbe2307-0e73-49a7-8859-7ac00ab16ff7" providerId="ADAL" clId="{480D53F5-D4D4-49AC-B81B-375D2EE68930}" dt="2020-02-27T22:10:29.430" v="481" actId="20577"/>
          <ac:spMkLst>
            <pc:docMk/>
            <pc:sldMk cId="1361967151" sldId="323"/>
            <ac:spMk id="5" creationId="{ADCE93DC-8D90-4613-BAC5-77E7071A20C8}"/>
          </ac:spMkLst>
        </pc:spChg>
        <pc:spChg chg="del">
          <ac:chgData name="Britton, Louise" userId="9bbe2307-0e73-49a7-8859-7ac00ab16ff7" providerId="ADAL" clId="{480D53F5-D4D4-49AC-B81B-375D2EE68930}" dt="2020-02-27T22:08:24.435" v="375" actId="478"/>
          <ac:spMkLst>
            <pc:docMk/>
            <pc:sldMk cId="1361967151" sldId="323"/>
            <ac:spMk id="101" creationId="{00000000-0000-0000-0000-000000000000}"/>
          </ac:spMkLst>
        </pc:spChg>
        <pc:grpChg chg="del">
          <ac:chgData name="Britton, Louise" userId="9bbe2307-0e73-49a7-8859-7ac00ab16ff7" providerId="ADAL" clId="{480D53F5-D4D4-49AC-B81B-375D2EE68930}" dt="2020-02-27T22:08:34.707" v="378" actId="478"/>
          <ac:grpSpMkLst>
            <pc:docMk/>
            <pc:sldMk cId="1361967151" sldId="323"/>
            <ac:grpSpMk id="56" creationId="{00000000-0000-0000-0000-000000000000}"/>
          </ac:grpSpMkLst>
        </pc:grpChg>
        <pc:grpChg chg="del">
          <ac:chgData name="Britton, Louise" userId="9bbe2307-0e73-49a7-8859-7ac00ab16ff7" providerId="ADAL" clId="{480D53F5-D4D4-49AC-B81B-375D2EE68930}" dt="2020-02-27T22:08:31.804" v="377" actId="478"/>
          <ac:grpSpMkLst>
            <pc:docMk/>
            <pc:sldMk cId="1361967151" sldId="323"/>
            <ac:grpSpMk id="67" creationId="{00000000-0000-0000-0000-000000000000}"/>
          </ac:grpSpMkLst>
        </pc:grpChg>
        <pc:grpChg chg="del">
          <ac:chgData name="Britton, Louise" userId="9bbe2307-0e73-49a7-8859-7ac00ab16ff7" providerId="ADAL" clId="{480D53F5-D4D4-49AC-B81B-375D2EE68930}" dt="2020-02-27T22:08:14.963" v="372" actId="478"/>
          <ac:grpSpMkLst>
            <pc:docMk/>
            <pc:sldMk cId="1361967151" sldId="323"/>
            <ac:grpSpMk id="83" creationId="{00000000-0000-0000-0000-000000000000}"/>
          </ac:grpSpMkLst>
        </pc:grpChg>
        <pc:grpChg chg="del">
          <ac:chgData name="Britton, Louise" userId="9bbe2307-0e73-49a7-8859-7ac00ab16ff7" providerId="ADAL" clId="{480D53F5-D4D4-49AC-B81B-375D2EE68930}" dt="2020-02-27T22:08:20.203" v="373" actId="478"/>
          <ac:grpSpMkLst>
            <pc:docMk/>
            <pc:sldMk cId="1361967151" sldId="323"/>
            <ac:grpSpMk id="95" creationId="{00000000-0000-0000-0000-000000000000}"/>
          </ac:grpSpMkLst>
        </pc:grpChg>
        <pc:grpChg chg="del">
          <ac:chgData name="Britton, Louise" userId="9bbe2307-0e73-49a7-8859-7ac00ab16ff7" providerId="ADAL" clId="{480D53F5-D4D4-49AC-B81B-375D2EE68930}" dt="2020-02-27T22:08:22.018" v="374" actId="478"/>
          <ac:grpSpMkLst>
            <pc:docMk/>
            <pc:sldMk cId="1361967151" sldId="323"/>
            <ac:grpSpMk id="100" creationId="{00000000-0000-0000-0000-000000000000}"/>
          </ac:grpSpMkLst>
        </pc:grpChg>
        <pc:grpChg chg="del">
          <ac:chgData name="Britton, Louise" userId="9bbe2307-0e73-49a7-8859-7ac00ab16ff7" providerId="ADAL" clId="{480D53F5-D4D4-49AC-B81B-375D2EE68930}" dt="2020-02-27T22:08:28.986" v="376" actId="478"/>
          <ac:grpSpMkLst>
            <pc:docMk/>
            <pc:sldMk cId="1361967151" sldId="323"/>
            <ac:grpSpMk id="109" creationId="{00000000-0000-0000-0000-000000000000}"/>
          </ac:grpSpMkLst>
        </pc:grpChg>
        <pc:picChg chg="mod">
          <ac:chgData name="Britton, Louise" userId="9bbe2307-0e73-49a7-8859-7ac00ab16ff7" providerId="ADAL" clId="{480D53F5-D4D4-49AC-B81B-375D2EE68930}" dt="2020-02-27T22:09:29.772" v="385" actId="14100"/>
          <ac:picMkLst>
            <pc:docMk/>
            <pc:sldMk cId="1361967151" sldId="323"/>
            <ac:picMk id="3" creationId="{00000000-0000-0000-0000-000000000000}"/>
          </ac:picMkLst>
        </pc:picChg>
      </pc:sldChg>
      <pc:sldChg chg="delSp modSp mod ord">
        <pc:chgData name="Britton, Louise" userId="9bbe2307-0e73-49a7-8859-7ac00ab16ff7" providerId="ADAL" clId="{480D53F5-D4D4-49AC-B81B-375D2EE68930}" dt="2020-02-27T22:18:13.348" v="839"/>
        <pc:sldMkLst>
          <pc:docMk/>
          <pc:sldMk cId="1366789335" sldId="324"/>
        </pc:sldMkLst>
        <pc:spChg chg="del">
          <ac:chgData name="Britton, Louise" userId="9bbe2307-0e73-49a7-8859-7ac00ab16ff7" providerId="ADAL" clId="{480D53F5-D4D4-49AC-B81B-375D2EE68930}" dt="2020-02-27T22:11:37.606" v="499" actId="478"/>
          <ac:spMkLst>
            <pc:docMk/>
            <pc:sldMk cId="1366789335" sldId="324"/>
            <ac:spMk id="3" creationId="{5F88AF9F-CD11-424D-B8B6-8CD6720F3907}"/>
          </ac:spMkLst>
        </pc:spChg>
        <pc:spChg chg="del">
          <ac:chgData name="Britton, Louise" userId="9bbe2307-0e73-49a7-8859-7ac00ab16ff7" providerId="ADAL" clId="{480D53F5-D4D4-49AC-B81B-375D2EE68930}" dt="2020-02-27T22:11:39.383" v="500" actId="478"/>
          <ac:spMkLst>
            <pc:docMk/>
            <pc:sldMk cId="1366789335" sldId="324"/>
            <ac:spMk id="4" creationId="{14043783-550B-46E4-9822-260B2EC25423}"/>
          </ac:spMkLst>
        </pc:spChg>
        <pc:spChg chg="mod">
          <ac:chgData name="Britton, Louise" userId="9bbe2307-0e73-49a7-8859-7ac00ab16ff7" providerId="ADAL" clId="{480D53F5-D4D4-49AC-B81B-375D2EE68930}" dt="2020-02-27T22:12:05.703" v="508" actId="113"/>
          <ac:spMkLst>
            <pc:docMk/>
            <pc:sldMk cId="1366789335" sldId="324"/>
            <ac:spMk id="5" creationId="{881B9C87-2431-4A7F-A508-8AE27035A25E}"/>
          </ac:spMkLst>
        </pc:spChg>
        <pc:picChg chg="del">
          <ac:chgData name="Britton, Louise" userId="9bbe2307-0e73-49a7-8859-7ac00ab16ff7" providerId="ADAL" clId="{480D53F5-D4D4-49AC-B81B-375D2EE68930}" dt="2020-02-27T22:08:47.232" v="379" actId="478"/>
          <ac:picMkLst>
            <pc:docMk/>
            <pc:sldMk cId="1366789335" sldId="324"/>
            <ac:picMk id="1026" creationId="{00000000-0000-0000-0000-000000000000}"/>
          </ac:picMkLst>
        </pc:picChg>
        <pc:inkChg chg="del">
          <ac:chgData name="Britton, Louise" userId="9bbe2307-0e73-49a7-8859-7ac00ab16ff7" providerId="ADAL" clId="{480D53F5-D4D4-49AC-B81B-375D2EE68930}" dt="2020-01-21T13:23:14.625" v="298" actId="478"/>
          <ac:inkMkLst>
            <pc:docMk/>
            <pc:sldMk cId="1366789335" sldId="324"/>
            <ac:inkMk id="6" creationId="{00000000-0000-0000-0000-000000000000}"/>
          </ac:inkMkLst>
        </pc:inkChg>
      </pc:sldChg>
      <pc:sldChg chg="addSp delSp modSp add del mod">
        <pc:chgData name="Britton, Louise" userId="9bbe2307-0e73-49a7-8859-7ac00ab16ff7" providerId="ADAL" clId="{480D53F5-D4D4-49AC-B81B-375D2EE68930}" dt="2020-02-27T22:56:26.933" v="1370" actId="2696"/>
        <pc:sldMkLst>
          <pc:docMk/>
          <pc:sldMk cId="2207987814" sldId="325"/>
        </pc:sldMkLst>
        <pc:spChg chg="add del mod">
          <ac:chgData name="Britton, Louise" userId="9bbe2307-0e73-49a7-8859-7ac00ab16ff7" providerId="ADAL" clId="{480D53F5-D4D4-49AC-B81B-375D2EE68930}" dt="2020-02-27T22:54:57.098" v="1353"/>
          <ac:spMkLst>
            <pc:docMk/>
            <pc:sldMk cId="2207987814" sldId="325"/>
            <ac:spMk id="3" creationId="{2BEB5B20-DDEC-4A32-845E-25175F1EB93D}"/>
          </ac:spMkLst>
        </pc:spChg>
      </pc:sldChg>
      <pc:sldChg chg="addSp delSp modSp mod">
        <pc:chgData name="Britton, Louise" userId="9bbe2307-0e73-49a7-8859-7ac00ab16ff7" providerId="ADAL" clId="{480D53F5-D4D4-49AC-B81B-375D2EE68930}" dt="2020-02-27T22:50:50.906" v="1344" actId="403"/>
        <pc:sldMkLst>
          <pc:docMk/>
          <pc:sldMk cId="907290791" sldId="327"/>
        </pc:sldMkLst>
        <pc:spChg chg="add del">
          <ac:chgData name="Britton, Louise" userId="9bbe2307-0e73-49a7-8859-7ac00ab16ff7" providerId="ADAL" clId="{480D53F5-D4D4-49AC-B81B-375D2EE68930}" dt="2020-02-27T22:49:49.811" v="1288" actId="478"/>
          <ac:spMkLst>
            <pc:docMk/>
            <pc:sldMk cId="907290791" sldId="327"/>
            <ac:spMk id="2" creationId="{5B6505F1-8F44-49C0-AFFB-76E9C7E9DF34}"/>
          </ac:spMkLst>
        </pc:spChg>
        <pc:spChg chg="add mod">
          <ac:chgData name="Britton, Louise" userId="9bbe2307-0e73-49a7-8859-7ac00ab16ff7" providerId="ADAL" clId="{480D53F5-D4D4-49AC-B81B-375D2EE68930}" dt="2020-02-27T22:50:50.906" v="1344" actId="403"/>
          <ac:spMkLst>
            <pc:docMk/>
            <pc:sldMk cId="907290791" sldId="327"/>
            <ac:spMk id="3" creationId="{AD523E80-BB31-4424-BF8A-866A4036B276}"/>
          </ac:spMkLst>
        </pc:spChg>
        <pc:picChg chg="mod">
          <ac:chgData name="Britton, Louise" userId="9bbe2307-0e73-49a7-8859-7ac00ab16ff7" providerId="ADAL" clId="{480D53F5-D4D4-49AC-B81B-375D2EE68930}" dt="2020-02-27T22:49:57.598" v="1289" actId="1076"/>
          <ac:picMkLst>
            <pc:docMk/>
            <pc:sldMk cId="907290791" sldId="327"/>
            <ac:picMk id="13" creationId="{994B139F-D0F2-43C6-9CEE-C9B51CC54496}"/>
          </ac:picMkLst>
        </pc:picChg>
      </pc:sldChg>
      <pc:sldChg chg="add del">
        <pc:chgData name="Britton, Louise" userId="9bbe2307-0e73-49a7-8859-7ac00ab16ff7" providerId="ADAL" clId="{480D53F5-D4D4-49AC-B81B-375D2EE68930}" dt="2020-02-27T22:43:08.987" v="1198" actId="2696"/>
        <pc:sldMkLst>
          <pc:docMk/>
          <pc:sldMk cId="748064999" sldId="328"/>
        </pc:sldMkLst>
      </pc:sldChg>
    </pc:docChg>
  </pc:docChgLst>
  <pc:docChgLst>
    <pc:chgData name="Martin, Sam" userId="a83c0bfa-a22f-413f-9544-cc1e26f4c0ce" providerId="ADAL" clId="{8CEE51A6-82A5-4AF1-AB2D-9DF56221B7D8}"/>
    <pc:docChg chg="undo custSel addSld delSld modSld">
      <pc:chgData name="Martin, Sam" userId="a83c0bfa-a22f-413f-9544-cc1e26f4c0ce" providerId="ADAL" clId="{8CEE51A6-82A5-4AF1-AB2D-9DF56221B7D8}" dt="2020-02-27T12:07:36.524" v="18" actId="47"/>
      <pc:docMkLst>
        <pc:docMk/>
      </pc:docMkLst>
      <pc:sldChg chg="addSp modSp add">
        <pc:chgData name="Martin, Sam" userId="a83c0bfa-a22f-413f-9544-cc1e26f4c0ce" providerId="ADAL" clId="{8CEE51A6-82A5-4AF1-AB2D-9DF56221B7D8}" dt="2020-02-27T12:07:33.604" v="17" actId="1076"/>
        <pc:sldMkLst>
          <pc:docMk/>
          <pc:sldMk cId="1443268389" sldId="287"/>
        </pc:sldMkLst>
        <pc:spChg chg="mod">
          <ac:chgData name="Martin, Sam" userId="a83c0bfa-a22f-413f-9544-cc1e26f4c0ce" providerId="ADAL" clId="{8CEE51A6-82A5-4AF1-AB2D-9DF56221B7D8}" dt="2020-02-27T12:07:33.604" v="17" actId="1076"/>
          <ac:spMkLst>
            <pc:docMk/>
            <pc:sldMk cId="1443268389" sldId="287"/>
            <ac:spMk id="3" creationId="{2DEC3258-D379-4C1C-881C-6E80F029EFB3}"/>
          </ac:spMkLst>
        </pc:spChg>
        <pc:spChg chg="add mod">
          <ac:chgData name="Martin, Sam" userId="a83c0bfa-a22f-413f-9544-cc1e26f4c0ce" providerId="ADAL" clId="{8CEE51A6-82A5-4AF1-AB2D-9DF56221B7D8}" dt="2020-02-27T12:07:23.336" v="13" actId="1076"/>
          <ac:spMkLst>
            <pc:docMk/>
            <pc:sldMk cId="1443268389" sldId="287"/>
            <ac:spMk id="5" creationId="{032B77D8-8D1D-4892-9ED0-62547FCD5F99}"/>
          </ac:spMkLst>
        </pc:spChg>
        <pc:spChg chg="add mod">
          <ac:chgData name="Martin, Sam" userId="a83c0bfa-a22f-413f-9544-cc1e26f4c0ce" providerId="ADAL" clId="{8CEE51A6-82A5-4AF1-AB2D-9DF56221B7D8}" dt="2020-02-27T12:07:23.336" v="13" actId="1076"/>
          <ac:spMkLst>
            <pc:docMk/>
            <pc:sldMk cId="1443268389" sldId="287"/>
            <ac:spMk id="6" creationId="{18D16556-0EFE-401B-9DED-5A5F5183E761}"/>
          </ac:spMkLst>
        </pc:spChg>
        <pc:spChg chg="add mod">
          <ac:chgData name="Martin, Sam" userId="a83c0bfa-a22f-413f-9544-cc1e26f4c0ce" providerId="ADAL" clId="{8CEE51A6-82A5-4AF1-AB2D-9DF56221B7D8}" dt="2020-02-27T12:07:23.336" v="13" actId="1076"/>
          <ac:spMkLst>
            <pc:docMk/>
            <pc:sldMk cId="1443268389" sldId="287"/>
            <ac:spMk id="7" creationId="{6A30C6BA-262F-46DB-AA01-350A130D69AE}"/>
          </ac:spMkLst>
        </pc:spChg>
        <pc:spChg chg="add mod">
          <ac:chgData name="Martin, Sam" userId="a83c0bfa-a22f-413f-9544-cc1e26f4c0ce" providerId="ADAL" clId="{8CEE51A6-82A5-4AF1-AB2D-9DF56221B7D8}" dt="2020-02-27T12:07:23.336" v="13" actId="1076"/>
          <ac:spMkLst>
            <pc:docMk/>
            <pc:sldMk cId="1443268389" sldId="287"/>
            <ac:spMk id="8" creationId="{0EE488E2-E936-48BE-B4F3-6C46285F227E}"/>
          </ac:spMkLst>
        </pc:spChg>
        <pc:spChg chg="add mod">
          <ac:chgData name="Martin, Sam" userId="a83c0bfa-a22f-413f-9544-cc1e26f4c0ce" providerId="ADAL" clId="{8CEE51A6-82A5-4AF1-AB2D-9DF56221B7D8}" dt="2020-02-27T12:07:23.336" v="13" actId="1076"/>
          <ac:spMkLst>
            <pc:docMk/>
            <pc:sldMk cId="1443268389" sldId="287"/>
            <ac:spMk id="9" creationId="{9C9A0C5B-A402-423E-A30E-1E3912029A93}"/>
          </ac:spMkLst>
        </pc:spChg>
        <pc:spChg chg="add mod">
          <ac:chgData name="Martin, Sam" userId="a83c0bfa-a22f-413f-9544-cc1e26f4c0ce" providerId="ADAL" clId="{8CEE51A6-82A5-4AF1-AB2D-9DF56221B7D8}" dt="2020-02-27T12:07:23.336" v="13" actId="1076"/>
          <ac:spMkLst>
            <pc:docMk/>
            <pc:sldMk cId="1443268389" sldId="287"/>
            <ac:spMk id="10" creationId="{3199C3B4-2C4E-4834-817F-24CF8ABAAF54}"/>
          </ac:spMkLst>
        </pc:spChg>
        <pc:spChg chg="add mod">
          <ac:chgData name="Martin, Sam" userId="a83c0bfa-a22f-413f-9544-cc1e26f4c0ce" providerId="ADAL" clId="{8CEE51A6-82A5-4AF1-AB2D-9DF56221B7D8}" dt="2020-02-27T12:07:23.336" v="13" actId="1076"/>
          <ac:spMkLst>
            <pc:docMk/>
            <pc:sldMk cId="1443268389" sldId="287"/>
            <ac:spMk id="11" creationId="{B57F9C31-7277-4E28-A91A-DD33A9C76154}"/>
          </ac:spMkLst>
        </pc:spChg>
        <pc:picChg chg="add mod">
          <ac:chgData name="Martin, Sam" userId="a83c0bfa-a22f-413f-9544-cc1e26f4c0ce" providerId="ADAL" clId="{8CEE51A6-82A5-4AF1-AB2D-9DF56221B7D8}" dt="2020-02-27T12:07:23.336" v="13" actId="1076"/>
          <ac:picMkLst>
            <pc:docMk/>
            <pc:sldMk cId="1443268389" sldId="287"/>
            <ac:picMk id="4" creationId="{43904BF4-1020-49C5-BAA7-009A9E490DC7}"/>
          </ac:picMkLst>
        </pc:picChg>
        <pc:picChg chg="mod">
          <ac:chgData name="Martin, Sam" userId="a83c0bfa-a22f-413f-9544-cc1e26f4c0ce" providerId="ADAL" clId="{8CEE51A6-82A5-4AF1-AB2D-9DF56221B7D8}" dt="2020-02-27T12:06:57.684" v="10" actId="1076"/>
          <ac:picMkLst>
            <pc:docMk/>
            <pc:sldMk cId="1443268389" sldId="287"/>
            <ac:picMk id="1026" creationId="{5153D187-08E3-4A39-8CB9-F5242E9F5FC5}"/>
          </ac:picMkLst>
        </pc:picChg>
      </pc:sldChg>
      <pc:sldChg chg="delSp add del">
        <pc:chgData name="Martin, Sam" userId="a83c0bfa-a22f-413f-9544-cc1e26f4c0ce" providerId="ADAL" clId="{8CEE51A6-82A5-4AF1-AB2D-9DF56221B7D8}" dt="2020-02-27T12:07:36.524" v="18" actId="47"/>
        <pc:sldMkLst>
          <pc:docMk/>
          <pc:sldMk cId="246159069" sldId="328"/>
        </pc:sldMkLst>
        <pc:spChg chg="del">
          <ac:chgData name="Martin, Sam" userId="a83c0bfa-a22f-413f-9544-cc1e26f4c0ce" providerId="ADAL" clId="{8CEE51A6-82A5-4AF1-AB2D-9DF56221B7D8}" dt="2020-02-27T12:07:07.531" v="11" actId="478"/>
          <ac:spMkLst>
            <pc:docMk/>
            <pc:sldMk cId="246159069" sldId="328"/>
            <ac:spMk id="3" creationId="{2DEC3258-D379-4C1C-881C-6E80F029EFB3}"/>
          </ac:spMkLst>
        </pc:spChg>
      </pc:sldChg>
    </pc:docChg>
  </pc:docChgLst>
  <pc:docChgLst>
    <pc:chgData name="Britton, Louise" userId="9bbe2307-0e73-49a7-8859-7ac00ab16ff7" providerId="ADAL" clId="{49202D7D-0FCB-4755-A9EF-9728B0C18D5F}"/>
    <pc:docChg chg="addSld delSld modSld">
      <pc:chgData name="Britton, Louise" userId="9bbe2307-0e73-49a7-8859-7ac00ab16ff7" providerId="ADAL" clId="{49202D7D-0FCB-4755-A9EF-9728B0C18D5F}" dt="2019-12-15T21:36:42.341" v="1" actId="2696"/>
      <pc:docMkLst>
        <pc:docMk/>
      </pc:docMkLst>
      <pc:sldChg chg="add del">
        <pc:chgData name="Britton, Louise" userId="9bbe2307-0e73-49a7-8859-7ac00ab16ff7" providerId="ADAL" clId="{49202D7D-0FCB-4755-A9EF-9728B0C18D5F}" dt="2019-12-15T21:36:42.341" v="1" actId="2696"/>
        <pc:sldMkLst>
          <pc:docMk/>
          <pc:sldMk cId="3299819718" sldId="3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68839-B031-4B29-A8F0-3DC69BC1B03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92C4884-B405-49B4-835B-7057F3E1FE7F}">
      <dgm:prSet phldrT="[Text]">
        <dgm:style>
          <a:lnRef idx="0">
            <a:schemeClr val="accent1"/>
          </a:lnRef>
          <a:fillRef idx="3">
            <a:schemeClr val="accent1"/>
          </a:fillRef>
          <a:effectRef idx="3">
            <a:schemeClr val="accent1"/>
          </a:effectRef>
          <a:fontRef idx="minor">
            <a:schemeClr val="lt1"/>
          </a:fontRef>
        </dgm:style>
      </dgm:prSet>
      <dgm:spPr/>
      <dgm:t>
        <a:bodyPr/>
        <a:lstStyle/>
        <a:p>
          <a:r>
            <a:rPr lang="en-GB"/>
            <a:t>For Street Art</a:t>
          </a:r>
        </a:p>
      </dgm:t>
    </dgm:pt>
    <dgm:pt modelId="{0264449C-7E1A-44B1-B126-C56467FD6917}" type="parTrans" cxnId="{44A7827F-69AD-4305-8209-EBF073E64688}">
      <dgm:prSet/>
      <dgm:spPr/>
      <dgm:t>
        <a:bodyPr/>
        <a:lstStyle/>
        <a:p>
          <a:endParaRPr lang="en-GB"/>
        </a:p>
      </dgm:t>
    </dgm:pt>
    <dgm:pt modelId="{5AA369DA-CE31-4BD0-A0A1-20307F50057B}" type="sibTrans" cxnId="{44A7827F-69AD-4305-8209-EBF073E64688}">
      <dgm:prSet/>
      <dgm:spPr/>
      <dgm:t>
        <a:bodyPr/>
        <a:lstStyle/>
        <a:p>
          <a:endParaRPr lang="en-GB"/>
        </a:p>
      </dgm:t>
    </dgm:pt>
    <dgm:pt modelId="{5B8569A9-5816-4EC2-8295-819996812743}">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Against Street Art</a:t>
          </a:r>
        </a:p>
      </dgm:t>
    </dgm:pt>
    <dgm:pt modelId="{1DF9D65A-C14D-49FA-A7D4-8447CAB1AE13}" type="parTrans" cxnId="{17516FB3-8CF0-4970-921B-83BF8C27F5C4}">
      <dgm:prSet/>
      <dgm:spPr/>
      <dgm:t>
        <a:bodyPr/>
        <a:lstStyle/>
        <a:p>
          <a:endParaRPr lang="en-GB"/>
        </a:p>
      </dgm:t>
    </dgm:pt>
    <dgm:pt modelId="{0B719550-4CC3-4F1B-9AA5-D1EFA1A0A6CB}" type="sibTrans" cxnId="{17516FB3-8CF0-4970-921B-83BF8C27F5C4}">
      <dgm:prSet/>
      <dgm:spPr/>
      <dgm:t>
        <a:bodyPr/>
        <a:lstStyle/>
        <a:p>
          <a:endParaRPr lang="en-GB"/>
        </a:p>
      </dgm:t>
    </dgm:pt>
    <dgm:pt modelId="{FDE238FD-C70F-4FE7-A58C-6154FD14FBAA}">
      <dgm:prSet phldrT="[Text]"/>
      <dgm:spPr/>
      <dgm:t>
        <a:bodyPr/>
        <a:lstStyle/>
        <a:p>
          <a:r>
            <a:rPr lang="en-GB"/>
            <a:t>Public messages</a:t>
          </a:r>
        </a:p>
      </dgm:t>
    </dgm:pt>
    <dgm:pt modelId="{D97AF912-FC56-4BE2-8F52-CEA726212755}" type="parTrans" cxnId="{509415E6-38DD-4106-A4A2-A9AF33487EA9}">
      <dgm:prSet/>
      <dgm:spPr/>
      <dgm:t>
        <a:bodyPr/>
        <a:lstStyle/>
        <a:p>
          <a:endParaRPr lang="en-GB"/>
        </a:p>
      </dgm:t>
    </dgm:pt>
    <dgm:pt modelId="{23A55CD9-23E3-4E6F-8E6B-248605045226}" type="sibTrans" cxnId="{509415E6-38DD-4106-A4A2-A9AF33487EA9}">
      <dgm:prSet/>
      <dgm:spPr/>
      <dgm:t>
        <a:bodyPr/>
        <a:lstStyle/>
        <a:p>
          <a:endParaRPr lang="en-GB"/>
        </a:p>
      </dgm:t>
    </dgm:pt>
    <dgm:pt modelId="{D7E022C6-9691-457E-843B-2C09F5312D5B}">
      <dgm:prSet phldrT="[Text]"/>
      <dgm:spPr/>
      <dgm:t>
        <a:bodyPr/>
        <a:lstStyle/>
        <a:p>
          <a:r>
            <a:rPr lang="en-GB"/>
            <a:t>Encourage art </a:t>
          </a:r>
        </a:p>
      </dgm:t>
    </dgm:pt>
    <dgm:pt modelId="{6A760778-7BD5-4DF1-9591-CF82603CDACD}" type="parTrans" cxnId="{FBFFAB7A-6A91-4AF9-978D-B9D7BC0FCC45}">
      <dgm:prSet/>
      <dgm:spPr/>
      <dgm:t>
        <a:bodyPr/>
        <a:lstStyle/>
        <a:p>
          <a:endParaRPr lang="en-GB"/>
        </a:p>
      </dgm:t>
    </dgm:pt>
    <dgm:pt modelId="{BC61ADEA-AE2F-4638-8956-692596D01BF1}" type="sibTrans" cxnId="{FBFFAB7A-6A91-4AF9-978D-B9D7BC0FCC45}">
      <dgm:prSet/>
      <dgm:spPr/>
      <dgm:t>
        <a:bodyPr/>
        <a:lstStyle/>
        <a:p>
          <a:endParaRPr lang="en-GB"/>
        </a:p>
      </dgm:t>
    </dgm:pt>
    <dgm:pt modelId="{54E51A07-3385-46FB-B5FA-242858F5CD4C}">
      <dgm:prSet phldrT="[Text]"/>
      <dgm:spPr/>
      <dgm:t>
        <a:bodyPr/>
        <a:lstStyle/>
        <a:p>
          <a:r>
            <a:rPr lang="en-GB"/>
            <a:t>Gives street character</a:t>
          </a:r>
        </a:p>
      </dgm:t>
    </dgm:pt>
    <dgm:pt modelId="{E6CAD473-63FE-4AA8-BBFC-3CADE8F395D3}" type="parTrans" cxnId="{022AD5F7-42ED-4606-AF18-3E16556FA0E0}">
      <dgm:prSet/>
      <dgm:spPr/>
      <dgm:t>
        <a:bodyPr/>
        <a:lstStyle/>
        <a:p>
          <a:endParaRPr lang="en-GB"/>
        </a:p>
      </dgm:t>
    </dgm:pt>
    <dgm:pt modelId="{6168519A-4195-4640-94E0-1413E85A4F87}" type="sibTrans" cxnId="{022AD5F7-42ED-4606-AF18-3E16556FA0E0}">
      <dgm:prSet/>
      <dgm:spPr/>
      <dgm:t>
        <a:bodyPr/>
        <a:lstStyle/>
        <a:p>
          <a:endParaRPr lang="en-GB"/>
        </a:p>
      </dgm:t>
    </dgm:pt>
    <dgm:pt modelId="{FF1F13F7-9048-48C1-B89A-FACF20DA9AEA}">
      <dgm:prSet phldrT="[Text]"/>
      <dgm:spPr/>
      <dgm:t>
        <a:bodyPr/>
        <a:lstStyle/>
        <a:p>
          <a:r>
            <a:rPr lang="en-GB"/>
            <a:t>Looks cool</a:t>
          </a:r>
        </a:p>
      </dgm:t>
    </dgm:pt>
    <dgm:pt modelId="{9FFE52AD-22AC-4927-A838-CB55BE72E25F}" type="parTrans" cxnId="{B85D115A-1838-4EE6-8CB9-9AA64377A74A}">
      <dgm:prSet/>
      <dgm:spPr/>
      <dgm:t>
        <a:bodyPr/>
        <a:lstStyle/>
        <a:p>
          <a:endParaRPr lang="en-GB"/>
        </a:p>
      </dgm:t>
    </dgm:pt>
    <dgm:pt modelId="{CBE66C64-F17F-4857-95C4-107FF539D641}" type="sibTrans" cxnId="{B85D115A-1838-4EE6-8CB9-9AA64377A74A}">
      <dgm:prSet/>
      <dgm:spPr/>
      <dgm:t>
        <a:bodyPr/>
        <a:lstStyle/>
        <a:p>
          <a:endParaRPr lang="en-GB"/>
        </a:p>
      </dgm:t>
    </dgm:pt>
    <dgm:pt modelId="{89F2FDE6-0C65-4D74-9EEB-C0A7C555437A}">
      <dgm:prSet phldrT="[Text]"/>
      <dgm:spPr/>
      <dgm:t>
        <a:bodyPr/>
        <a:lstStyle/>
        <a:p>
          <a:r>
            <a:rPr lang="en-GB"/>
            <a:t>Expression of viewpoint</a:t>
          </a:r>
        </a:p>
      </dgm:t>
    </dgm:pt>
    <dgm:pt modelId="{F12E1DD5-7B42-4FBB-A482-F46D924CCA23}" type="parTrans" cxnId="{4B59D201-D06E-4B83-B93A-516469A8E9F2}">
      <dgm:prSet/>
      <dgm:spPr/>
      <dgm:t>
        <a:bodyPr/>
        <a:lstStyle/>
        <a:p>
          <a:endParaRPr lang="en-GB"/>
        </a:p>
      </dgm:t>
    </dgm:pt>
    <dgm:pt modelId="{CC3502EA-B537-4630-8E31-84D5E080E912}" type="sibTrans" cxnId="{4B59D201-D06E-4B83-B93A-516469A8E9F2}">
      <dgm:prSet/>
      <dgm:spPr/>
      <dgm:t>
        <a:bodyPr/>
        <a:lstStyle/>
        <a:p>
          <a:endParaRPr lang="en-GB"/>
        </a:p>
      </dgm:t>
    </dgm:pt>
    <dgm:pt modelId="{DFF4ABDA-0527-4753-9F68-CA879368EE46}">
      <dgm:prSet phldrT="[Text]"/>
      <dgm:spPr/>
      <dgm:t>
        <a:bodyPr/>
        <a:lstStyle/>
        <a:p>
          <a:r>
            <a:rPr lang="en-GB"/>
            <a:t>A picture can say 1000 words </a:t>
          </a:r>
        </a:p>
      </dgm:t>
    </dgm:pt>
    <dgm:pt modelId="{06C8DE87-A833-4012-9D11-B26FFE260631}" type="parTrans" cxnId="{CC0A0013-7530-420D-A662-F9C02947B21D}">
      <dgm:prSet/>
      <dgm:spPr/>
      <dgm:t>
        <a:bodyPr/>
        <a:lstStyle/>
        <a:p>
          <a:endParaRPr lang="en-GB"/>
        </a:p>
      </dgm:t>
    </dgm:pt>
    <dgm:pt modelId="{DA552B47-1A1D-4286-B665-6DC873F8BDE3}" type="sibTrans" cxnId="{CC0A0013-7530-420D-A662-F9C02947B21D}">
      <dgm:prSet/>
      <dgm:spPr/>
      <dgm:t>
        <a:bodyPr/>
        <a:lstStyle/>
        <a:p>
          <a:endParaRPr lang="en-GB"/>
        </a:p>
      </dgm:t>
    </dgm:pt>
    <dgm:pt modelId="{87FB8B00-22E9-4020-9E3C-8F49BCAE9883}">
      <dgm:prSet phldrT="[Text]"/>
      <dgm:spPr/>
      <dgm:t>
        <a:bodyPr/>
        <a:lstStyle/>
        <a:p>
          <a:r>
            <a:rPr lang="en-GB"/>
            <a:t>Artist recognition</a:t>
          </a:r>
        </a:p>
      </dgm:t>
    </dgm:pt>
    <dgm:pt modelId="{B86BCAF6-28D1-421F-A7FA-4C720E1773CF}" type="parTrans" cxnId="{CEC5644B-474C-43A8-A6EA-C563BE24468B}">
      <dgm:prSet/>
      <dgm:spPr/>
      <dgm:t>
        <a:bodyPr/>
        <a:lstStyle/>
        <a:p>
          <a:endParaRPr lang="en-GB"/>
        </a:p>
      </dgm:t>
    </dgm:pt>
    <dgm:pt modelId="{2F63B049-8991-44A1-82BA-FADE4CDF3736}" type="sibTrans" cxnId="{CEC5644B-474C-43A8-A6EA-C563BE24468B}">
      <dgm:prSet/>
      <dgm:spPr/>
      <dgm:t>
        <a:bodyPr/>
        <a:lstStyle/>
        <a:p>
          <a:endParaRPr lang="en-GB"/>
        </a:p>
      </dgm:t>
    </dgm:pt>
    <dgm:pt modelId="{94B85868-20C4-4555-AD06-575E0C0D5919}">
      <dgm:prSet phldrT="[Text]"/>
      <dgm:spPr/>
      <dgm:t>
        <a:bodyPr/>
        <a:lstStyle/>
        <a:p>
          <a:r>
            <a:rPr lang="en-GB"/>
            <a:t>Inspiring</a:t>
          </a:r>
        </a:p>
      </dgm:t>
    </dgm:pt>
    <dgm:pt modelId="{A94B0160-F602-41D7-BA5B-758BB34F565C}" type="parTrans" cxnId="{53D4C6A3-5979-4D42-A282-62CA43CFEFB8}">
      <dgm:prSet/>
      <dgm:spPr/>
      <dgm:t>
        <a:bodyPr/>
        <a:lstStyle/>
        <a:p>
          <a:endParaRPr lang="en-GB"/>
        </a:p>
      </dgm:t>
    </dgm:pt>
    <dgm:pt modelId="{16523410-B6DF-45CF-BBD2-444ED2698E33}" type="sibTrans" cxnId="{53D4C6A3-5979-4D42-A282-62CA43CFEFB8}">
      <dgm:prSet/>
      <dgm:spPr/>
      <dgm:t>
        <a:bodyPr/>
        <a:lstStyle/>
        <a:p>
          <a:endParaRPr lang="en-GB"/>
        </a:p>
      </dgm:t>
    </dgm:pt>
    <dgm:pt modelId="{F59C8F73-E7E0-4C36-8259-0DDE95B00F48}">
      <dgm:prSet phldrT="[Text]"/>
      <dgm:spPr/>
      <dgm:t>
        <a:bodyPr/>
        <a:lstStyle/>
        <a:p>
          <a:r>
            <a:rPr lang="en-GB"/>
            <a:t>Liven up otherwise drab areas</a:t>
          </a:r>
        </a:p>
      </dgm:t>
    </dgm:pt>
    <dgm:pt modelId="{C3B65DBE-4F19-4621-BFE1-2C9D938A4E31}" type="parTrans" cxnId="{1980B5FA-E921-44B8-9901-8CFAAAB7599C}">
      <dgm:prSet/>
      <dgm:spPr/>
      <dgm:t>
        <a:bodyPr/>
        <a:lstStyle/>
        <a:p>
          <a:endParaRPr lang="en-GB"/>
        </a:p>
      </dgm:t>
    </dgm:pt>
    <dgm:pt modelId="{89F94047-0A92-4822-9B0F-4D1F6DA35DD6}" type="sibTrans" cxnId="{1980B5FA-E921-44B8-9901-8CFAAAB7599C}">
      <dgm:prSet/>
      <dgm:spPr/>
      <dgm:t>
        <a:bodyPr/>
        <a:lstStyle/>
        <a:p>
          <a:endParaRPr lang="en-GB"/>
        </a:p>
      </dgm:t>
    </dgm:pt>
    <dgm:pt modelId="{30525D20-17AE-414A-A3A2-E320A58963EA}">
      <dgm:prSet phldrT="[Text]"/>
      <dgm:spPr/>
      <dgm:t>
        <a:bodyPr/>
        <a:lstStyle/>
        <a:p>
          <a:r>
            <a:rPr lang="en-GB"/>
            <a:t>Inventive</a:t>
          </a:r>
        </a:p>
      </dgm:t>
    </dgm:pt>
    <dgm:pt modelId="{E4E7D6E9-F861-4556-8C23-E0B8B9FE6463}" type="parTrans" cxnId="{2FDCC820-8BFD-4D01-9E2C-0381AC5376D9}">
      <dgm:prSet/>
      <dgm:spPr/>
      <dgm:t>
        <a:bodyPr/>
        <a:lstStyle/>
        <a:p>
          <a:endParaRPr lang="en-GB"/>
        </a:p>
      </dgm:t>
    </dgm:pt>
    <dgm:pt modelId="{4A3FC63D-90C0-44D6-BD98-6156709D1761}" type="sibTrans" cxnId="{2FDCC820-8BFD-4D01-9E2C-0381AC5376D9}">
      <dgm:prSet/>
      <dgm:spPr/>
      <dgm:t>
        <a:bodyPr/>
        <a:lstStyle/>
        <a:p>
          <a:endParaRPr lang="en-GB"/>
        </a:p>
      </dgm:t>
    </dgm:pt>
    <dgm:pt modelId="{46D3C523-D725-49D3-9A8B-9138EA59AD8D}">
      <dgm:prSet phldrT="[Text]"/>
      <dgm:spPr/>
      <dgm:t>
        <a:bodyPr/>
        <a:lstStyle/>
        <a:p>
          <a:r>
            <a:rPr lang="en-GB"/>
            <a:t>Express stories – morality</a:t>
          </a:r>
        </a:p>
      </dgm:t>
    </dgm:pt>
    <dgm:pt modelId="{7E2C1A7B-B7DD-4DA6-8302-669857F3B75B}" type="parTrans" cxnId="{605DDF05-720C-4ABA-9820-D34806A46BEC}">
      <dgm:prSet/>
      <dgm:spPr/>
      <dgm:t>
        <a:bodyPr/>
        <a:lstStyle/>
        <a:p>
          <a:endParaRPr lang="en-GB"/>
        </a:p>
      </dgm:t>
    </dgm:pt>
    <dgm:pt modelId="{2441D0D4-1CC1-4384-80FD-C988CC8BA5B0}" type="sibTrans" cxnId="{605DDF05-720C-4ABA-9820-D34806A46BEC}">
      <dgm:prSet/>
      <dgm:spPr/>
      <dgm:t>
        <a:bodyPr/>
        <a:lstStyle/>
        <a:p>
          <a:endParaRPr lang="en-GB"/>
        </a:p>
      </dgm:t>
    </dgm:pt>
    <dgm:pt modelId="{DCEF5E69-304B-4B9A-970C-E1B64FFFD267}">
      <dgm:prSet phldrT="[Text]"/>
      <dgm:spPr/>
      <dgm:t>
        <a:bodyPr/>
        <a:lstStyle/>
        <a:p>
          <a:r>
            <a:rPr lang="en-GB"/>
            <a:t>Business?</a:t>
          </a:r>
        </a:p>
      </dgm:t>
    </dgm:pt>
    <dgm:pt modelId="{02D25F55-F480-4910-8A9C-FCC47CB8D37D}" type="parTrans" cxnId="{66FACA63-F729-4B4B-A1FA-9633992267FE}">
      <dgm:prSet/>
      <dgm:spPr/>
      <dgm:t>
        <a:bodyPr/>
        <a:lstStyle/>
        <a:p>
          <a:endParaRPr lang="en-GB"/>
        </a:p>
      </dgm:t>
    </dgm:pt>
    <dgm:pt modelId="{A8BFCD03-E51E-48BD-A295-AFA1FAB16C1F}" type="sibTrans" cxnId="{66FACA63-F729-4B4B-A1FA-9633992267FE}">
      <dgm:prSet/>
      <dgm:spPr/>
      <dgm:t>
        <a:bodyPr/>
        <a:lstStyle/>
        <a:p>
          <a:endParaRPr lang="en-GB"/>
        </a:p>
      </dgm:t>
    </dgm:pt>
    <dgm:pt modelId="{C53B9ABD-315B-4B26-8274-50F115FF859B}">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Offensive</a:t>
          </a:r>
        </a:p>
      </dgm:t>
    </dgm:pt>
    <dgm:pt modelId="{6E19A70D-25E9-4D92-BE35-D3C5E3BE3972}" type="parTrans" cxnId="{40050B84-1E3C-4BFA-9DBB-6CB7F577C631}">
      <dgm:prSet/>
      <dgm:spPr/>
      <dgm:t>
        <a:bodyPr/>
        <a:lstStyle/>
        <a:p>
          <a:endParaRPr lang="en-GB"/>
        </a:p>
      </dgm:t>
    </dgm:pt>
    <dgm:pt modelId="{78D28D4A-4096-47BB-8AAC-7DE2E63DE7E7}" type="sibTrans" cxnId="{40050B84-1E3C-4BFA-9DBB-6CB7F577C631}">
      <dgm:prSet/>
      <dgm:spPr/>
      <dgm:t>
        <a:bodyPr/>
        <a:lstStyle/>
        <a:p>
          <a:endParaRPr lang="en-GB"/>
        </a:p>
      </dgm:t>
    </dgm:pt>
    <dgm:pt modelId="{5DB5B211-A8A8-41A0-B292-3F8AE2ABE6DA}">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Bad reputation</a:t>
          </a:r>
        </a:p>
      </dgm:t>
    </dgm:pt>
    <dgm:pt modelId="{B8C7EBE6-2C1E-43CF-BB88-8F7278B1FA9D}" type="parTrans" cxnId="{0C402037-AD28-42CE-855A-D54A79C18D61}">
      <dgm:prSet/>
      <dgm:spPr/>
      <dgm:t>
        <a:bodyPr/>
        <a:lstStyle/>
        <a:p>
          <a:endParaRPr lang="en-GB"/>
        </a:p>
      </dgm:t>
    </dgm:pt>
    <dgm:pt modelId="{EF34B8A7-E9AE-46C8-B3E0-86F062189920}" type="sibTrans" cxnId="{0C402037-AD28-42CE-855A-D54A79C18D61}">
      <dgm:prSet/>
      <dgm:spPr/>
      <dgm:t>
        <a:bodyPr/>
        <a:lstStyle/>
        <a:p>
          <a:endParaRPr lang="en-GB"/>
        </a:p>
      </dgm:t>
    </dgm:pt>
    <dgm:pt modelId="{9ABF1ECA-BB77-4C96-AAE6-3FF3284DEA1B}">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Lack of artist credit</a:t>
          </a:r>
        </a:p>
      </dgm:t>
    </dgm:pt>
    <dgm:pt modelId="{EAD9DD3B-579A-4029-B072-C5D095533776}" type="parTrans" cxnId="{35C767BF-65AC-40D0-A9B8-E7AF8BA4BFAE}">
      <dgm:prSet/>
      <dgm:spPr/>
      <dgm:t>
        <a:bodyPr/>
        <a:lstStyle/>
        <a:p>
          <a:endParaRPr lang="en-GB"/>
        </a:p>
      </dgm:t>
    </dgm:pt>
    <dgm:pt modelId="{BBD13B30-71EE-4453-965D-EC53B1CD05DE}" type="sibTrans" cxnId="{35C767BF-65AC-40D0-A9B8-E7AF8BA4BFAE}">
      <dgm:prSet/>
      <dgm:spPr/>
      <dgm:t>
        <a:bodyPr/>
        <a:lstStyle/>
        <a:p>
          <a:endParaRPr lang="en-GB"/>
        </a:p>
      </dgm:t>
    </dgm:pt>
    <dgm:pt modelId="{9848280F-ACD3-47FC-B55C-A86C88B339D5}">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Misinterpretation</a:t>
          </a:r>
        </a:p>
      </dgm:t>
    </dgm:pt>
    <dgm:pt modelId="{8B601E17-B5F9-44AC-AA91-2C7594B30221}" type="parTrans" cxnId="{7F5D570B-CF59-4F30-8C66-6172D5A82D03}">
      <dgm:prSet/>
      <dgm:spPr/>
      <dgm:t>
        <a:bodyPr/>
        <a:lstStyle/>
        <a:p>
          <a:endParaRPr lang="en-GB"/>
        </a:p>
      </dgm:t>
    </dgm:pt>
    <dgm:pt modelId="{4611A272-AB9B-42C4-A85A-A5AA615A3E57}" type="sibTrans" cxnId="{7F5D570B-CF59-4F30-8C66-6172D5A82D03}">
      <dgm:prSet/>
      <dgm:spPr/>
      <dgm:t>
        <a:bodyPr/>
        <a:lstStyle/>
        <a:p>
          <a:endParaRPr lang="en-GB"/>
        </a:p>
      </dgm:t>
    </dgm:pt>
    <dgm:pt modelId="{DA1345FB-E4DA-4926-B7AF-73D079A5309B}">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Landlords and property owners might not want it</a:t>
          </a:r>
        </a:p>
      </dgm:t>
    </dgm:pt>
    <dgm:pt modelId="{A5CEB3BD-789D-4722-9A0C-AE1AAB2EF957}" type="parTrans" cxnId="{70AE5E2E-A454-427E-813B-42C9656E248D}">
      <dgm:prSet/>
      <dgm:spPr/>
      <dgm:t>
        <a:bodyPr/>
        <a:lstStyle/>
        <a:p>
          <a:endParaRPr lang="en-GB"/>
        </a:p>
      </dgm:t>
    </dgm:pt>
    <dgm:pt modelId="{89F76908-5215-4DC9-B076-8CBD368DA380}" type="sibTrans" cxnId="{70AE5E2E-A454-427E-813B-42C9656E248D}">
      <dgm:prSet/>
      <dgm:spPr/>
      <dgm:t>
        <a:bodyPr/>
        <a:lstStyle/>
        <a:p>
          <a:endParaRPr lang="en-GB"/>
        </a:p>
      </dgm:t>
    </dgm:pt>
    <dgm:pt modelId="{2F67DCDA-43BC-4001-99A1-7C1F3584F992}">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Illegal activities</a:t>
          </a:r>
        </a:p>
      </dgm:t>
    </dgm:pt>
    <dgm:pt modelId="{2A29F039-66E5-4068-BD8D-969851D7ABC7}" type="parTrans" cxnId="{C0ED2910-FA8A-40C5-8B97-33470720B520}">
      <dgm:prSet/>
      <dgm:spPr/>
      <dgm:t>
        <a:bodyPr/>
        <a:lstStyle/>
        <a:p>
          <a:endParaRPr lang="en-GB"/>
        </a:p>
      </dgm:t>
    </dgm:pt>
    <dgm:pt modelId="{1D5426D6-0C9E-4848-8CCF-0F8306646966}" type="sibTrans" cxnId="{C0ED2910-FA8A-40C5-8B97-33470720B520}">
      <dgm:prSet/>
      <dgm:spPr/>
      <dgm:t>
        <a:bodyPr/>
        <a:lstStyle/>
        <a:p>
          <a:endParaRPr lang="en-GB"/>
        </a:p>
      </dgm:t>
    </dgm:pt>
    <dgm:pt modelId="{C3176B7A-A3C7-4837-9FD5-8A85E77AA295}">
      <dgm:prSet phldrT="[Text]">
        <dgm:style>
          <a:lnRef idx="0">
            <a:schemeClr val="accent6"/>
          </a:lnRef>
          <a:fillRef idx="3">
            <a:schemeClr val="accent6"/>
          </a:fillRef>
          <a:effectRef idx="3">
            <a:schemeClr val="accent6"/>
          </a:effectRef>
          <a:fontRef idx="minor">
            <a:schemeClr val="lt1"/>
          </a:fontRef>
        </dgm:style>
      </dgm:prSet>
      <dgm:spPr/>
      <dgm:t>
        <a:bodyPr/>
        <a:lstStyle/>
        <a:p>
          <a:endParaRPr lang="en-GB"/>
        </a:p>
      </dgm:t>
    </dgm:pt>
    <dgm:pt modelId="{31664270-2BDB-4486-A2B3-780922B87AFC}" type="parTrans" cxnId="{0572186E-CCE0-4261-8F99-195C61714393}">
      <dgm:prSet/>
      <dgm:spPr/>
      <dgm:t>
        <a:bodyPr/>
        <a:lstStyle/>
        <a:p>
          <a:endParaRPr lang="en-GB"/>
        </a:p>
      </dgm:t>
    </dgm:pt>
    <dgm:pt modelId="{EA4E6E67-B319-4DFC-BB2E-8C823751E009}" type="sibTrans" cxnId="{0572186E-CCE0-4261-8F99-195C61714393}">
      <dgm:prSet/>
      <dgm:spPr/>
      <dgm:t>
        <a:bodyPr/>
        <a:lstStyle/>
        <a:p>
          <a:endParaRPr lang="en-GB"/>
        </a:p>
      </dgm:t>
    </dgm:pt>
    <dgm:pt modelId="{62ECB6DF-15BB-4193-938E-7FD7BA34B208}">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Run down areas?</a:t>
          </a:r>
        </a:p>
      </dgm:t>
    </dgm:pt>
    <dgm:pt modelId="{9F9C2E18-B445-4A04-B466-D0B542A8E888}" type="parTrans" cxnId="{957D8415-7AE5-488B-A1BB-5354EBC169A8}">
      <dgm:prSet/>
      <dgm:spPr/>
      <dgm:t>
        <a:bodyPr/>
        <a:lstStyle/>
        <a:p>
          <a:endParaRPr lang="en-GB"/>
        </a:p>
      </dgm:t>
    </dgm:pt>
    <dgm:pt modelId="{97B51931-0FF2-4552-8ECD-7283D8204448}" type="sibTrans" cxnId="{957D8415-7AE5-488B-A1BB-5354EBC169A8}">
      <dgm:prSet/>
      <dgm:spPr/>
      <dgm:t>
        <a:bodyPr/>
        <a:lstStyle/>
        <a:p>
          <a:endParaRPr lang="en-GB"/>
        </a:p>
      </dgm:t>
    </dgm:pt>
    <dgm:pt modelId="{05A295F3-0379-46F9-9BB3-E93D4BD50A85}">
      <dgm:prSet phldrT="[Text]"/>
      <dgm:spPr/>
      <dgm:t>
        <a:bodyPr/>
        <a:lstStyle/>
        <a:p>
          <a:r>
            <a:rPr lang="en-GB"/>
            <a:t>inexpensive</a:t>
          </a:r>
        </a:p>
      </dgm:t>
    </dgm:pt>
    <dgm:pt modelId="{F709069A-506E-4565-A282-B1CE42EF6788}" type="parTrans" cxnId="{9290332A-5A0E-402F-9DAE-C094F6A99BFC}">
      <dgm:prSet/>
      <dgm:spPr/>
      <dgm:t>
        <a:bodyPr/>
        <a:lstStyle/>
        <a:p>
          <a:endParaRPr lang="en-GB"/>
        </a:p>
      </dgm:t>
    </dgm:pt>
    <dgm:pt modelId="{016F0241-2E11-4138-976B-83F07826A25B}" type="sibTrans" cxnId="{9290332A-5A0E-402F-9DAE-C094F6A99BFC}">
      <dgm:prSet/>
      <dgm:spPr/>
      <dgm:t>
        <a:bodyPr/>
        <a:lstStyle/>
        <a:p>
          <a:endParaRPr lang="en-GB"/>
        </a:p>
      </dgm:t>
    </dgm:pt>
    <dgm:pt modelId="{AD3402F9-42E5-40E7-97D5-79667ADD5B2B}">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Eye sore</a:t>
          </a:r>
        </a:p>
      </dgm:t>
    </dgm:pt>
    <dgm:pt modelId="{52A47D36-57EA-4D66-BB0D-EF8FC41027E8}" type="parTrans" cxnId="{8DD821B4-1170-41B3-8F2B-D799E58A5910}">
      <dgm:prSet/>
      <dgm:spPr/>
      <dgm:t>
        <a:bodyPr/>
        <a:lstStyle/>
        <a:p>
          <a:endParaRPr lang="en-GB"/>
        </a:p>
      </dgm:t>
    </dgm:pt>
    <dgm:pt modelId="{31D58793-1431-4707-9838-1A54429F1F34}" type="sibTrans" cxnId="{8DD821B4-1170-41B3-8F2B-D799E58A5910}">
      <dgm:prSet/>
      <dgm:spPr/>
      <dgm:t>
        <a:bodyPr/>
        <a:lstStyle/>
        <a:p>
          <a:endParaRPr lang="en-GB"/>
        </a:p>
      </dgm:t>
    </dgm:pt>
    <dgm:pt modelId="{4451FE04-0876-4655-8C34-D0FE88664CAF}">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Vandalism aspect – extremely hard to remove </a:t>
          </a:r>
        </a:p>
      </dgm:t>
    </dgm:pt>
    <dgm:pt modelId="{846B3975-D08A-44FA-AA6A-618F06AB35ED}" type="parTrans" cxnId="{B8F54F19-2A34-4953-926C-C2319E40D4D3}">
      <dgm:prSet/>
      <dgm:spPr/>
      <dgm:t>
        <a:bodyPr/>
        <a:lstStyle/>
        <a:p>
          <a:endParaRPr lang="en-GB"/>
        </a:p>
      </dgm:t>
    </dgm:pt>
    <dgm:pt modelId="{51E2B99D-B73D-43EF-8556-3E7B2EEE8787}" type="sibTrans" cxnId="{B8F54F19-2A34-4953-926C-C2319E40D4D3}">
      <dgm:prSet/>
      <dgm:spPr/>
      <dgm:t>
        <a:bodyPr/>
        <a:lstStyle/>
        <a:p>
          <a:endParaRPr lang="en-GB"/>
        </a:p>
      </dgm:t>
    </dgm:pt>
    <dgm:pt modelId="{94BD1FFE-E2D3-4C96-811F-E0DF7064C2FE}">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Lack of ownership</a:t>
          </a:r>
        </a:p>
      </dgm:t>
    </dgm:pt>
    <dgm:pt modelId="{42FF2163-CE13-4710-8AB8-8B95A2B69640}" type="parTrans" cxnId="{AE0C3C47-F0D1-4B46-9486-4FDBADE1F62E}">
      <dgm:prSet/>
      <dgm:spPr/>
      <dgm:t>
        <a:bodyPr/>
        <a:lstStyle/>
        <a:p>
          <a:endParaRPr lang="en-GB"/>
        </a:p>
      </dgm:t>
    </dgm:pt>
    <dgm:pt modelId="{46856C25-44AA-465B-8CF0-6DBEF40E0414}" type="sibTrans" cxnId="{AE0C3C47-F0D1-4B46-9486-4FDBADE1F62E}">
      <dgm:prSet/>
      <dgm:spPr/>
      <dgm:t>
        <a:bodyPr/>
        <a:lstStyle/>
        <a:p>
          <a:endParaRPr lang="en-GB"/>
        </a:p>
      </dgm:t>
    </dgm:pt>
    <dgm:pt modelId="{3259CF63-7153-4A1C-BCB5-3A8204250DC5}" type="pres">
      <dgm:prSet presAssocID="{68568839-B031-4B29-A8F0-3DC69BC1B032}" presName="Name0" presStyleCnt="0">
        <dgm:presLayoutVars>
          <dgm:dir/>
          <dgm:animLvl val="lvl"/>
          <dgm:resizeHandles val="exact"/>
        </dgm:presLayoutVars>
      </dgm:prSet>
      <dgm:spPr/>
    </dgm:pt>
    <dgm:pt modelId="{589D78EA-E666-4ACD-96D3-53975AB30D07}" type="pres">
      <dgm:prSet presAssocID="{592C4884-B405-49B4-835B-7057F3E1FE7F}" presName="composite" presStyleCnt="0"/>
      <dgm:spPr/>
    </dgm:pt>
    <dgm:pt modelId="{90BF6782-02B7-4D4C-BEF7-B98F54663F59}" type="pres">
      <dgm:prSet presAssocID="{592C4884-B405-49B4-835B-7057F3E1FE7F}" presName="parTx" presStyleLbl="alignNode1" presStyleIdx="0" presStyleCnt="2">
        <dgm:presLayoutVars>
          <dgm:chMax val="0"/>
          <dgm:chPref val="0"/>
          <dgm:bulletEnabled val="1"/>
        </dgm:presLayoutVars>
      </dgm:prSet>
      <dgm:spPr/>
    </dgm:pt>
    <dgm:pt modelId="{774FF667-4BC0-4EBB-9600-0F4C980E8367}" type="pres">
      <dgm:prSet presAssocID="{592C4884-B405-49B4-835B-7057F3E1FE7F}" presName="desTx" presStyleLbl="alignAccFollowNode1" presStyleIdx="0" presStyleCnt="2">
        <dgm:presLayoutVars>
          <dgm:bulletEnabled val="1"/>
        </dgm:presLayoutVars>
      </dgm:prSet>
      <dgm:spPr/>
    </dgm:pt>
    <dgm:pt modelId="{7D6313C0-51F0-4408-A23F-86440A3B984B}" type="pres">
      <dgm:prSet presAssocID="{5AA369DA-CE31-4BD0-A0A1-20307F50057B}" presName="space" presStyleCnt="0"/>
      <dgm:spPr/>
    </dgm:pt>
    <dgm:pt modelId="{39E7DE46-211D-4B9B-AEC7-27E50E4F1C0A}" type="pres">
      <dgm:prSet presAssocID="{5B8569A9-5816-4EC2-8295-819996812743}" presName="composite" presStyleCnt="0"/>
      <dgm:spPr/>
    </dgm:pt>
    <dgm:pt modelId="{1A2D487D-BB6A-41CB-ACBF-794C0EE95BD8}" type="pres">
      <dgm:prSet presAssocID="{5B8569A9-5816-4EC2-8295-819996812743}" presName="parTx" presStyleLbl="alignNode1" presStyleIdx="1" presStyleCnt="2">
        <dgm:presLayoutVars>
          <dgm:chMax val="0"/>
          <dgm:chPref val="0"/>
          <dgm:bulletEnabled val="1"/>
        </dgm:presLayoutVars>
      </dgm:prSet>
      <dgm:spPr/>
    </dgm:pt>
    <dgm:pt modelId="{29D839C7-4646-40B8-831F-3201EEFF8788}" type="pres">
      <dgm:prSet presAssocID="{5B8569A9-5816-4EC2-8295-819996812743}" presName="desTx" presStyleLbl="alignAccFollowNode1" presStyleIdx="1" presStyleCnt="2">
        <dgm:presLayoutVars>
          <dgm:bulletEnabled val="1"/>
        </dgm:presLayoutVars>
      </dgm:prSet>
      <dgm:spPr/>
    </dgm:pt>
  </dgm:ptLst>
  <dgm:cxnLst>
    <dgm:cxn modelId="{4B59D201-D06E-4B83-B93A-516469A8E9F2}" srcId="{592C4884-B405-49B4-835B-7057F3E1FE7F}" destId="{89F2FDE6-0C65-4D74-9EEB-C0A7C555437A}" srcOrd="1" destOrd="0" parTransId="{F12E1DD5-7B42-4FBB-A482-F46D924CCA23}" sibTransId="{CC3502EA-B537-4630-8E31-84D5E080E912}"/>
    <dgm:cxn modelId="{FC152305-D60E-4C9D-8FE4-ECF3450F852C}" type="presOf" srcId="{592C4884-B405-49B4-835B-7057F3E1FE7F}" destId="{90BF6782-02B7-4D4C-BEF7-B98F54663F59}" srcOrd="0" destOrd="0" presId="urn:microsoft.com/office/officeart/2005/8/layout/hList1"/>
    <dgm:cxn modelId="{605DDF05-720C-4ABA-9820-D34806A46BEC}" srcId="{592C4884-B405-49B4-835B-7057F3E1FE7F}" destId="{46D3C523-D725-49D3-9A8B-9138EA59AD8D}" srcOrd="10" destOrd="0" parTransId="{7E2C1A7B-B7DD-4DA6-8302-669857F3B75B}" sibTransId="{2441D0D4-1CC1-4384-80FD-C988CC8BA5B0}"/>
    <dgm:cxn modelId="{7F5D570B-CF59-4F30-8C66-6172D5A82D03}" srcId="{5B8569A9-5816-4EC2-8295-819996812743}" destId="{9848280F-ACD3-47FC-B55C-A86C88B339D5}" srcOrd="3" destOrd="0" parTransId="{8B601E17-B5F9-44AC-AA91-2C7594B30221}" sibTransId="{4611A272-AB9B-42C4-A85A-A5AA615A3E57}"/>
    <dgm:cxn modelId="{DD1E9E0E-3136-45E3-9CD0-230933B99B5B}" type="presOf" srcId="{4451FE04-0876-4655-8C34-D0FE88664CAF}" destId="{29D839C7-4646-40B8-831F-3201EEFF8788}" srcOrd="0" destOrd="8" presId="urn:microsoft.com/office/officeart/2005/8/layout/hList1"/>
    <dgm:cxn modelId="{C0ED2910-FA8A-40C5-8B97-33470720B520}" srcId="{5B8569A9-5816-4EC2-8295-819996812743}" destId="{2F67DCDA-43BC-4001-99A1-7C1F3584F992}" srcOrd="5" destOrd="0" parTransId="{2A29F039-66E5-4068-BD8D-969851D7ABC7}" sibTransId="{1D5426D6-0C9E-4848-8CCF-0F8306646966}"/>
    <dgm:cxn modelId="{893DE610-2FA3-4A58-A64B-E592D4FB8FAD}" type="presOf" srcId="{C3176B7A-A3C7-4837-9FD5-8A85E77AA295}" destId="{29D839C7-4646-40B8-831F-3201EEFF8788}" srcOrd="0" destOrd="10" presId="urn:microsoft.com/office/officeart/2005/8/layout/hList1"/>
    <dgm:cxn modelId="{CC0A0013-7530-420D-A662-F9C02947B21D}" srcId="{592C4884-B405-49B4-835B-7057F3E1FE7F}" destId="{DFF4ABDA-0527-4753-9F68-CA879368EE46}" srcOrd="4" destOrd="0" parTransId="{06C8DE87-A833-4012-9D11-B26FFE260631}" sibTransId="{DA552B47-1A1D-4286-B665-6DC873F8BDE3}"/>
    <dgm:cxn modelId="{B4144814-0FA3-4935-B6AE-86924CA3F915}" type="presOf" srcId="{5DB5B211-A8A8-41A0-B292-3F8AE2ABE6DA}" destId="{29D839C7-4646-40B8-831F-3201EEFF8788}" srcOrd="0" destOrd="1" presId="urn:microsoft.com/office/officeart/2005/8/layout/hList1"/>
    <dgm:cxn modelId="{957D8415-7AE5-488B-A1BB-5354EBC169A8}" srcId="{5B8569A9-5816-4EC2-8295-819996812743}" destId="{62ECB6DF-15BB-4193-938E-7FD7BA34B208}" srcOrd="6" destOrd="0" parTransId="{9F9C2E18-B445-4A04-B466-D0B542A8E888}" sibTransId="{97B51931-0FF2-4552-8ECD-7283D8204448}"/>
    <dgm:cxn modelId="{B8F54F19-2A34-4953-926C-C2319E40D4D3}" srcId="{5B8569A9-5816-4EC2-8295-819996812743}" destId="{4451FE04-0876-4655-8C34-D0FE88664CAF}" srcOrd="8" destOrd="0" parTransId="{846B3975-D08A-44FA-AA6A-618F06AB35ED}" sibTransId="{51E2B99D-B73D-43EF-8556-3E7B2EEE8787}"/>
    <dgm:cxn modelId="{394CF71C-BF12-4930-B366-BCA42C1AB0F5}" type="presOf" srcId="{54E51A07-3385-46FB-B5FA-242858F5CD4C}" destId="{774FF667-4BC0-4EBB-9600-0F4C980E8367}" srcOrd="0" destOrd="3" presId="urn:microsoft.com/office/officeart/2005/8/layout/hList1"/>
    <dgm:cxn modelId="{2FDCC820-8BFD-4D01-9E2C-0381AC5376D9}" srcId="{592C4884-B405-49B4-835B-7057F3E1FE7F}" destId="{30525D20-17AE-414A-A3A2-E320A58963EA}" srcOrd="9" destOrd="0" parTransId="{E4E7D6E9-F861-4556-8C23-E0B8B9FE6463}" sibTransId="{4A3FC63D-90C0-44D6-BD98-6156709D1761}"/>
    <dgm:cxn modelId="{9290332A-5A0E-402F-9DAE-C094F6A99BFC}" srcId="{592C4884-B405-49B4-835B-7057F3E1FE7F}" destId="{05A295F3-0379-46F9-9BB3-E93D4BD50A85}" srcOrd="12" destOrd="0" parTransId="{F709069A-506E-4565-A282-B1CE42EF6788}" sibTransId="{016F0241-2E11-4138-976B-83F07826A25B}"/>
    <dgm:cxn modelId="{BBFAD92D-AE24-48BC-AC7C-0DEE8D28E70F}" type="presOf" srcId="{F59C8F73-E7E0-4C36-8259-0DDE95B00F48}" destId="{774FF667-4BC0-4EBB-9600-0F4C980E8367}" srcOrd="0" destOrd="8" presId="urn:microsoft.com/office/officeart/2005/8/layout/hList1"/>
    <dgm:cxn modelId="{70AE5E2E-A454-427E-813B-42C9656E248D}" srcId="{5B8569A9-5816-4EC2-8295-819996812743}" destId="{DA1345FB-E4DA-4926-B7AF-73D079A5309B}" srcOrd="4" destOrd="0" parTransId="{A5CEB3BD-789D-4722-9A0C-AE1AAB2EF957}" sibTransId="{89F76908-5215-4DC9-B076-8CBD368DA380}"/>
    <dgm:cxn modelId="{AD8BAB2F-D618-4BA1-B0E5-6DF8B1CFCBE9}" type="presOf" srcId="{FF1F13F7-9048-48C1-B89A-FACF20DA9AEA}" destId="{774FF667-4BC0-4EBB-9600-0F4C980E8367}" srcOrd="0" destOrd="6" presId="urn:microsoft.com/office/officeart/2005/8/layout/hList1"/>
    <dgm:cxn modelId="{0C402037-AD28-42CE-855A-D54A79C18D61}" srcId="{5B8569A9-5816-4EC2-8295-819996812743}" destId="{5DB5B211-A8A8-41A0-B292-3F8AE2ABE6DA}" srcOrd="1" destOrd="0" parTransId="{B8C7EBE6-2C1E-43CF-BB88-8F7278B1FA9D}" sibTransId="{EF34B8A7-E9AE-46C8-B3E0-86F062189920}"/>
    <dgm:cxn modelId="{9FC5AD37-DF60-4674-8D31-A0DFE84EA286}" type="presOf" srcId="{9ABF1ECA-BB77-4C96-AAE6-3FF3284DEA1B}" destId="{29D839C7-4646-40B8-831F-3201EEFF8788}" srcOrd="0" destOrd="2" presId="urn:microsoft.com/office/officeart/2005/8/layout/hList1"/>
    <dgm:cxn modelId="{71EAAD39-9997-4919-8980-9D754F3B73F1}" type="presOf" srcId="{30525D20-17AE-414A-A3A2-E320A58963EA}" destId="{774FF667-4BC0-4EBB-9600-0F4C980E8367}" srcOrd="0" destOrd="9" presId="urn:microsoft.com/office/officeart/2005/8/layout/hList1"/>
    <dgm:cxn modelId="{66FACA63-F729-4B4B-A1FA-9633992267FE}" srcId="{592C4884-B405-49B4-835B-7057F3E1FE7F}" destId="{DCEF5E69-304B-4B9A-970C-E1B64FFFD267}" srcOrd="11" destOrd="0" parTransId="{02D25F55-F480-4910-8A9C-FCC47CB8D37D}" sibTransId="{A8BFCD03-E51E-48BD-A295-AFA1FAB16C1F}"/>
    <dgm:cxn modelId="{AE0C3C47-F0D1-4B46-9486-4FDBADE1F62E}" srcId="{5B8569A9-5816-4EC2-8295-819996812743}" destId="{94BD1FFE-E2D3-4C96-811F-E0DF7064C2FE}" srcOrd="9" destOrd="0" parTransId="{42FF2163-CE13-4710-8AB8-8B95A2B69640}" sibTransId="{46856C25-44AA-465B-8CF0-6DBEF40E0414}"/>
    <dgm:cxn modelId="{0667A948-9239-4E5B-A288-927B55EB681B}" type="presOf" srcId="{62ECB6DF-15BB-4193-938E-7FD7BA34B208}" destId="{29D839C7-4646-40B8-831F-3201EEFF8788}" srcOrd="0" destOrd="6" presId="urn:microsoft.com/office/officeart/2005/8/layout/hList1"/>
    <dgm:cxn modelId="{CEC5644B-474C-43A8-A6EA-C563BE24468B}" srcId="{592C4884-B405-49B4-835B-7057F3E1FE7F}" destId="{87FB8B00-22E9-4020-9E3C-8F49BCAE9883}" srcOrd="5" destOrd="0" parTransId="{B86BCAF6-28D1-421F-A7FA-4C720E1773CF}" sibTransId="{2F63B049-8991-44A1-82BA-FADE4CDF3736}"/>
    <dgm:cxn modelId="{0572186E-CCE0-4261-8F99-195C61714393}" srcId="{5B8569A9-5816-4EC2-8295-819996812743}" destId="{C3176B7A-A3C7-4837-9FD5-8A85E77AA295}" srcOrd="10" destOrd="0" parTransId="{31664270-2BDB-4486-A2B3-780922B87AFC}" sibTransId="{EA4E6E67-B319-4DFC-BB2E-8C823751E009}"/>
    <dgm:cxn modelId="{19051459-1F6C-4E05-BD0B-8FEE3E0C3364}" type="presOf" srcId="{FDE238FD-C70F-4FE7-A58C-6154FD14FBAA}" destId="{774FF667-4BC0-4EBB-9600-0F4C980E8367}" srcOrd="0" destOrd="0" presId="urn:microsoft.com/office/officeart/2005/8/layout/hList1"/>
    <dgm:cxn modelId="{B85D115A-1838-4EE6-8CB9-9AA64377A74A}" srcId="{592C4884-B405-49B4-835B-7057F3E1FE7F}" destId="{FF1F13F7-9048-48C1-B89A-FACF20DA9AEA}" srcOrd="6" destOrd="0" parTransId="{9FFE52AD-22AC-4927-A838-CB55BE72E25F}" sibTransId="{CBE66C64-F17F-4857-95C4-107FF539D641}"/>
    <dgm:cxn modelId="{FBFFAB7A-6A91-4AF9-978D-B9D7BC0FCC45}" srcId="{592C4884-B405-49B4-835B-7057F3E1FE7F}" destId="{D7E022C6-9691-457E-843B-2C09F5312D5B}" srcOrd="2" destOrd="0" parTransId="{6A760778-7BD5-4DF1-9591-CF82603CDACD}" sibTransId="{BC61ADEA-AE2F-4638-8956-692596D01BF1}"/>
    <dgm:cxn modelId="{44A7827F-69AD-4305-8209-EBF073E64688}" srcId="{68568839-B031-4B29-A8F0-3DC69BC1B032}" destId="{592C4884-B405-49B4-835B-7057F3E1FE7F}" srcOrd="0" destOrd="0" parTransId="{0264449C-7E1A-44B1-B126-C56467FD6917}" sibTransId="{5AA369DA-CE31-4BD0-A0A1-20307F50057B}"/>
    <dgm:cxn modelId="{40050B84-1E3C-4BFA-9DBB-6CB7F577C631}" srcId="{5B8569A9-5816-4EC2-8295-819996812743}" destId="{C53B9ABD-315B-4B26-8274-50F115FF859B}" srcOrd="0" destOrd="0" parTransId="{6E19A70D-25E9-4D92-BE35-D3C5E3BE3972}" sibTransId="{78D28D4A-4096-47BB-8AAC-7DE2E63DE7E7}"/>
    <dgm:cxn modelId="{A8F34787-54AB-44BA-9E93-23A5A7A8701D}" type="presOf" srcId="{94BD1FFE-E2D3-4C96-811F-E0DF7064C2FE}" destId="{29D839C7-4646-40B8-831F-3201EEFF8788}" srcOrd="0" destOrd="9" presId="urn:microsoft.com/office/officeart/2005/8/layout/hList1"/>
    <dgm:cxn modelId="{E5F96F8E-0F28-4AB8-AA9B-CFB85F8FFE66}" type="presOf" srcId="{46D3C523-D725-49D3-9A8B-9138EA59AD8D}" destId="{774FF667-4BC0-4EBB-9600-0F4C980E8367}" srcOrd="0" destOrd="10" presId="urn:microsoft.com/office/officeart/2005/8/layout/hList1"/>
    <dgm:cxn modelId="{1B090990-11BC-45EA-B744-C5C7B6747205}" type="presOf" srcId="{DA1345FB-E4DA-4926-B7AF-73D079A5309B}" destId="{29D839C7-4646-40B8-831F-3201EEFF8788}" srcOrd="0" destOrd="4" presId="urn:microsoft.com/office/officeart/2005/8/layout/hList1"/>
    <dgm:cxn modelId="{A5739393-1C21-4ACD-9E35-08CFF92B3044}" type="presOf" srcId="{94B85868-20C4-4555-AD06-575E0C0D5919}" destId="{774FF667-4BC0-4EBB-9600-0F4C980E8367}" srcOrd="0" destOrd="7" presId="urn:microsoft.com/office/officeart/2005/8/layout/hList1"/>
    <dgm:cxn modelId="{1E8B2A95-A4B3-4B90-B4D9-84A61C9E090C}" type="presOf" srcId="{9848280F-ACD3-47FC-B55C-A86C88B339D5}" destId="{29D839C7-4646-40B8-831F-3201EEFF8788}" srcOrd="0" destOrd="3" presId="urn:microsoft.com/office/officeart/2005/8/layout/hList1"/>
    <dgm:cxn modelId="{DB15839E-883C-4BFE-88D3-70E9B1F675D4}" type="presOf" srcId="{2F67DCDA-43BC-4001-99A1-7C1F3584F992}" destId="{29D839C7-4646-40B8-831F-3201EEFF8788}" srcOrd="0" destOrd="5" presId="urn:microsoft.com/office/officeart/2005/8/layout/hList1"/>
    <dgm:cxn modelId="{93F334A0-D2F8-439D-B924-8A73947A9154}" type="presOf" srcId="{05A295F3-0379-46F9-9BB3-E93D4BD50A85}" destId="{774FF667-4BC0-4EBB-9600-0F4C980E8367}" srcOrd="0" destOrd="12" presId="urn:microsoft.com/office/officeart/2005/8/layout/hList1"/>
    <dgm:cxn modelId="{F4D33FA0-2105-4201-88FC-E0C680E835F4}" type="presOf" srcId="{DFF4ABDA-0527-4753-9F68-CA879368EE46}" destId="{774FF667-4BC0-4EBB-9600-0F4C980E8367}" srcOrd="0" destOrd="4" presId="urn:microsoft.com/office/officeart/2005/8/layout/hList1"/>
    <dgm:cxn modelId="{1344C7A2-5EB2-40E4-99F7-829902D52B74}" type="presOf" srcId="{DCEF5E69-304B-4B9A-970C-E1B64FFFD267}" destId="{774FF667-4BC0-4EBB-9600-0F4C980E8367}" srcOrd="0" destOrd="11" presId="urn:microsoft.com/office/officeart/2005/8/layout/hList1"/>
    <dgm:cxn modelId="{53D4C6A3-5979-4D42-A282-62CA43CFEFB8}" srcId="{592C4884-B405-49B4-835B-7057F3E1FE7F}" destId="{94B85868-20C4-4555-AD06-575E0C0D5919}" srcOrd="7" destOrd="0" parTransId="{A94B0160-F602-41D7-BA5B-758BB34F565C}" sibTransId="{16523410-B6DF-45CF-BBD2-444ED2698E33}"/>
    <dgm:cxn modelId="{17516FB3-8CF0-4970-921B-83BF8C27F5C4}" srcId="{68568839-B031-4B29-A8F0-3DC69BC1B032}" destId="{5B8569A9-5816-4EC2-8295-819996812743}" srcOrd="1" destOrd="0" parTransId="{1DF9D65A-C14D-49FA-A7D4-8447CAB1AE13}" sibTransId="{0B719550-4CC3-4F1B-9AA5-D1EFA1A0A6CB}"/>
    <dgm:cxn modelId="{8DD821B4-1170-41B3-8F2B-D799E58A5910}" srcId="{5B8569A9-5816-4EC2-8295-819996812743}" destId="{AD3402F9-42E5-40E7-97D5-79667ADD5B2B}" srcOrd="7" destOrd="0" parTransId="{52A47D36-57EA-4D66-BB0D-EF8FC41027E8}" sibTransId="{31D58793-1431-4707-9838-1A54429F1F34}"/>
    <dgm:cxn modelId="{F4A251B7-C902-413D-9E1B-C5BD9989A017}" type="presOf" srcId="{D7E022C6-9691-457E-843B-2C09F5312D5B}" destId="{774FF667-4BC0-4EBB-9600-0F4C980E8367}" srcOrd="0" destOrd="2" presId="urn:microsoft.com/office/officeart/2005/8/layout/hList1"/>
    <dgm:cxn modelId="{35C767BF-65AC-40D0-A9B8-E7AF8BA4BFAE}" srcId="{5B8569A9-5816-4EC2-8295-819996812743}" destId="{9ABF1ECA-BB77-4C96-AAE6-3FF3284DEA1B}" srcOrd="2" destOrd="0" parTransId="{EAD9DD3B-579A-4029-B072-C5D095533776}" sibTransId="{BBD13B30-71EE-4453-965D-EC53B1CD05DE}"/>
    <dgm:cxn modelId="{929D75D3-F170-411F-A8C2-2D9BD6C18427}" type="presOf" srcId="{C53B9ABD-315B-4B26-8274-50F115FF859B}" destId="{29D839C7-4646-40B8-831F-3201EEFF8788}" srcOrd="0" destOrd="0" presId="urn:microsoft.com/office/officeart/2005/8/layout/hList1"/>
    <dgm:cxn modelId="{0C8A73D7-6C73-4AAF-AA44-DCF63B739E67}" type="presOf" srcId="{5B8569A9-5816-4EC2-8295-819996812743}" destId="{1A2D487D-BB6A-41CB-ACBF-794C0EE95BD8}" srcOrd="0" destOrd="0" presId="urn:microsoft.com/office/officeart/2005/8/layout/hList1"/>
    <dgm:cxn modelId="{DCD5D0E5-E62B-4E12-B49D-200CAF72C25B}" type="presOf" srcId="{68568839-B031-4B29-A8F0-3DC69BC1B032}" destId="{3259CF63-7153-4A1C-BCB5-3A8204250DC5}" srcOrd="0" destOrd="0" presId="urn:microsoft.com/office/officeart/2005/8/layout/hList1"/>
    <dgm:cxn modelId="{509415E6-38DD-4106-A4A2-A9AF33487EA9}" srcId="{592C4884-B405-49B4-835B-7057F3E1FE7F}" destId="{FDE238FD-C70F-4FE7-A58C-6154FD14FBAA}" srcOrd="0" destOrd="0" parTransId="{D97AF912-FC56-4BE2-8F52-CEA726212755}" sibTransId="{23A55CD9-23E3-4E6F-8E6B-248605045226}"/>
    <dgm:cxn modelId="{537BA5F1-A009-4841-8B01-48747DD241EA}" type="presOf" srcId="{AD3402F9-42E5-40E7-97D5-79667ADD5B2B}" destId="{29D839C7-4646-40B8-831F-3201EEFF8788}" srcOrd="0" destOrd="7" presId="urn:microsoft.com/office/officeart/2005/8/layout/hList1"/>
    <dgm:cxn modelId="{022AD5F7-42ED-4606-AF18-3E16556FA0E0}" srcId="{592C4884-B405-49B4-835B-7057F3E1FE7F}" destId="{54E51A07-3385-46FB-B5FA-242858F5CD4C}" srcOrd="3" destOrd="0" parTransId="{E6CAD473-63FE-4AA8-BBFC-3CADE8F395D3}" sibTransId="{6168519A-4195-4640-94E0-1413E85A4F87}"/>
    <dgm:cxn modelId="{1980B5FA-E921-44B8-9901-8CFAAAB7599C}" srcId="{592C4884-B405-49B4-835B-7057F3E1FE7F}" destId="{F59C8F73-E7E0-4C36-8259-0DDE95B00F48}" srcOrd="8" destOrd="0" parTransId="{C3B65DBE-4F19-4621-BFE1-2C9D938A4E31}" sibTransId="{89F94047-0A92-4822-9B0F-4D1F6DA35DD6}"/>
    <dgm:cxn modelId="{E60719FC-E4F0-4DA4-B2E7-F7D5E5A84E56}" type="presOf" srcId="{87FB8B00-22E9-4020-9E3C-8F49BCAE9883}" destId="{774FF667-4BC0-4EBB-9600-0F4C980E8367}" srcOrd="0" destOrd="5" presId="urn:microsoft.com/office/officeart/2005/8/layout/hList1"/>
    <dgm:cxn modelId="{F15AC6FF-039E-42EB-AC17-CA414CE11911}" type="presOf" srcId="{89F2FDE6-0C65-4D74-9EEB-C0A7C555437A}" destId="{774FF667-4BC0-4EBB-9600-0F4C980E8367}" srcOrd="0" destOrd="1" presId="urn:microsoft.com/office/officeart/2005/8/layout/hList1"/>
    <dgm:cxn modelId="{72AC5723-9E71-44E4-90EF-81622070EE57}" type="presParOf" srcId="{3259CF63-7153-4A1C-BCB5-3A8204250DC5}" destId="{589D78EA-E666-4ACD-96D3-53975AB30D07}" srcOrd="0" destOrd="0" presId="urn:microsoft.com/office/officeart/2005/8/layout/hList1"/>
    <dgm:cxn modelId="{5E821C53-B941-464C-8B73-AC670F949E65}" type="presParOf" srcId="{589D78EA-E666-4ACD-96D3-53975AB30D07}" destId="{90BF6782-02B7-4D4C-BEF7-B98F54663F59}" srcOrd="0" destOrd="0" presId="urn:microsoft.com/office/officeart/2005/8/layout/hList1"/>
    <dgm:cxn modelId="{5AB9F5ED-FCC8-4204-9316-FAA126F1E547}" type="presParOf" srcId="{589D78EA-E666-4ACD-96D3-53975AB30D07}" destId="{774FF667-4BC0-4EBB-9600-0F4C980E8367}" srcOrd="1" destOrd="0" presId="urn:microsoft.com/office/officeart/2005/8/layout/hList1"/>
    <dgm:cxn modelId="{B3D3B541-0AB3-41F8-916A-44D1867C27A9}" type="presParOf" srcId="{3259CF63-7153-4A1C-BCB5-3A8204250DC5}" destId="{7D6313C0-51F0-4408-A23F-86440A3B984B}" srcOrd="1" destOrd="0" presId="urn:microsoft.com/office/officeart/2005/8/layout/hList1"/>
    <dgm:cxn modelId="{37022E29-0FBD-4F25-A068-81E3179663A5}" type="presParOf" srcId="{3259CF63-7153-4A1C-BCB5-3A8204250DC5}" destId="{39E7DE46-211D-4B9B-AEC7-27E50E4F1C0A}" srcOrd="2" destOrd="0" presId="urn:microsoft.com/office/officeart/2005/8/layout/hList1"/>
    <dgm:cxn modelId="{85EB0B2D-A864-40F0-BE66-647CE8129ED6}" type="presParOf" srcId="{39E7DE46-211D-4B9B-AEC7-27E50E4F1C0A}" destId="{1A2D487D-BB6A-41CB-ACBF-794C0EE95BD8}" srcOrd="0" destOrd="0" presId="urn:microsoft.com/office/officeart/2005/8/layout/hList1"/>
    <dgm:cxn modelId="{A1569B90-E4C4-4201-853C-C6B7AE6A5595}" type="presParOf" srcId="{39E7DE46-211D-4B9B-AEC7-27E50E4F1C0A}" destId="{29D839C7-4646-40B8-831F-3201EEFF87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F6782-02B7-4D4C-BEF7-B98F54663F59}">
      <dsp:nvSpPr>
        <dsp:cNvPr id="0" name=""/>
        <dsp:cNvSpPr/>
      </dsp:nvSpPr>
      <dsp:spPr>
        <a:xfrm>
          <a:off x="25" y="164630"/>
          <a:ext cx="2478968" cy="4032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For Street Art</a:t>
          </a:r>
        </a:p>
      </dsp:txBody>
      <dsp:txXfrm>
        <a:off x="25" y="164630"/>
        <a:ext cx="2478968" cy="403200"/>
      </dsp:txXfrm>
    </dsp:sp>
    <dsp:sp modelId="{774FF667-4BC0-4EBB-9600-0F4C980E8367}">
      <dsp:nvSpPr>
        <dsp:cNvPr id="0" name=""/>
        <dsp:cNvSpPr/>
      </dsp:nvSpPr>
      <dsp:spPr>
        <a:xfrm>
          <a:off x="25" y="567830"/>
          <a:ext cx="2478968" cy="31512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Public messages</a:t>
          </a:r>
        </a:p>
        <a:p>
          <a:pPr marL="114300" lvl="1" indent="-114300" algn="l" defTabSz="622300">
            <a:lnSpc>
              <a:spcPct val="90000"/>
            </a:lnSpc>
            <a:spcBef>
              <a:spcPct val="0"/>
            </a:spcBef>
            <a:spcAft>
              <a:spcPct val="15000"/>
            </a:spcAft>
            <a:buChar char="•"/>
          </a:pPr>
          <a:r>
            <a:rPr lang="en-GB" sz="1400" kern="1200"/>
            <a:t>Expression of viewpoint</a:t>
          </a:r>
        </a:p>
        <a:p>
          <a:pPr marL="114300" lvl="1" indent="-114300" algn="l" defTabSz="622300">
            <a:lnSpc>
              <a:spcPct val="90000"/>
            </a:lnSpc>
            <a:spcBef>
              <a:spcPct val="0"/>
            </a:spcBef>
            <a:spcAft>
              <a:spcPct val="15000"/>
            </a:spcAft>
            <a:buChar char="•"/>
          </a:pPr>
          <a:r>
            <a:rPr lang="en-GB" sz="1400" kern="1200"/>
            <a:t>Encourage art </a:t>
          </a:r>
        </a:p>
        <a:p>
          <a:pPr marL="114300" lvl="1" indent="-114300" algn="l" defTabSz="622300">
            <a:lnSpc>
              <a:spcPct val="90000"/>
            </a:lnSpc>
            <a:spcBef>
              <a:spcPct val="0"/>
            </a:spcBef>
            <a:spcAft>
              <a:spcPct val="15000"/>
            </a:spcAft>
            <a:buChar char="•"/>
          </a:pPr>
          <a:r>
            <a:rPr lang="en-GB" sz="1400" kern="1200"/>
            <a:t>Gives street character</a:t>
          </a:r>
        </a:p>
        <a:p>
          <a:pPr marL="114300" lvl="1" indent="-114300" algn="l" defTabSz="622300">
            <a:lnSpc>
              <a:spcPct val="90000"/>
            </a:lnSpc>
            <a:spcBef>
              <a:spcPct val="0"/>
            </a:spcBef>
            <a:spcAft>
              <a:spcPct val="15000"/>
            </a:spcAft>
            <a:buChar char="•"/>
          </a:pPr>
          <a:r>
            <a:rPr lang="en-GB" sz="1400" kern="1200"/>
            <a:t>A picture can say 1000 words </a:t>
          </a:r>
        </a:p>
        <a:p>
          <a:pPr marL="114300" lvl="1" indent="-114300" algn="l" defTabSz="622300">
            <a:lnSpc>
              <a:spcPct val="90000"/>
            </a:lnSpc>
            <a:spcBef>
              <a:spcPct val="0"/>
            </a:spcBef>
            <a:spcAft>
              <a:spcPct val="15000"/>
            </a:spcAft>
            <a:buChar char="•"/>
          </a:pPr>
          <a:r>
            <a:rPr lang="en-GB" sz="1400" kern="1200"/>
            <a:t>Artist recognition</a:t>
          </a:r>
        </a:p>
        <a:p>
          <a:pPr marL="114300" lvl="1" indent="-114300" algn="l" defTabSz="622300">
            <a:lnSpc>
              <a:spcPct val="90000"/>
            </a:lnSpc>
            <a:spcBef>
              <a:spcPct val="0"/>
            </a:spcBef>
            <a:spcAft>
              <a:spcPct val="15000"/>
            </a:spcAft>
            <a:buChar char="•"/>
          </a:pPr>
          <a:r>
            <a:rPr lang="en-GB" sz="1400" kern="1200"/>
            <a:t>Looks cool</a:t>
          </a:r>
        </a:p>
        <a:p>
          <a:pPr marL="114300" lvl="1" indent="-114300" algn="l" defTabSz="622300">
            <a:lnSpc>
              <a:spcPct val="90000"/>
            </a:lnSpc>
            <a:spcBef>
              <a:spcPct val="0"/>
            </a:spcBef>
            <a:spcAft>
              <a:spcPct val="15000"/>
            </a:spcAft>
            <a:buChar char="•"/>
          </a:pPr>
          <a:r>
            <a:rPr lang="en-GB" sz="1400" kern="1200"/>
            <a:t>Inspiring</a:t>
          </a:r>
        </a:p>
        <a:p>
          <a:pPr marL="114300" lvl="1" indent="-114300" algn="l" defTabSz="622300">
            <a:lnSpc>
              <a:spcPct val="90000"/>
            </a:lnSpc>
            <a:spcBef>
              <a:spcPct val="0"/>
            </a:spcBef>
            <a:spcAft>
              <a:spcPct val="15000"/>
            </a:spcAft>
            <a:buChar char="•"/>
          </a:pPr>
          <a:r>
            <a:rPr lang="en-GB" sz="1400" kern="1200"/>
            <a:t>Liven up otherwise drab areas</a:t>
          </a:r>
        </a:p>
        <a:p>
          <a:pPr marL="114300" lvl="1" indent="-114300" algn="l" defTabSz="622300">
            <a:lnSpc>
              <a:spcPct val="90000"/>
            </a:lnSpc>
            <a:spcBef>
              <a:spcPct val="0"/>
            </a:spcBef>
            <a:spcAft>
              <a:spcPct val="15000"/>
            </a:spcAft>
            <a:buChar char="•"/>
          </a:pPr>
          <a:r>
            <a:rPr lang="en-GB" sz="1400" kern="1200"/>
            <a:t>Inventive</a:t>
          </a:r>
        </a:p>
        <a:p>
          <a:pPr marL="114300" lvl="1" indent="-114300" algn="l" defTabSz="622300">
            <a:lnSpc>
              <a:spcPct val="90000"/>
            </a:lnSpc>
            <a:spcBef>
              <a:spcPct val="0"/>
            </a:spcBef>
            <a:spcAft>
              <a:spcPct val="15000"/>
            </a:spcAft>
            <a:buChar char="•"/>
          </a:pPr>
          <a:r>
            <a:rPr lang="en-GB" sz="1400" kern="1200"/>
            <a:t>Express stories – morality</a:t>
          </a:r>
        </a:p>
        <a:p>
          <a:pPr marL="114300" lvl="1" indent="-114300" algn="l" defTabSz="622300">
            <a:lnSpc>
              <a:spcPct val="90000"/>
            </a:lnSpc>
            <a:spcBef>
              <a:spcPct val="0"/>
            </a:spcBef>
            <a:spcAft>
              <a:spcPct val="15000"/>
            </a:spcAft>
            <a:buChar char="•"/>
          </a:pPr>
          <a:r>
            <a:rPr lang="en-GB" sz="1400" kern="1200"/>
            <a:t>Business?</a:t>
          </a:r>
        </a:p>
        <a:p>
          <a:pPr marL="114300" lvl="1" indent="-114300" algn="l" defTabSz="622300">
            <a:lnSpc>
              <a:spcPct val="90000"/>
            </a:lnSpc>
            <a:spcBef>
              <a:spcPct val="0"/>
            </a:spcBef>
            <a:spcAft>
              <a:spcPct val="15000"/>
            </a:spcAft>
            <a:buChar char="•"/>
          </a:pPr>
          <a:r>
            <a:rPr lang="en-GB" sz="1400" kern="1200"/>
            <a:t>inexpensive</a:t>
          </a:r>
        </a:p>
      </dsp:txBody>
      <dsp:txXfrm>
        <a:off x="25" y="567830"/>
        <a:ext cx="2478968" cy="3151260"/>
      </dsp:txXfrm>
    </dsp:sp>
    <dsp:sp modelId="{1A2D487D-BB6A-41CB-ACBF-794C0EE95BD8}">
      <dsp:nvSpPr>
        <dsp:cNvPr id="0" name=""/>
        <dsp:cNvSpPr/>
      </dsp:nvSpPr>
      <dsp:spPr>
        <a:xfrm>
          <a:off x="2826049" y="164630"/>
          <a:ext cx="2478968" cy="403200"/>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Against Street Art</a:t>
          </a:r>
        </a:p>
      </dsp:txBody>
      <dsp:txXfrm>
        <a:off x="2826049" y="164630"/>
        <a:ext cx="2478968" cy="403200"/>
      </dsp:txXfrm>
    </dsp:sp>
    <dsp:sp modelId="{29D839C7-4646-40B8-831F-3201EEFF8788}">
      <dsp:nvSpPr>
        <dsp:cNvPr id="0" name=""/>
        <dsp:cNvSpPr/>
      </dsp:nvSpPr>
      <dsp:spPr>
        <a:xfrm>
          <a:off x="2826049" y="567830"/>
          <a:ext cx="2478968" cy="3151260"/>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Offensive</a:t>
          </a:r>
        </a:p>
        <a:p>
          <a:pPr marL="114300" lvl="1" indent="-114300" algn="l" defTabSz="622300">
            <a:lnSpc>
              <a:spcPct val="90000"/>
            </a:lnSpc>
            <a:spcBef>
              <a:spcPct val="0"/>
            </a:spcBef>
            <a:spcAft>
              <a:spcPct val="15000"/>
            </a:spcAft>
            <a:buChar char="•"/>
          </a:pPr>
          <a:r>
            <a:rPr lang="en-GB" sz="1400" kern="1200"/>
            <a:t>Bad reputation</a:t>
          </a:r>
        </a:p>
        <a:p>
          <a:pPr marL="114300" lvl="1" indent="-114300" algn="l" defTabSz="622300">
            <a:lnSpc>
              <a:spcPct val="90000"/>
            </a:lnSpc>
            <a:spcBef>
              <a:spcPct val="0"/>
            </a:spcBef>
            <a:spcAft>
              <a:spcPct val="15000"/>
            </a:spcAft>
            <a:buChar char="•"/>
          </a:pPr>
          <a:r>
            <a:rPr lang="en-GB" sz="1400" kern="1200"/>
            <a:t>Lack of artist credit</a:t>
          </a:r>
        </a:p>
        <a:p>
          <a:pPr marL="114300" lvl="1" indent="-114300" algn="l" defTabSz="622300">
            <a:lnSpc>
              <a:spcPct val="90000"/>
            </a:lnSpc>
            <a:spcBef>
              <a:spcPct val="0"/>
            </a:spcBef>
            <a:spcAft>
              <a:spcPct val="15000"/>
            </a:spcAft>
            <a:buChar char="•"/>
          </a:pPr>
          <a:r>
            <a:rPr lang="en-GB" sz="1400" kern="1200"/>
            <a:t>Misinterpretation</a:t>
          </a:r>
        </a:p>
        <a:p>
          <a:pPr marL="114300" lvl="1" indent="-114300" algn="l" defTabSz="622300">
            <a:lnSpc>
              <a:spcPct val="90000"/>
            </a:lnSpc>
            <a:spcBef>
              <a:spcPct val="0"/>
            </a:spcBef>
            <a:spcAft>
              <a:spcPct val="15000"/>
            </a:spcAft>
            <a:buChar char="•"/>
          </a:pPr>
          <a:r>
            <a:rPr lang="en-GB" sz="1400" kern="1200"/>
            <a:t>Landlords and property owners might not want it</a:t>
          </a:r>
        </a:p>
        <a:p>
          <a:pPr marL="114300" lvl="1" indent="-114300" algn="l" defTabSz="622300">
            <a:lnSpc>
              <a:spcPct val="90000"/>
            </a:lnSpc>
            <a:spcBef>
              <a:spcPct val="0"/>
            </a:spcBef>
            <a:spcAft>
              <a:spcPct val="15000"/>
            </a:spcAft>
            <a:buChar char="•"/>
          </a:pPr>
          <a:r>
            <a:rPr lang="en-GB" sz="1400" kern="1200"/>
            <a:t>Illegal activities</a:t>
          </a:r>
        </a:p>
        <a:p>
          <a:pPr marL="114300" lvl="1" indent="-114300" algn="l" defTabSz="622300">
            <a:lnSpc>
              <a:spcPct val="90000"/>
            </a:lnSpc>
            <a:spcBef>
              <a:spcPct val="0"/>
            </a:spcBef>
            <a:spcAft>
              <a:spcPct val="15000"/>
            </a:spcAft>
            <a:buChar char="•"/>
          </a:pPr>
          <a:r>
            <a:rPr lang="en-GB" sz="1400" kern="1200"/>
            <a:t>Run down areas?</a:t>
          </a:r>
        </a:p>
        <a:p>
          <a:pPr marL="114300" lvl="1" indent="-114300" algn="l" defTabSz="622300">
            <a:lnSpc>
              <a:spcPct val="90000"/>
            </a:lnSpc>
            <a:spcBef>
              <a:spcPct val="0"/>
            </a:spcBef>
            <a:spcAft>
              <a:spcPct val="15000"/>
            </a:spcAft>
            <a:buChar char="•"/>
          </a:pPr>
          <a:r>
            <a:rPr lang="en-GB" sz="1400" kern="1200"/>
            <a:t>Eye sore</a:t>
          </a:r>
        </a:p>
        <a:p>
          <a:pPr marL="114300" lvl="1" indent="-114300" algn="l" defTabSz="622300">
            <a:lnSpc>
              <a:spcPct val="90000"/>
            </a:lnSpc>
            <a:spcBef>
              <a:spcPct val="0"/>
            </a:spcBef>
            <a:spcAft>
              <a:spcPct val="15000"/>
            </a:spcAft>
            <a:buChar char="•"/>
          </a:pPr>
          <a:r>
            <a:rPr lang="en-GB" sz="1400" kern="1200"/>
            <a:t>Vandalism aspect – extremely hard to remove </a:t>
          </a:r>
        </a:p>
        <a:p>
          <a:pPr marL="114300" lvl="1" indent="-114300" algn="l" defTabSz="622300">
            <a:lnSpc>
              <a:spcPct val="90000"/>
            </a:lnSpc>
            <a:spcBef>
              <a:spcPct val="0"/>
            </a:spcBef>
            <a:spcAft>
              <a:spcPct val="15000"/>
            </a:spcAft>
            <a:buChar char="•"/>
          </a:pPr>
          <a:r>
            <a:rPr lang="en-GB" sz="1400" kern="1200"/>
            <a:t>Lack of ownership</a:t>
          </a:r>
        </a:p>
        <a:p>
          <a:pPr marL="114300" lvl="1" indent="-114300" algn="l" defTabSz="622300">
            <a:lnSpc>
              <a:spcPct val="90000"/>
            </a:lnSpc>
            <a:spcBef>
              <a:spcPct val="0"/>
            </a:spcBef>
            <a:spcAft>
              <a:spcPct val="15000"/>
            </a:spcAft>
            <a:buChar char="•"/>
          </a:pPr>
          <a:endParaRPr lang="en-GB" sz="1400" kern="1200"/>
        </a:p>
      </dsp:txBody>
      <dsp:txXfrm>
        <a:off x="2826049" y="567830"/>
        <a:ext cx="2478968" cy="31512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9110"/>
          </a:xfrm>
          <a:prstGeom prst="rect">
            <a:avLst/>
          </a:prstGeom>
        </p:spPr>
        <p:txBody>
          <a:bodyPr vert="horz" lIns="91440" tIns="45720" rIns="91440" bIns="45720" rtlCol="0"/>
          <a:lstStyle>
            <a:lvl1pPr algn="r">
              <a:defRPr sz="1200"/>
            </a:lvl1pPr>
          </a:lstStyle>
          <a:p>
            <a:fld id="{47DE5039-3BAC-469D-B6EA-8D42C24986CB}" type="datetimeFigureOut">
              <a:rPr lang="en-GB" smtClean="0"/>
              <a:t>28/02/2020</a:t>
            </a:fld>
            <a:endParaRPr lang="en-GB"/>
          </a:p>
        </p:txBody>
      </p:sp>
      <p:sp>
        <p:nvSpPr>
          <p:cNvPr id="4" name="Slide Image Placeholder 3"/>
          <p:cNvSpPr>
            <a:spLocks noGrp="1" noRot="1" noChangeAspect="1"/>
          </p:cNvSpPr>
          <p:nvPr>
            <p:ph type="sldImg" idx="2"/>
          </p:nvPr>
        </p:nvSpPr>
        <p:spPr>
          <a:xfrm>
            <a:off x="1995488" y="749300"/>
            <a:ext cx="2806700" cy="37433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1545"/>
            <a:ext cx="5438140" cy="44919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1358"/>
            <a:ext cx="2945659" cy="49911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81358"/>
            <a:ext cx="2945659" cy="499110"/>
          </a:xfrm>
          <a:prstGeom prst="rect">
            <a:avLst/>
          </a:prstGeom>
        </p:spPr>
        <p:txBody>
          <a:bodyPr vert="horz" lIns="91440" tIns="45720" rIns="91440" bIns="45720" rtlCol="0" anchor="b"/>
          <a:lstStyle>
            <a:lvl1pPr algn="r">
              <a:defRPr sz="1200"/>
            </a:lvl1pPr>
          </a:lstStyle>
          <a:p>
            <a:fld id="{0F829123-DE79-4411-9598-2D5A94E3B051}" type="slidenum">
              <a:rPr lang="en-GB" smtClean="0"/>
              <a:t>‹#›</a:t>
            </a:fld>
            <a:endParaRPr lang="en-GB"/>
          </a:p>
        </p:txBody>
      </p:sp>
    </p:spTree>
    <p:extLst>
      <p:ext uri="{BB962C8B-B14F-4D97-AF65-F5344CB8AC3E}">
        <p14:creationId xmlns:p14="http://schemas.microsoft.com/office/powerpoint/2010/main" val="15970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829123-DE79-4411-9598-2D5A94E3B051}" type="slidenum">
              <a:rPr lang="en-GB" smtClean="0"/>
              <a:t>9</a:t>
            </a:fld>
            <a:endParaRPr lang="en-GB"/>
          </a:p>
        </p:txBody>
      </p:sp>
    </p:spTree>
    <p:extLst>
      <p:ext uri="{BB962C8B-B14F-4D97-AF65-F5344CB8AC3E}">
        <p14:creationId xmlns:p14="http://schemas.microsoft.com/office/powerpoint/2010/main" val="10440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C07259-D326-46DB-8709-66E80358618B}" type="datetime1">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20132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C69CAB-7419-4A24-8A0B-ADCDE8E51375}" type="datetime1">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249494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D4C63A-520D-4155-A482-38D2BF7A511C}" type="datetime1">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4267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p>
            <a:r>
              <a:rPr lang="en-US"/>
              <a:t>Click to edit Master title style</a:t>
            </a:r>
            <a:endParaRPr lang="en-GB"/>
          </a:p>
        </p:txBody>
      </p:sp>
      <p:sp>
        <p:nvSpPr>
          <p:cNvPr id="3" name="Table Placeholder 2"/>
          <p:cNvSpPr>
            <a:spLocks noGrp="1"/>
          </p:cNvSpPr>
          <p:nvPr>
            <p:ph type="tbl" idx="1"/>
          </p:nvPr>
        </p:nvSpPr>
        <p:spPr>
          <a:xfrm>
            <a:off x="342900" y="2133601"/>
            <a:ext cx="6172200" cy="6034617"/>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fld id="{47AF8478-194A-4D3A-8396-52430B390ECF}" type="datetime1">
              <a:rPr lang="en-GB" altLang="en-US" smtClean="0"/>
              <a:t>28/02/2020</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472EDA74-AB1E-4E35-A6E2-B0F22FCE42C3}" type="slidenum">
              <a:rPr lang="en-GB" altLang="en-US"/>
              <a:pPr/>
              <a:t>‹#›</a:t>
            </a:fld>
            <a:endParaRPr lang="en-GB" altLang="en-US"/>
          </a:p>
        </p:txBody>
      </p:sp>
    </p:spTree>
    <p:extLst>
      <p:ext uri="{BB962C8B-B14F-4D97-AF65-F5344CB8AC3E}">
        <p14:creationId xmlns:p14="http://schemas.microsoft.com/office/powerpoint/2010/main" val="173359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F0D282-6F11-4F7D-9681-6B738CEB83A9}" type="datetime1">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382639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EAFDE-AF12-4F1B-A7B8-0753F8241555}" type="datetime1">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277230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D14154-E9D2-4E5B-B93C-8146B14A3290}" type="datetime1">
              <a:rPr lang="en-GB" smtClean="0"/>
              <a:t>28/02/2020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37236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BF8B1F-CA99-4B99-8AD5-B2AA4828229B}" type="datetime1">
              <a:rPr lang="en-GB" smtClean="0"/>
              <a:t>28/02/2020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196037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76A2C0-3032-4341-9095-76F24A5D34E2}" type="datetime1">
              <a:rPr lang="en-GB" smtClean="0"/>
              <a:t>28/02/2020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99123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2FFE1-E321-432C-8540-5CD573149DB4}" type="datetime1">
              <a:rPr lang="en-GB" smtClean="0"/>
              <a:t>28/02/2020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362106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E6235F-0A67-4993-967D-9AF31EDE768B}" type="datetime1">
              <a:rPr lang="en-GB" smtClean="0"/>
              <a:t>28/02/2020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258805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E940D-93BB-4616-A82F-3B6E9B0EFD8A}" type="datetime1">
              <a:rPr lang="en-GB" smtClean="0"/>
              <a:t>28/02/2020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BEEB4C-8B72-4BFD-99CB-971DB0933B22}" type="slidenum">
              <a:rPr lang="en-GB" smtClean="0"/>
              <a:t>‹#›</a:t>
            </a:fld>
            <a:endParaRPr lang="en-GB"/>
          </a:p>
        </p:txBody>
      </p:sp>
    </p:spTree>
    <p:extLst>
      <p:ext uri="{BB962C8B-B14F-4D97-AF65-F5344CB8AC3E}">
        <p14:creationId xmlns:p14="http://schemas.microsoft.com/office/powerpoint/2010/main" val="398533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64CBE52-43EC-4927-810B-6D83BC6FE923}" type="datetime1">
              <a:rPr lang="en-GB" smtClean="0"/>
              <a:t>28/02/2020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6BEEB4C-8B72-4BFD-99CB-971DB0933B22}" type="slidenum">
              <a:rPr lang="en-GB" smtClean="0"/>
              <a:t>‹#›</a:t>
            </a:fld>
            <a:endParaRPr lang="en-GB"/>
          </a:p>
        </p:txBody>
      </p:sp>
    </p:spTree>
    <p:extLst>
      <p:ext uri="{BB962C8B-B14F-4D97-AF65-F5344CB8AC3E}">
        <p14:creationId xmlns:p14="http://schemas.microsoft.com/office/powerpoint/2010/main" val="87428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google.co.uk/url?sa=i&amp;rct=j&amp;q=&amp;esrc=s&amp;frm=1&amp;source=images&amp;cd=&amp;cad=rja&amp;uact=8&amp;ved=0ahUKEwj956Px97HLAhVFwxQKHTqcAv8QjRwIBw&amp;url=http://www.sueslittlestars.co.uk/&amp;bvm=bv.116274245,d.d2s&amp;psig=AFQjCNEY92Dtx1bU4oQ7xUIedv1-MVGkWQ&amp;ust=1457555590503342"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499659"/>
            <a:ext cx="6541194" cy="3631763"/>
          </a:xfrm>
          <a:prstGeom prst="rect">
            <a:avLst/>
          </a:prstGeom>
          <a:noFill/>
        </p:spPr>
        <p:txBody>
          <a:bodyPr wrap="square" lIns="91440" tIns="45720" rIns="91440" bIns="45720">
            <a:spAutoFit/>
          </a:bodyPr>
          <a:lstStyle/>
          <a:p>
            <a:pPr algn="ctr"/>
            <a:r>
              <a:rPr lang="en-US" sz="1150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amsky SF" pitchFamily="2" charset="0"/>
              </a:rPr>
              <a:t>Writing</a:t>
            </a:r>
          </a:p>
          <a:p>
            <a:pPr algn="ctr"/>
            <a:r>
              <a:rPr lang="en-US" sz="1150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amsky SF" pitchFamily="2" charset="0"/>
              </a:rPr>
              <a:t>Revision</a:t>
            </a:r>
            <a:r>
              <a:rPr lang="en-US" sz="800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8000"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Ink Pe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8283">
            <a:off x="3070968" y="4207725"/>
            <a:ext cx="1252437" cy="48406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9585" y="539552"/>
            <a:ext cx="6320366" cy="82569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E6BEEB4C-8B72-4BFD-99CB-971DB0933B22}" type="slidenum">
              <a:rPr lang="en-GB" smtClean="0"/>
              <a:t>1</a:t>
            </a:fld>
            <a:endParaRPr lang="en-GB"/>
          </a:p>
        </p:txBody>
      </p:sp>
    </p:spTree>
    <p:extLst>
      <p:ext uri="{BB962C8B-B14F-4D97-AF65-F5344CB8AC3E}">
        <p14:creationId xmlns:p14="http://schemas.microsoft.com/office/powerpoint/2010/main" val="375972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652" y="2771800"/>
            <a:ext cx="6156684" cy="7848302"/>
          </a:xfrm>
          <a:prstGeom prst="rect">
            <a:avLst/>
          </a:prstGeom>
          <a:noFill/>
        </p:spPr>
        <p:txBody>
          <a:bodyPr wrap="square" rtlCol="0">
            <a:spAutoFit/>
          </a:bodyPr>
          <a:lstStyle/>
          <a:p>
            <a:pPr marL="285750" indent="-285750">
              <a:buFont typeface="Arial" pitchFamily="34" charset="0"/>
              <a:buChar char="•"/>
            </a:pPr>
            <a:r>
              <a:rPr lang="en-GB"/>
              <a:t>For this paper, you will be asked to either write to </a:t>
            </a:r>
            <a:r>
              <a:rPr lang="en-GB" b="1"/>
              <a:t>DESCRIBE</a:t>
            </a:r>
            <a:r>
              <a:rPr lang="en-GB"/>
              <a:t> or </a:t>
            </a:r>
            <a:r>
              <a:rPr lang="en-GB" b="1"/>
              <a:t>NARRATE</a:t>
            </a:r>
          </a:p>
          <a:p>
            <a:pPr marL="285750" indent="-285750">
              <a:buFont typeface="Arial" pitchFamily="34" charset="0"/>
              <a:buChar char="•"/>
            </a:pPr>
            <a:endParaRPr lang="en-GB" b="1"/>
          </a:p>
          <a:p>
            <a:pPr marL="285750" indent="-285750">
              <a:buFont typeface="Arial" pitchFamily="34" charset="0"/>
              <a:buChar char="•"/>
            </a:pPr>
            <a:r>
              <a:rPr lang="en-GB"/>
              <a:t>There will always be a choice of </a:t>
            </a:r>
            <a:r>
              <a:rPr lang="en-GB" b="1"/>
              <a:t>TWO TASKS </a:t>
            </a:r>
            <a:r>
              <a:rPr lang="en-GB"/>
              <a:t>– you choose </a:t>
            </a:r>
            <a:r>
              <a:rPr lang="en-GB" b="1"/>
              <a:t>ONE</a:t>
            </a:r>
          </a:p>
          <a:p>
            <a:pPr marL="285750" indent="-285750">
              <a:buFont typeface="Arial" pitchFamily="34" charset="0"/>
              <a:buChar char="•"/>
            </a:pPr>
            <a:endParaRPr lang="en-GB"/>
          </a:p>
          <a:p>
            <a:pPr marL="285750" indent="-285750">
              <a:buFont typeface="Arial" pitchFamily="34" charset="0"/>
              <a:buChar char="•"/>
            </a:pPr>
            <a:r>
              <a:rPr lang="en-GB"/>
              <a:t>There will probably be </a:t>
            </a:r>
            <a:r>
              <a:rPr lang="en-GB" b="1"/>
              <a:t>AN IMAGE </a:t>
            </a:r>
            <a:r>
              <a:rPr lang="en-GB"/>
              <a:t>on which to base a description and another task probably asking you to write a story based on a topic.</a:t>
            </a:r>
          </a:p>
          <a:p>
            <a:pPr marL="285750" indent="-285750">
              <a:buFont typeface="Arial" pitchFamily="34" charset="0"/>
              <a:buChar char="•"/>
            </a:pPr>
            <a:endParaRPr lang="en-GB"/>
          </a:p>
          <a:p>
            <a:pPr marL="285750" indent="-285750">
              <a:buFont typeface="Arial" pitchFamily="34" charset="0"/>
              <a:buChar char="•"/>
            </a:pPr>
            <a:r>
              <a:rPr lang="en-GB"/>
              <a:t>We strongly advise you to do the DESCRIPTION task</a:t>
            </a:r>
          </a:p>
          <a:p>
            <a:pPr marL="285750" indent="-285750">
              <a:buFont typeface="Arial" pitchFamily="34" charset="0"/>
              <a:buChar char="•"/>
            </a:pPr>
            <a:endParaRPr lang="en-GB"/>
          </a:p>
          <a:p>
            <a:pPr marL="285750" indent="-285750">
              <a:buFont typeface="Arial" pitchFamily="34" charset="0"/>
              <a:buChar char="•"/>
            </a:pPr>
            <a:r>
              <a:rPr lang="en-GB"/>
              <a:t>You should spend 5 minutes planning your writing – list punctuation to tick off, label the image, jot down writing techniques to use, plan your structure, list your ambitious vocabulary</a:t>
            </a:r>
          </a:p>
          <a:p>
            <a:pPr marL="285750" indent="-285750">
              <a:buFont typeface="Arial" pitchFamily="34" charset="0"/>
              <a:buChar char="•"/>
            </a:pPr>
            <a:endParaRPr lang="en-GB"/>
          </a:p>
          <a:p>
            <a:pPr marL="285750" indent="-285750">
              <a:buFont typeface="Arial" pitchFamily="34" charset="0"/>
              <a:buChar char="•"/>
            </a:pPr>
            <a:r>
              <a:rPr lang="en-GB"/>
              <a:t>There will be 24 marks available for the </a:t>
            </a:r>
            <a:r>
              <a:rPr lang="en-GB" b="1"/>
              <a:t>CONTENT and ORGANISATION</a:t>
            </a:r>
            <a:r>
              <a:rPr lang="en-GB"/>
              <a:t>; there will be 16 marks available for </a:t>
            </a:r>
            <a:r>
              <a:rPr lang="en-GB" b="1"/>
              <a:t>TECHNICAL ACCURACY</a:t>
            </a:r>
          </a:p>
          <a:p>
            <a:endParaRPr lang="en-GB" b="1"/>
          </a:p>
          <a:p>
            <a:endParaRPr lang="en-GB" b="1"/>
          </a:p>
          <a:p>
            <a:pPr marL="285750" indent="-285750">
              <a:buFont typeface="Arial" pitchFamily="34" charset="0"/>
              <a:buChar char="•"/>
            </a:pPr>
            <a:endParaRPr lang="en-GB"/>
          </a:p>
          <a:p>
            <a:endParaRPr lang="en-GB"/>
          </a:p>
          <a:p>
            <a:endParaRPr lang="en-GB"/>
          </a:p>
          <a:p>
            <a:endParaRPr lang="en-GB"/>
          </a:p>
          <a:p>
            <a:endParaRPr lang="en-GB"/>
          </a:p>
          <a:p>
            <a:endParaRPr lang="en-GB"/>
          </a:p>
        </p:txBody>
      </p:sp>
      <p:sp>
        <p:nvSpPr>
          <p:cNvPr id="3" name="Slide Number Placeholder 2"/>
          <p:cNvSpPr>
            <a:spLocks noGrp="1"/>
          </p:cNvSpPr>
          <p:nvPr>
            <p:ph type="sldNum" sz="quarter" idx="12"/>
          </p:nvPr>
        </p:nvSpPr>
        <p:spPr/>
        <p:txBody>
          <a:bodyPr/>
          <a:lstStyle/>
          <a:p>
            <a:fld id="{E6BEEB4C-8B72-4BFD-99CB-971DB0933B22}" type="slidenum">
              <a:rPr lang="en-GB" smtClean="0"/>
              <a:t>10</a:t>
            </a:fld>
            <a:endParaRPr lang="en-GB"/>
          </a:p>
        </p:txBody>
      </p:sp>
      <p:sp>
        <p:nvSpPr>
          <p:cNvPr id="5" name="TextBox 4"/>
          <p:cNvSpPr txBox="1"/>
          <p:nvPr/>
        </p:nvSpPr>
        <p:spPr>
          <a:xfrm>
            <a:off x="1079866" y="611560"/>
            <a:ext cx="4590256" cy="1569660"/>
          </a:xfrm>
          <a:prstGeom prst="rect">
            <a:avLst/>
          </a:prstGeom>
          <a:noFill/>
        </p:spPr>
        <p:txBody>
          <a:bodyPr wrap="square" rtlCol="0">
            <a:spAutoFit/>
          </a:bodyPr>
          <a:lstStyle/>
          <a:p>
            <a:pPr algn="ctr"/>
            <a:r>
              <a:rPr lang="en-GB" sz="3200">
                <a:latin typeface="Adamsky SF" pitchFamily="2" charset="0"/>
              </a:rPr>
              <a:t>Paper 1 Section B</a:t>
            </a:r>
          </a:p>
          <a:p>
            <a:pPr algn="ctr"/>
            <a:r>
              <a:rPr lang="en-GB" sz="3200">
                <a:latin typeface="Adamsky SF" pitchFamily="2" charset="0"/>
              </a:rPr>
              <a:t>Creative writing</a:t>
            </a:r>
          </a:p>
          <a:p>
            <a:pPr algn="ctr"/>
            <a:r>
              <a:rPr lang="en-GB" sz="3200">
                <a:latin typeface="Adamsky SF" pitchFamily="2" charset="0"/>
              </a:rPr>
              <a:t>40 marks, 45 minutes</a:t>
            </a:r>
          </a:p>
        </p:txBody>
      </p:sp>
    </p:spTree>
    <p:extLst>
      <p:ext uri="{BB962C8B-B14F-4D97-AF65-F5344CB8AC3E}">
        <p14:creationId xmlns:p14="http://schemas.microsoft.com/office/powerpoint/2010/main" val="359504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646" y="2363755"/>
            <a:ext cx="6318702" cy="1547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a:solidFill>
                  <a:schemeClr val="tx1"/>
                </a:solidFill>
              </a:rPr>
              <a:t>Nouns: </a:t>
            </a:r>
            <a:r>
              <a:rPr lang="en-GB" sz="2000">
                <a:solidFill>
                  <a:schemeClr val="tx1"/>
                </a:solidFill>
              </a:rPr>
              <a:t>The objects (things, people </a:t>
            </a:r>
            <a:r>
              <a:rPr lang="en-GB" sz="2000" err="1">
                <a:solidFill>
                  <a:schemeClr val="tx1"/>
                </a:solidFill>
              </a:rPr>
              <a:t>etc</a:t>
            </a:r>
            <a:r>
              <a:rPr lang="en-GB" sz="2000">
                <a:solidFill>
                  <a:schemeClr val="tx1"/>
                </a:solidFill>
              </a:rPr>
              <a:t>) in the image – you will build up sentences around the nouns. Think about the less obvious objects, too.</a:t>
            </a:r>
          </a:p>
        </p:txBody>
      </p:sp>
      <p:sp>
        <p:nvSpPr>
          <p:cNvPr id="4" name="Rectangle 3"/>
          <p:cNvSpPr/>
          <p:nvPr/>
        </p:nvSpPr>
        <p:spPr>
          <a:xfrm>
            <a:off x="242646" y="4187958"/>
            <a:ext cx="6318702" cy="16321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solidFill>
                  <a:schemeClr val="tx1"/>
                </a:solidFill>
              </a:rPr>
              <a:t>Adjectives:</a:t>
            </a:r>
            <a:r>
              <a:rPr lang="en-GB" sz="2000">
                <a:solidFill>
                  <a:schemeClr val="tx1"/>
                </a:solidFill>
              </a:rPr>
              <a:t> words that describe nouns. Be ambitious and varied with your word choices. Build up several adjectives for nouns.</a:t>
            </a:r>
            <a:endParaRPr lang="en-GB" sz="3200">
              <a:solidFill>
                <a:schemeClr val="tx1"/>
              </a:solidFill>
            </a:endParaRPr>
          </a:p>
        </p:txBody>
      </p:sp>
      <p:sp>
        <p:nvSpPr>
          <p:cNvPr id="5" name="Rectangle 4"/>
          <p:cNvSpPr/>
          <p:nvPr/>
        </p:nvSpPr>
        <p:spPr>
          <a:xfrm>
            <a:off x="242646" y="6108171"/>
            <a:ext cx="6318702" cy="1344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solidFill>
                  <a:schemeClr val="tx1"/>
                </a:solidFill>
              </a:rPr>
              <a:t>Verbs: </a:t>
            </a:r>
            <a:r>
              <a:rPr lang="en-GB" sz="2000">
                <a:solidFill>
                  <a:schemeClr val="tx1"/>
                </a:solidFill>
              </a:rPr>
              <a:t>action words. Be ambitious and varied with your choice of verbs. Create lists of interesting verbs for different objects.</a:t>
            </a:r>
            <a:endParaRPr lang="en-GB" sz="3200">
              <a:solidFill>
                <a:schemeClr val="tx1"/>
              </a:solidFill>
            </a:endParaRPr>
          </a:p>
        </p:txBody>
      </p:sp>
      <p:sp>
        <p:nvSpPr>
          <p:cNvPr id="6" name="Rectangle 5"/>
          <p:cNvSpPr/>
          <p:nvPr/>
        </p:nvSpPr>
        <p:spPr>
          <a:xfrm>
            <a:off x="222960" y="7693131"/>
            <a:ext cx="6338388" cy="1344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solidFill>
                  <a:schemeClr val="tx1"/>
                </a:solidFill>
              </a:rPr>
              <a:t>Adverbs: </a:t>
            </a:r>
            <a:r>
              <a:rPr lang="en-GB" sz="2000">
                <a:solidFill>
                  <a:schemeClr val="tx1"/>
                </a:solidFill>
              </a:rPr>
              <a:t>words that describe the way an action is carried out (often end in –</a:t>
            </a:r>
            <a:r>
              <a:rPr lang="en-GB" sz="2000" err="1">
                <a:solidFill>
                  <a:schemeClr val="tx1"/>
                </a:solidFill>
              </a:rPr>
              <a:t>ly</a:t>
            </a:r>
            <a:r>
              <a:rPr lang="en-GB" sz="2000">
                <a:solidFill>
                  <a:schemeClr val="tx1"/>
                </a:solidFill>
              </a:rPr>
              <a:t>). </a:t>
            </a:r>
            <a:endParaRPr lang="en-GB" sz="3200">
              <a:solidFill>
                <a:schemeClr val="tx1"/>
              </a:solidFill>
            </a:endParaRPr>
          </a:p>
        </p:txBody>
      </p:sp>
      <p:sp>
        <p:nvSpPr>
          <p:cNvPr id="2" name="TextBox 1"/>
          <p:cNvSpPr txBox="1"/>
          <p:nvPr/>
        </p:nvSpPr>
        <p:spPr>
          <a:xfrm>
            <a:off x="714017" y="1616770"/>
            <a:ext cx="6138682" cy="646331"/>
          </a:xfrm>
          <a:prstGeom prst="rect">
            <a:avLst/>
          </a:prstGeom>
          <a:noFill/>
        </p:spPr>
        <p:txBody>
          <a:bodyPr wrap="square" rtlCol="0">
            <a:spAutoFit/>
          </a:bodyPr>
          <a:lstStyle/>
          <a:p>
            <a:r>
              <a:rPr lang="en-GB"/>
              <a:t>In the exam, start by </a:t>
            </a:r>
            <a:r>
              <a:rPr lang="en-GB" b="1" u="sng"/>
              <a:t>labelling the image </a:t>
            </a:r>
            <a:r>
              <a:rPr lang="en-GB"/>
              <a:t>with nouns, adjectives, verbs, adverbs…use ambitious vocabulary as you plan</a:t>
            </a:r>
          </a:p>
        </p:txBody>
      </p:sp>
      <p:sp>
        <p:nvSpPr>
          <p:cNvPr id="8" name="Explosion 2 7"/>
          <p:cNvSpPr/>
          <p:nvPr/>
        </p:nvSpPr>
        <p:spPr>
          <a:xfrm>
            <a:off x="-99392" y="-28859"/>
            <a:ext cx="3491546" cy="1792547"/>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Don’t forget you can use your literacy booklet for more information</a:t>
            </a:r>
          </a:p>
        </p:txBody>
      </p:sp>
      <p:sp>
        <p:nvSpPr>
          <p:cNvPr id="9" name="Slide Number Placeholder 8"/>
          <p:cNvSpPr>
            <a:spLocks noGrp="1"/>
          </p:cNvSpPr>
          <p:nvPr>
            <p:ph type="sldNum" sz="quarter" idx="12"/>
          </p:nvPr>
        </p:nvSpPr>
        <p:spPr/>
        <p:txBody>
          <a:bodyPr/>
          <a:lstStyle/>
          <a:p>
            <a:fld id="{E6BEEB4C-8B72-4BFD-99CB-971DB0933B22}" type="slidenum">
              <a:rPr lang="en-GB" smtClean="0"/>
              <a:t>11</a:t>
            </a:fld>
            <a:endParaRPr lang="en-GB"/>
          </a:p>
        </p:txBody>
      </p:sp>
      <p:sp>
        <p:nvSpPr>
          <p:cNvPr id="10" name="TextBox 9"/>
          <p:cNvSpPr txBox="1"/>
          <p:nvPr/>
        </p:nvSpPr>
        <p:spPr>
          <a:xfrm>
            <a:off x="2780928" y="421852"/>
            <a:ext cx="3888432" cy="954107"/>
          </a:xfrm>
          <a:prstGeom prst="rect">
            <a:avLst/>
          </a:prstGeom>
          <a:noFill/>
        </p:spPr>
        <p:txBody>
          <a:bodyPr wrap="square" rtlCol="0">
            <a:spAutoFit/>
          </a:bodyPr>
          <a:lstStyle/>
          <a:p>
            <a:r>
              <a:rPr lang="en-GB" sz="2800">
                <a:latin typeface="Adamsky SF" pitchFamily="2" charset="0"/>
              </a:rPr>
              <a:t>The building blocks of descriptive writing</a:t>
            </a:r>
          </a:p>
        </p:txBody>
      </p:sp>
    </p:spTree>
    <p:extLst>
      <p:ext uri="{BB962C8B-B14F-4D97-AF65-F5344CB8AC3E}">
        <p14:creationId xmlns:p14="http://schemas.microsoft.com/office/powerpoint/2010/main" val="3012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tel and ferris wheel aton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99" y="788068"/>
            <a:ext cx="6236528" cy="737800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atonement soldier"/>
          <p:cNvSpPr>
            <a:spLocks noChangeAspect="1" noChangeArrowheads="1"/>
          </p:cNvSpPr>
          <p:nvPr/>
        </p:nvSpPr>
        <p:spPr bwMode="auto">
          <a:xfrm>
            <a:off x="101204" y="-192617"/>
            <a:ext cx="2286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329803" y="827584"/>
            <a:ext cx="2451125" cy="4247317"/>
          </a:xfrm>
          <a:prstGeom prst="rect">
            <a:avLst/>
          </a:prstGeom>
          <a:noFill/>
        </p:spPr>
        <p:txBody>
          <a:bodyPr wrap="square" rtlCol="0">
            <a:spAutoFit/>
          </a:bodyPr>
          <a:lstStyle/>
          <a:p>
            <a:r>
              <a:rPr lang="en-GB" sz="2800">
                <a:latin typeface="Comic Sans MS" pitchFamily="66" charset="0"/>
              </a:rPr>
              <a:t>Nouns</a:t>
            </a:r>
          </a:p>
          <a:p>
            <a:r>
              <a:rPr lang="en-GB">
                <a:latin typeface="Comic Sans MS" pitchFamily="66" charset="0"/>
              </a:rPr>
              <a:t>Ferris wheel</a:t>
            </a:r>
          </a:p>
          <a:p>
            <a:r>
              <a:rPr lang="en-GB">
                <a:latin typeface="Comic Sans MS" pitchFamily="66" charset="0"/>
              </a:rPr>
              <a:t>Steps</a:t>
            </a:r>
          </a:p>
          <a:p>
            <a:r>
              <a:rPr lang="en-GB">
                <a:latin typeface="Comic Sans MS" pitchFamily="66" charset="0"/>
              </a:rPr>
              <a:t>Smoke</a:t>
            </a:r>
          </a:p>
          <a:p>
            <a:r>
              <a:rPr lang="en-GB">
                <a:latin typeface="Comic Sans MS" pitchFamily="66" charset="0"/>
              </a:rPr>
              <a:t>Bandstand</a:t>
            </a:r>
          </a:p>
          <a:p>
            <a:r>
              <a:rPr lang="en-GB">
                <a:latin typeface="Comic Sans MS" pitchFamily="66" charset="0"/>
              </a:rPr>
              <a:t>Soldiers</a:t>
            </a:r>
          </a:p>
          <a:p>
            <a:r>
              <a:rPr lang="en-GB">
                <a:latin typeface="Comic Sans MS" pitchFamily="66" charset="0"/>
              </a:rPr>
              <a:t>Clouds</a:t>
            </a:r>
          </a:p>
          <a:p>
            <a:r>
              <a:rPr lang="en-GB">
                <a:latin typeface="Comic Sans MS" pitchFamily="66" charset="0"/>
              </a:rPr>
              <a:t>Sun</a:t>
            </a:r>
          </a:p>
          <a:p>
            <a:endParaRPr lang="en-GB" sz="2400">
              <a:latin typeface="Comic Sans MS" pitchFamily="66" charset="0"/>
            </a:endParaRPr>
          </a:p>
          <a:p>
            <a:endParaRPr lang="en-GB" sz="2000">
              <a:solidFill>
                <a:schemeClr val="accent3">
                  <a:lumMod val="50000"/>
                </a:schemeClr>
              </a:solidFill>
              <a:latin typeface="Comic Sans MS" pitchFamily="66" charset="0"/>
            </a:endParaRPr>
          </a:p>
          <a:p>
            <a:endParaRPr lang="en-GB"/>
          </a:p>
          <a:p>
            <a:endParaRPr lang="en-GB"/>
          </a:p>
          <a:p>
            <a:endParaRPr lang="en-GB"/>
          </a:p>
          <a:p>
            <a:endParaRPr lang="en-GB"/>
          </a:p>
        </p:txBody>
      </p:sp>
      <p:sp>
        <p:nvSpPr>
          <p:cNvPr id="6" name="TextBox 5"/>
          <p:cNvSpPr txBox="1"/>
          <p:nvPr/>
        </p:nvSpPr>
        <p:spPr>
          <a:xfrm>
            <a:off x="3933056" y="1019606"/>
            <a:ext cx="2660091" cy="2246769"/>
          </a:xfrm>
          <a:prstGeom prst="rect">
            <a:avLst/>
          </a:prstGeom>
          <a:noFill/>
        </p:spPr>
        <p:txBody>
          <a:bodyPr wrap="square" rtlCol="0">
            <a:spAutoFit/>
          </a:bodyPr>
          <a:lstStyle/>
          <a:p>
            <a:r>
              <a:rPr lang="en-GB" sz="2800">
                <a:latin typeface="Comic Sans MS" pitchFamily="66" charset="0"/>
              </a:rPr>
              <a:t>Adjectives</a:t>
            </a:r>
          </a:p>
          <a:p>
            <a:r>
              <a:rPr lang="en-GB">
                <a:latin typeface="Comic Sans MS" pitchFamily="66" charset="0"/>
              </a:rPr>
              <a:t>Tattered Ghostly</a:t>
            </a:r>
          </a:p>
          <a:p>
            <a:r>
              <a:rPr lang="en-GB">
                <a:latin typeface="Comic Sans MS" pitchFamily="66" charset="0"/>
              </a:rPr>
              <a:t>	skeletal</a:t>
            </a:r>
          </a:p>
          <a:p>
            <a:r>
              <a:rPr lang="en-GB">
                <a:latin typeface="Comic Sans MS" pitchFamily="66" charset="0"/>
              </a:rPr>
              <a:t>Twisted Derelict</a:t>
            </a:r>
          </a:p>
          <a:p>
            <a:r>
              <a:rPr lang="en-GB">
                <a:latin typeface="Comic Sans MS" pitchFamily="66" charset="0"/>
              </a:rPr>
              <a:t>	Proud</a:t>
            </a:r>
          </a:p>
          <a:p>
            <a:endParaRPr lang="en-GB" sz="2000">
              <a:solidFill>
                <a:srgbClr val="7030A0"/>
              </a:solidFill>
              <a:latin typeface="Comic Sans MS" pitchFamily="66" charset="0"/>
            </a:endParaRPr>
          </a:p>
          <a:p>
            <a:endParaRPr lang="en-GB" sz="2000">
              <a:solidFill>
                <a:srgbClr val="7030A0"/>
              </a:solidFill>
              <a:latin typeface="Comic Sans MS" pitchFamily="66" charset="0"/>
            </a:endParaRPr>
          </a:p>
        </p:txBody>
      </p:sp>
      <p:sp>
        <p:nvSpPr>
          <p:cNvPr id="7" name="TextBox 6"/>
          <p:cNvSpPr txBox="1"/>
          <p:nvPr/>
        </p:nvSpPr>
        <p:spPr>
          <a:xfrm>
            <a:off x="1535612" y="5119085"/>
            <a:ext cx="1983895" cy="3046988"/>
          </a:xfrm>
          <a:prstGeom prst="rect">
            <a:avLst/>
          </a:prstGeom>
          <a:noFill/>
        </p:spPr>
        <p:txBody>
          <a:bodyPr wrap="square" rtlCol="0">
            <a:spAutoFit/>
          </a:bodyPr>
          <a:lstStyle/>
          <a:p>
            <a:r>
              <a:rPr lang="en-GB" sz="2800">
                <a:solidFill>
                  <a:schemeClr val="bg1"/>
                </a:solidFill>
                <a:latin typeface="Comic Sans MS" pitchFamily="66" charset="0"/>
              </a:rPr>
              <a:t>Verbs</a:t>
            </a:r>
          </a:p>
          <a:p>
            <a:r>
              <a:rPr lang="en-GB">
                <a:solidFill>
                  <a:schemeClr val="bg1"/>
                </a:solidFill>
                <a:latin typeface="Comic Sans MS" pitchFamily="66" charset="0"/>
              </a:rPr>
              <a:t>Lay</a:t>
            </a:r>
          </a:p>
          <a:p>
            <a:r>
              <a:rPr lang="en-GB">
                <a:solidFill>
                  <a:schemeClr val="bg1"/>
                </a:solidFill>
                <a:latin typeface="Comic Sans MS" pitchFamily="66" charset="0"/>
              </a:rPr>
              <a:t>Moved</a:t>
            </a:r>
          </a:p>
          <a:p>
            <a:r>
              <a:rPr lang="en-GB">
                <a:solidFill>
                  <a:schemeClr val="bg1"/>
                </a:solidFill>
                <a:latin typeface="Comic Sans MS" pitchFamily="66" charset="0"/>
              </a:rPr>
              <a:t>Poised</a:t>
            </a:r>
          </a:p>
          <a:p>
            <a:r>
              <a:rPr lang="en-GB">
                <a:solidFill>
                  <a:schemeClr val="bg1"/>
                </a:solidFill>
                <a:latin typeface="Comic Sans MS" pitchFamily="66" charset="0"/>
              </a:rPr>
              <a:t>Stood</a:t>
            </a:r>
          </a:p>
          <a:p>
            <a:r>
              <a:rPr lang="en-GB">
                <a:solidFill>
                  <a:schemeClr val="bg1"/>
                </a:solidFill>
                <a:latin typeface="Comic Sans MS" pitchFamily="66" charset="0"/>
              </a:rPr>
              <a:t>Sliced</a:t>
            </a:r>
          </a:p>
          <a:p>
            <a:r>
              <a:rPr lang="en-GB">
                <a:solidFill>
                  <a:schemeClr val="bg1"/>
                </a:solidFill>
                <a:latin typeface="Comic Sans MS" pitchFamily="66" charset="0"/>
              </a:rPr>
              <a:t>Dragged</a:t>
            </a:r>
          </a:p>
          <a:p>
            <a:endParaRPr lang="en-GB" sz="2000">
              <a:solidFill>
                <a:schemeClr val="accent1">
                  <a:lumMod val="20000"/>
                  <a:lumOff val="80000"/>
                </a:schemeClr>
              </a:solidFill>
              <a:latin typeface="Comic Sans MS" pitchFamily="66" charset="0"/>
            </a:endParaRPr>
          </a:p>
          <a:p>
            <a:endParaRPr lang="en-GB" sz="3600">
              <a:solidFill>
                <a:schemeClr val="accent1">
                  <a:lumMod val="20000"/>
                  <a:lumOff val="80000"/>
                </a:schemeClr>
              </a:solidFill>
              <a:latin typeface="Comic Sans MS" pitchFamily="66" charset="0"/>
            </a:endParaRPr>
          </a:p>
        </p:txBody>
      </p:sp>
      <p:sp>
        <p:nvSpPr>
          <p:cNvPr id="8" name="TextBox 7"/>
          <p:cNvSpPr txBox="1"/>
          <p:nvPr/>
        </p:nvSpPr>
        <p:spPr>
          <a:xfrm>
            <a:off x="3717032" y="5292080"/>
            <a:ext cx="2412268" cy="1908215"/>
          </a:xfrm>
          <a:prstGeom prst="rect">
            <a:avLst/>
          </a:prstGeom>
          <a:noFill/>
        </p:spPr>
        <p:txBody>
          <a:bodyPr wrap="square" rtlCol="0">
            <a:spAutoFit/>
          </a:bodyPr>
          <a:lstStyle/>
          <a:p>
            <a:r>
              <a:rPr lang="en-GB" sz="2800">
                <a:solidFill>
                  <a:schemeClr val="bg1"/>
                </a:solidFill>
                <a:latin typeface="Comic Sans MS" pitchFamily="66" charset="0"/>
              </a:rPr>
              <a:t>Adverbs</a:t>
            </a:r>
          </a:p>
          <a:p>
            <a:r>
              <a:rPr lang="en-GB">
                <a:solidFill>
                  <a:schemeClr val="bg1"/>
                </a:solidFill>
                <a:latin typeface="Comic Sans MS" pitchFamily="66" charset="0"/>
              </a:rPr>
              <a:t>Wearily</a:t>
            </a:r>
          </a:p>
          <a:p>
            <a:r>
              <a:rPr lang="en-GB">
                <a:solidFill>
                  <a:schemeClr val="bg1"/>
                </a:solidFill>
                <a:latin typeface="Comic Sans MS" pitchFamily="66" charset="0"/>
              </a:rPr>
              <a:t>Longingly</a:t>
            </a:r>
          </a:p>
          <a:p>
            <a:r>
              <a:rPr lang="en-GB">
                <a:solidFill>
                  <a:schemeClr val="bg1"/>
                </a:solidFill>
                <a:latin typeface="Comic Sans MS" pitchFamily="66" charset="0"/>
              </a:rPr>
              <a:t>Proudly</a:t>
            </a:r>
          </a:p>
          <a:p>
            <a:r>
              <a:rPr lang="en-GB">
                <a:solidFill>
                  <a:schemeClr val="bg1"/>
                </a:solidFill>
                <a:latin typeface="Comic Sans MS" pitchFamily="66" charset="0"/>
              </a:rPr>
              <a:t>Silently</a:t>
            </a:r>
          </a:p>
          <a:p>
            <a:r>
              <a:rPr lang="en-GB">
                <a:solidFill>
                  <a:schemeClr val="bg1"/>
                </a:solidFill>
                <a:latin typeface="Comic Sans MS" pitchFamily="66" charset="0"/>
              </a:rPr>
              <a:t>Achingly</a:t>
            </a:r>
          </a:p>
        </p:txBody>
      </p:sp>
      <p:sp>
        <p:nvSpPr>
          <p:cNvPr id="2" name="Slide Number Placeholder 1"/>
          <p:cNvSpPr>
            <a:spLocks noGrp="1"/>
          </p:cNvSpPr>
          <p:nvPr>
            <p:ph type="sldNum" sz="quarter" idx="12"/>
          </p:nvPr>
        </p:nvSpPr>
        <p:spPr/>
        <p:txBody>
          <a:bodyPr/>
          <a:lstStyle/>
          <a:p>
            <a:fld id="{E6BEEB4C-8B72-4BFD-99CB-971DB0933B22}" type="slidenum">
              <a:rPr lang="en-GB" smtClean="0"/>
              <a:t>12</a:t>
            </a:fld>
            <a:endParaRPr lang="en-GB"/>
          </a:p>
        </p:txBody>
      </p:sp>
    </p:spTree>
    <p:extLst>
      <p:ext uri="{BB962C8B-B14F-4D97-AF65-F5344CB8AC3E}">
        <p14:creationId xmlns:p14="http://schemas.microsoft.com/office/powerpoint/2010/main" val="50307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0" name="Group 58"/>
          <p:cNvGraphicFramePr>
            <a:graphicFrameLocks noGrp="1"/>
          </p:cNvGraphicFramePr>
          <p:nvPr>
            <p:ph idx="1"/>
            <p:extLst>
              <p:ext uri="{D42A27DB-BD31-4B8C-83A1-F6EECF244321}">
                <p14:modId xmlns:p14="http://schemas.microsoft.com/office/powerpoint/2010/main" val="2472257959"/>
              </p:ext>
            </p:extLst>
          </p:nvPr>
        </p:nvGraphicFramePr>
        <p:xfrm>
          <a:off x="188640" y="508001"/>
          <a:ext cx="6326460" cy="8515069"/>
        </p:xfrm>
        <a:graphic>
          <a:graphicData uri="http://schemas.openxmlformats.org/drawingml/2006/table">
            <a:tbl>
              <a:tblPr/>
              <a:tblGrid>
                <a:gridCol w="324036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53560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Nouns likely to appear</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Descriptive ideas</a:t>
                      </a: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92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Rain</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Constant hard rain, soft drizzle, metaphor/ simile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Sensory feel</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200">
                          <a:latin typeface="Arial" pitchFamily="34" charset="0"/>
                          <a:cs typeface="Arial" pitchFamily="34" charset="0"/>
                        </a:rPr>
                        <a:t>Driving, relentless torrents of rain blasted</a:t>
                      </a: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78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Wind</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Soft breeze, harsh gale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Movement personified, verb choices, sounds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200">
                          <a:latin typeface="Arial" pitchFamily="34" charset="0"/>
                          <a:cs typeface="Arial" pitchFamily="34" charset="0"/>
                        </a:rPr>
                        <a:t>Merciless, biting wind sliced</a:t>
                      </a: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545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Sun </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At different times of day – dawn, midday heat, twilight/ dusk, temperature, shape, colour, position, personification</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200">
                          <a:latin typeface="Arial" pitchFamily="34" charset="0"/>
                          <a:cs typeface="Arial" pitchFamily="34" charset="0"/>
                        </a:rPr>
                        <a:t>Scorching, blistering eye of heaven</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200">
                          <a:latin typeface="Arial" pitchFamily="34" charset="0"/>
                          <a:cs typeface="Arial" pitchFamily="34" charset="0"/>
                        </a:rPr>
                        <a:t>Arid air, suffocated us, reverberating with heat</a:t>
                      </a: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19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Moon</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Shape and position, colour/ tones, personification</a:t>
                      </a: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09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Snow/ frost</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Metaphor/ simile, temperature, sensory feel, visual</a:t>
                      </a: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09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Water </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Sea, waves, lake, river – metaphor/ personification, movement, sound, colour</a:t>
                      </a: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09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Stone </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Rocks, concrete, house walls – texture, colours, strength</a:t>
                      </a: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909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Sky</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r>
                        <a:rPr lang="en-GB" sz="1200">
                          <a:latin typeface="Arial" pitchFamily="34" charset="0"/>
                          <a:cs typeface="Arial" pitchFamily="34" charset="0"/>
                        </a:rPr>
                        <a:t>Sapphire</a:t>
                      </a:r>
                      <a:r>
                        <a:rPr lang="en-GB" sz="1200" baseline="0">
                          <a:latin typeface="Arial" pitchFamily="34" charset="0"/>
                          <a:cs typeface="Arial" pitchFamily="34" charset="0"/>
                        </a:rPr>
                        <a:t>    </a:t>
                      </a:r>
                      <a:r>
                        <a:rPr lang="en-GB" sz="1200">
                          <a:latin typeface="Arial" pitchFamily="34" charset="0"/>
                          <a:cs typeface="Arial" pitchFamily="34" charset="0"/>
                        </a:rPr>
                        <a:t>Azure    Diamond  granite</a:t>
                      </a:r>
                    </a:p>
                    <a:p>
                      <a:r>
                        <a:rPr lang="en-GB" sz="1200">
                          <a:latin typeface="Arial" pitchFamily="34" charset="0"/>
                          <a:cs typeface="Arial" pitchFamily="34" charset="0"/>
                        </a:rPr>
                        <a:t>Billowing clouds,</a:t>
                      </a:r>
                      <a:r>
                        <a:rPr lang="en-GB" sz="1200" baseline="0">
                          <a:latin typeface="Arial" pitchFamily="34" charset="0"/>
                          <a:cs typeface="Arial" pitchFamily="34" charset="0"/>
                        </a:rPr>
                        <a:t> t</a:t>
                      </a:r>
                      <a:r>
                        <a:rPr lang="en-GB" sz="1200">
                          <a:latin typeface="Arial" pitchFamily="34" charset="0"/>
                          <a:cs typeface="Arial" pitchFamily="34" charset="0"/>
                        </a:rPr>
                        <a:t>umbling, menacing grey mass  </a:t>
                      </a:r>
                    </a:p>
                    <a:p>
                      <a:r>
                        <a:rPr lang="en-GB" sz="1200">
                          <a:latin typeface="Arial" pitchFamily="34" charset="0"/>
                          <a:cs typeface="Arial" pitchFamily="34" charset="0"/>
                        </a:rPr>
                        <a:t>Cosmic night sky glistened</a:t>
                      </a:r>
                    </a:p>
                    <a:p>
                      <a:r>
                        <a:rPr lang="en-GB" sz="1200">
                          <a:latin typeface="Arial" pitchFamily="34" charset="0"/>
                          <a:cs typeface="Arial" pitchFamily="34" charset="0"/>
                        </a:rPr>
                        <a:t>Immense</a:t>
                      </a:r>
                    </a:p>
                    <a:p>
                      <a:r>
                        <a:rPr lang="en-GB" sz="1200">
                          <a:latin typeface="Arial" pitchFamily="34" charset="0"/>
                          <a:cs typeface="Arial" pitchFamily="34" charset="0"/>
                        </a:rPr>
                        <a:t>omniscient sky watched over us</a:t>
                      </a:r>
                      <a:endPar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909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Trees/ vegetation/ grass</a:t>
                      </a:r>
                    </a:p>
                  </a:txBody>
                  <a:tcPr marL="68580" marR="68580" marT="60967" marB="609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Colours, shapes, contrast summer and winter, texture, personification, metaphor</a:t>
                      </a:r>
                    </a:p>
                  </a:txBody>
                  <a:tcPr marL="68580" marR="68580" marT="60967" marB="609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472EDA74-AB1E-4E35-A6E2-B0F22FCE42C3}" type="slidenum">
              <a:rPr lang="en-GB" altLang="en-US" smtClean="0"/>
              <a:pPr/>
              <a:t>13</a:t>
            </a:fld>
            <a:endParaRPr lang="en-GB" altLang="en-US"/>
          </a:p>
        </p:txBody>
      </p:sp>
    </p:spTree>
    <p:extLst>
      <p:ext uri="{BB962C8B-B14F-4D97-AF65-F5344CB8AC3E}">
        <p14:creationId xmlns:p14="http://schemas.microsoft.com/office/powerpoint/2010/main" val="147957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72" name="Group 52"/>
          <p:cNvGraphicFramePr>
            <a:graphicFrameLocks noGrp="1"/>
          </p:cNvGraphicFramePr>
          <p:nvPr>
            <p:ph idx="1"/>
            <p:extLst>
              <p:ext uri="{D42A27DB-BD31-4B8C-83A1-F6EECF244321}">
                <p14:modId xmlns:p14="http://schemas.microsoft.com/office/powerpoint/2010/main" val="3744501955"/>
              </p:ext>
            </p:extLst>
          </p:nvPr>
        </p:nvGraphicFramePr>
        <p:xfrm>
          <a:off x="0" y="0"/>
          <a:ext cx="6743700" cy="5685205"/>
        </p:xfrm>
        <a:graphic>
          <a:graphicData uri="http://schemas.openxmlformats.org/drawingml/2006/table">
            <a:tbl>
              <a:tblPr/>
              <a:tblGrid>
                <a:gridCol w="2343150">
                  <a:extLst>
                    <a:ext uri="{9D8B030D-6E8A-4147-A177-3AD203B41FA5}">
                      <a16:colId xmlns:a16="http://schemas.microsoft.com/office/drawing/2014/main" val="20000"/>
                    </a:ext>
                  </a:extLst>
                </a:gridCol>
                <a:gridCol w="4400550">
                  <a:extLst>
                    <a:ext uri="{9D8B030D-6E8A-4147-A177-3AD203B41FA5}">
                      <a16:colId xmlns:a16="http://schemas.microsoft.com/office/drawing/2014/main" val="20001"/>
                    </a:ext>
                  </a:extLst>
                </a:gridCol>
              </a:tblGrid>
              <a:tr h="711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Character</a:t>
                      </a:r>
                    </a:p>
                  </a:txBody>
                  <a:tcPr marL="68580" marR="6858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Ideas</a:t>
                      </a:r>
                    </a:p>
                  </a:txBody>
                  <a:tcPr marL="68580" marR="6858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423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IST PERSON</a:t>
                      </a:r>
                    </a:p>
                  </a:txBody>
                  <a:tcPr marL="68580" marR="6858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Feelings linked to place, hints relating to past – contrast e.g. isolation, fear, loss compared to previous warmth, happiness? Significant object symbolic of something important – you look at, describe, touch.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Temperature and physical reactions – reflecting feelings e.g. shivering, sweating.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Clothing – significant to situation. What you would notice e.g. shoes, buttons, collar, textures, colours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Actions/ repetitive habits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Vision and changing perceptions</a:t>
                      </a:r>
                    </a:p>
                  </a:txBody>
                  <a:tcPr marL="68580" marR="6858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7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Child/ young person</a:t>
                      </a:r>
                    </a:p>
                  </a:txBody>
                  <a:tcPr marL="68580" marR="6858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Symbolises innocence – imagery linked to hair, face, eyes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Movement/ sound (quick/ soft </a:t>
                      </a:r>
                      <a:r>
                        <a:rPr kumimoji="0" lang="en-GB" altLang="en-US" sz="1200" b="0" i="0" u="none" strike="noStrike" cap="none" normalizeH="0" baseline="0" err="1">
                          <a:ln>
                            <a:noFill/>
                          </a:ln>
                          <a:solidFill>
                            <a:schemeClr val="tx1"/>
                          </a:solidFill>
                          <a:effectLst/>
                          <a:latin typeface="Arial" panose="020B0604020202020204" pitchFamily="34" charset="0"/>
                          <a:cs typeface="Arial" panose="020B0604020202020204" pitchFamily="34" charset="0"/>
                        </a:rPr>
                        <a:t>etc</a:t>
                      </a: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 metaphor/ simile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Clothing – bright/ vibrant? Change of circumstance? Tattered, worn?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Significant object – toy? Symbolising security?</a:t>
                      </a:r>
                    </a:p>
                  </a:txBody>
                  <a:tcPr marL="68580" marR="6858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1960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Older person</a:t>
                      </a:r>
                    </a:p>
                  </a:txBody>
                  <a:tcPr marL="68580" marR="6858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Symbolising experience/ endurance – imagery linked to hair, face, eyes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Movement/ sound – (slow/ harsh) metaphor/ simile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Clothing/ significant object – linked to memories, circumstance, job position?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(maybe mix up some of the associations with youth/ age for further originality in your characterisation)</a:t>
                      </a:r>
                    </a:p>
                  </a:txBody>
                  <a:tcPr marL="68580" marR="6858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0" y="5727680"/>
            <a:ext cx="6741368" cy="2677656"/>
          </a:xfrm>
          <a:prstGeom prst="rect">
            <a:avLst/>
          </a:prstGeom>
        </p:spPr>
        <p:txBody>
          <a:bodyPr wrap="square">
            <a:spAutoFit/>
          </a:bodyPr>
          <a:lstStyle/>
          <a:p>
            <a:r>
              <a:rPr lang="en-GB" sz="1400" b="1">
                <a:latin typeface="Arial" pitchFamily="34" charset="0"/>
                <a:cs typeface="Arial" pitchFamily="34" charset="0"/>
              </a:rPr>
              <a:t>Positive Adjectives for characters or nouns:</a:t>
            </a:r>
          </a:p>
          <a:p>
            <a:endParaRPr lang="en-GB" sz="1400">
              <a:latin typeface="Arial" pitchFamily="34" charset="0"/>
              <a:cs typeface="Arial" pitchFamily="34" charset="0"/>
            </a:endParaRPr>
          </a:p>
          <a:p>
            <a:r>
              <a:rPr lang="en-GB" sz="1400">
                <a:latin typeface="Arial" pitchFamily="34" charset="0"/>
                <a:cs typeface="Arial" pitchFamily="34" charset="0"/>
              </a:rPr>
              <a:t>angelic beautiful saintly upright talented skilful worthy grateful gentle wise generous wholesome courageous patient considerate  gracious  sympathetic obliging sincere trustworthy tolerant sensible truthful flamboyant eccentric ostentatious</a:t>
            </a:r>
          </a:p>
          <a:p>
            <a:endParaRPr lang="en-GB" sz="1400">
              <a:latin typeface="Arial" pitchFamily="34" charset="0"/>
              <a:cs typeface="Arial" pitchFamily="34" charset="0"/>
            </a:endParaRPr>
          </a:p>
          <a:p>
            <a:r>
              <a:rPr lang="en-GB" sz="1400" b="1">
                <a:latin typeface="Arial" pitchFamily="34" charset="0"/>
                <a:cs typeface="Arial" pitchFamily="34" charset="0"/>
              </a:rPr>
              <a:t>Negative adjectives for characters or nouns:</a:t>
            </a:r>
          </a:p>
          <a:p>
            <a:endParaRPr lang="en-GB" sz="1400">
              <a:latin typeface="Arial" pitchFamily="34" charset="0"/>
              <a:cs typeface="Arial" pitchFamily="34" charset="0"/>
            </a:endParaRPr>
          </a:p>
          <a:p>
            <a:r>
              <a:rPr lang="en-GB" sz="1400">
                <a:latin typeface="Arial" pitchFamily="34" charset="0"/>
                <a:cs typeface="Arial" pitchFamily="34" charset="0"/>
              </a:rPr>
              <a:t>brutish violent rotten evil wicked vicious mischievous ferocious wild vile spiteful undisciplined sick destructive foul disobedient ghastly shocking immoral devilish cruel vindictive slanderous venomous savage rough aggressive hostile murderous menacing savage rugged </a:t>
            </a:r>
          </a:p>
        </p:txBody>
      </p:sp>
      <p:sp>
        <p:nvSpPr>
          <p:cNvPr id="3" name="Slide Number Placeholder 2"/>
          <p:cNvSpPr>
            <a:spLocks noGrp="1"/>
          </p:cNvSpPr>
          <p:nvPr>
            <p:ph type="sldNum" sz="quarter" idx="12"/>
          </p:nvPr>
        </p:nvSpPr>
        <p:spPr/>
        <p:txBody>
          <a:bodyPr/>
          <a:lstStyle/>
          <a:p>
            <a:fld id="{472EDA74-AB1E-4E35-A6E2-B0F22FCE42C3}" type="slidenum">
              <a:rPr lang="en-GB" altLang="en-US" smtClean="0"/>
              <a:pPr/>
              <a:t>14</a:t>
            </a:fld>
            <a:endParaRPr lang="en-GB" altLang="en-US"/>
          </a:p>
        </p:txBody>
      </p:sp>
    </p:spTree>
    <p:extLst>
      <p:ext uri="{BB962C8B-B14F-4D97-AF65-F5344CB8AC3E}">
        <p14:creationId xmlns:p14="http://schemas.microsoft.com/office/powerpoint/2010/main" val="114501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1479582"/>
              </p:ext>
            </p:extLst>
          </p:nvPr>
        </p:nvGraphicFramePr>
        <p:xfrm>
          <a:off x="647036" y="6300192"/>
          <a:ext cx="5632500" cy="2425145"/>
        </p:xfrm>
        <a:graphic>
          <a:graphicData uri="http://schemas.openxmlformats.org/drawingml/2006/table">
            <a:tbl>
              <a:tblPr/>
              <a:tblGrid>
                <a:gridCol w="100811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328244">
                  <a:extLst>
                    <a:ext uri="{9D8B030D-6E8A-4147-A177-3AD203B41FA5}">
                      <a16:colId xmlns:a16="http://schemas.microsoft.com/office/drawing/2014/main" val="20002"/>
                    </a:ext>
                  </a:extLst>
                </a:gridCol>
              </a:tblGrid>
              <a:tr h="186353">
                <a:tc>
                  <a:txBody>
                    <a:bodyPr/>
                    <a:lstStyle/>
                    <a:p>
                      <a:pPr fontAlgn="ctr"/>
                      <a:r>
                        <a:rPr lang="en-GB" sz="1200" b="1">
                          <a:solidFill>
                            <a:srgbClr val="446677"/>
                          </a:solidFill>
                          <a:effectLst/>
                          <a:latin typeface="inherit"/>
                        </a:rPr>
                        <a:t>Setting</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CF5F6"/>
                    </a:solidFill>
                  </a:tcPr>
                </a:tc>
                <a:tc>
                  <a:txBody>
                    <a:bodyPr/>
                    <a:lstStyle/>
                    <a:p>
                      <a:pPr fontAlgn="ctr"/>
                      <a:r>
                        <a:rPr lang="en-GB" sz="1200" b="1">
                          <a:solidFill>
                            <a:srgbClr val="446677"/>
                          </a:solidFill>
                          <a:effectLst/>
                          <a:latin typeface="inherit"/>
                        </a:rPr>
                        <a:t>Mood</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CF5F6"/>
                    </a:solidFill>
                  </a:tcPr>
                </a:tc>
                <a:tc>
                  <a:txBody>
                    <a:bodyPr/>
                    <a:lstStyle/>
                    <a:p>
                      <a:pPr fontAlgn="ctr"/>
                      <a:r>
                        <a:rPr lang="en-GB" sz="1200" b="1">
                          <a:solidFill>
                            <a:srgbClr val="446677"/>
                          </a:solidFill>
                          <a:effectLst/>
                          <a:latin typeface="inherit"/>
                        </a:rPr>
                        <a:t>Example vocabulary</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CF5F6"/>
                    </a:solidFill>
                  </a:tcPr>
                </a:tc>
                <a:extLst>
                  <a:ext uri="{0D108BD9-81ED-4DB2-BD59-A6C34878D82A}">
                    <a16:rowId xmlns:a16="http://schemas.microsoft.com/office/drawing/2014/main" val="10000"/>
                  </a:ext>
                </a:extLst>
              </a:tr>
              <a:tr h="324676">
                <a:tc>
                  <a:txBody>
                    <a:bodyPr/>
                    <a:lstStyle/>
                    <a:p>
                      <a:pPr fontAlgn="base"/>
                      <a:r>
                        <a:rPr lang="en-GB" sz="1200">
                          <a:effectLst/>
                          <a:latin typeface="inherit"/>
                        </a:rPr>
                        <a:t>City</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Happy</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A bright sun glinted from the skyscraper windows…</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10001"/>
                  </a:ext>
                </a:extLst>
              </a:tr>
              <a:tr h="324676">
                <a:tc>
                  <a:txBody>
                    <a:bodyPr/>
                    <a:lstStyle/>
                    <a:p>
                      <a:pPr fontAlgn="base"/>
                      <a:r>
                        <a:rPr lang="en-GB" sz="1200">
                          <a:effectLst/>
                          <a:latin typeface="inherit"/>
                        </a:rPr>
                        <a:t>Jungle</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Sad</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The baboons’ plaintive cries pierced our hearts…</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10002"/>
                  </a:ext>
                </a:extLst>
              </a:tr>
              <a:tr h="462999">
                <a:tc>
                  <a:txBody>
                    <a:bodyPr/>
                    <a:lstStyle/>
                    <a:p>
                      <a:pPr fontAlgn="base"/>
                      <a:r>
                        <a:rPr lang="en-GB" sz="1200">
                          <a:effectLst/>
                          <a:latin typeface="inherit"/>
                        </a:rPr>
                        <a:t>Desert</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Determined</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The sand burned, the dust stung; but we marched on regardless…</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10003"/>
                  </a:ext>
                </a:extLst>
              </a:tr>
              <a:tr h="601323">
                <a:tc>
                  <a:txBody>
                    <a:bodyPr/>
                    <a:lstStyle/>
                    <a:p>
                      <a:pPr fontAlgn="base"/>
                      <a:r>
                        <a:rPr lang="en-GB" sz="1200">
                          <a:effectLst/>
                          <a:latin typeface="inherit"/>
                        </a:rPr>
                        <a:t>Mountains</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Hopeful</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Small white cloudlets hovered so close to our heads we felt we could touch them…</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10004"/>
                  </a:ext>
                </a:extLst>
              </a:tr>
              <a:tr h="462999">
                <a:tc>
                  <a:txBody>
                    <a:bodyPr/>
                    <a:lstStyle/>
                    <a:p>
                      <a:pPr fontAlgn="base"/>
                      <a:r>
                        <a:rPr lang="en-GB" sz="1200">
                          <a:effectLst/>
                          <a:latin typeface="inherit"/>
                        </a:rPr>
                        <a:t>Beach</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Excited</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1200">
                          <a:effectLst/>
                          <a:latin typeface="inherit"/>
                        </a:rPr>
                        <a:t>Crabs scuttled hither and thither, children squealed in delight…</a:t>
                      </a:r>
                    </a:p>
                  </a:txBody>
                  <a:tcPr marL="32796" marR="32796" marT="32796" marB="327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79158" y="2200255"/>
            <a:ext cx="5904656" cy="1754326"/>
          </a:xfrm>
          <a:prstGeom prst="rect">
            <a:avLst/>
          </a:prstGeom>
        </p:spPr>
        <p:txBody>
          <a:bodyPr wrap="square">
            <a:spAutoFit/>
          </a:bodyPr>
          <a:lstStyle/>
          <a:p>
            <a:r>
              <a:rPr lang="en-GB" u="sng"/>
              <a:t>Describing a church yard at night to create at tense mood:</a:t>
            </a:r>
          </a:p>
          <a:p>
            <a:endParaRPr lang="en-GB"/>
          </a:p>
          <a:p>
            <a:r>
              <a:rPr lang="en-GB"/>
              <a:t>Bats </a:t>
            </a:r>
            <a:r>
              <a:rPr lang="en-GB" b="1"/>
              <a:t>swooped</a:t>
            </a:r>
            <a:r>
              <a:rPr lang="en-GB"/>
              <a:t> dangerously close to my head as the </a:t>
            </a:r>
            <a:r>
              <a:rPr lang="en-GB" b="1"/>
              <a:t>haunting</a:t>
            </a:r>
            <a:r>
              <a:rPr lang="en-GB"/>
              <a:t> outline of the moon </a:t>
            </a:r>
            <a:r>
              <a:rPr lang="en-GB" b="1"/>
              <a:t>glared</a:t>
            </a:r>
            <a:r>
              <a:rPr lang="en-GB"/>
              <a:t> over the silhouette of the gravestones. The </a:t>
            </a:r>
            <a:r>
              <a:rPr lang="en-GB" b="1"/>
              <a:t>stench</a:t>
            </a:r>
            <a:r>
              <a:rPr lang="en-GB"/>
              <a:t> of decay hung in the damp night air, as a warning to those that dared to enter</a:t>
            </a:r>
          </a:p>
        </p:txBody>
      </p:sp>
      <p:sp>
        <p:nvSpPr>
          <p:cNvPr id="4" name="Rectangle 3"/>
          <p:cNvSpPr/>
          <p:nvPr/>
        </p:nvSpPr>
        <p:spPr>
          <a:xfrm>
            <a:off x="510958" y="3954581"/>
            <a:ext cx="5904656" cy="2031325"/>
          </a:xfrm>
          <a:prstGeom prst="rect">
            <a:avLst/>
          </a:prstGeom>
        </p:spPr>
        <p:txBody>
          <a:bodyPr wrap="square">
            <a:spAutoFit/>
          </a:bodyPr>
          <a:lstStyle/>
          <a:p>
            <a:r>
              <a:rPr lang="en-GB" u="sng"/>
              <a:t>Describing a church yard at a wedding to create a positive mood:</a:t>
            </a:r>
          </a:p>
          <a:p>
            <a:r>
              <a:rPr lang="en-GB"/>
              <a:t>Doves </a:t>
            </a:r>
            <a:r>
              <a:rPr lang="en-GB" b="1"/>
              <a:t>soared</a:t>
            </a:r>
            <a:r>
              <a:rPr lang="en-GB"/>
              <a:t> overhead as we </a:t>
            </a:r>
            <a:r>
              <a:rPr lang="en-GB" b="1"/>
              <a:t>bustled</a:t>
            </a:r>
            <a:r>
              <a:rPr lang="en-GB"/>
              <a:t> from the church doorway. The clouds parted for the </a:t>
            </a:r>
            <a:r>
              <a:rPr lang="en-GB" b="1"/>
              <a:t>beaming</a:t>
            </a:r>
            <a:r>
              <a:rPr lang="en-GB"/>
              <a:t> sun that warmed the backs of the guests. Confetti and the </a:t>
            </a:r>
            <a:r>
              <a:rPr lang="en-GB" b="1"/>
              <a:t>scent</a:t>
            </a:r>
            <a:r>
              <a:rPr lang="en-GB"/>
              <a:t> of perfumed flowers filled the air; </a:t>
            </a:r>
            <a:r>
              <a:rPr lang="en-GB" b="1"/>
              <a:t>laughter twirled</a:t>
            </a:r>
            <a:r>
              <a:rPr lang="en-GB"/>
              <a:t> like ribbons around the bride and groom</a:t>
            </a:r>
          </a:p>
        </p:txBody>
      </p:sp>
      <p:sp>
        <p:nvSpPr>
          <p:cNvPr id="5" name="Rectangle 4"/>
          <p:cNvSpPr/>
          <p:nvPr/>
        </p:nvSpPr>
        <p:spPr>
          <a:xfrm>
            <a:off x="116986" y="251520"/>
            <a:ext cx="6692601" cy="707886"/>
          </a:xfrm>
          <a:prstGeom prst="rect">
            <a:avLst/>
          </a:prstGeom>
          <a:noFill/>
        </p:spPr>
        <p:txBody>
          <a:bodyPr wrap="none" lIns="91440" tIns="45720" rIns="91440" bIns="45720">
            <a:spAutoFit/>
          </a:bodyPr>
          <a:lstStyle/>
          <a:p>
            <a:pPr algn="ctr"/>
            <a:r>
              <a:rPr lang="en-US" sz="40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Choosing Vocabulary for effect</a:t>
            </a:r>
          </a:p>
        </p:txBody>
      </p:sp>
      <p:sp>
        <p:nvSpPr>
          <p:cNvPr id="6" name="TextBox 5"/>
          <p:cNvSpPr txBox="1"/>
          <p:nvPr/>
        </p:nvSpPr>
        <p:spPr>
          <a:xfrm>
            <a:off x="620688" y="959406"/>
            <a:ext cx="5544616" cy="1200329"/>
          </a:xfrm>
          <a:prstGeom prst="rect">
            <a:avLst/>
          </a:prstGeom>
          <a:noFill/>
        </p:spPr>
        <p:txBody>
          <a:bodyPr wrap="square" rtlCol="0">
            <a:spAutoFit/>
          </a:bodyPr>
          <a:lstStyle/>
          <a:p>
            <a:r>
              <a:rPr lang="en-GB"/>
              <a:t>Using words that add detail, especially if this is a story, will help to suggest a mood and setting for the reader. Vague words deaden a piece of writing; precise words, full of descriptive energy, bring it to life.</a:t>
            </a:r>
          </a:p>
        </p:txBody>
      </p:sp>
      <p:sp>
        <p:nvSpPr>
          <p:cNvPr id="7" name="Slide Number Placeholder 6"/>
          <p:cNvSpPr>
            <a:spLocks noGrp="1"/>
          </p:cNvSpPr>
          <p:nvPr>
            <p:ph type="sldNum" sz="quarter" idx="12"/>
          </p:nvPr>
        </p:nvSpPr>
        <p:spPr/>
        <p:txBody>
          <a:bodyPr/>
          <a:lstStyle/>
          <a:p>
            <a:fld id="{E6BEEB4C-8B72-4BFD-99CB-971DB0933B22}" type="slidenum">
              <a:rPr lang="en-GB" smtClean="0"/>
              <a:t>15</a:t>
            </a:fld>
            <a:endParaRPr lang="en-GB"/>
          </a:p>
        </p:txBody>
      </p:sp>
    </p:spTree>
    <p:extLst>
      <p:ext uri="{BB962C8B-B14F-4D97-AF65-F5344CB8AC3E}">
        <p14:creationId xmlns:p14="http://schemas.microsoft.com/office/powerpoint/2010/main" val="64325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16</a:t>
            </a:fld>
            <a:endParaRPr lang="en-GB"/>
          </a:p>
        </p:txBody>
      </p:sp>
      <p:sp>
        <p:nvSpPr>
          <p:cNvPr id="3" name="TextBox 2"/>
          <p:cNvSpPr txBox="1"/>
          <p:nvPr/>
        </p:nvSpPr>
        <p:spPr>
          <a:xfrm>
            <a:off x="116632" y="179512"/>
            <a:ext cx="6398468" cy="9140964"/>
          </a:xfrm>
          <a:prstGeom prst="rect">
            <a:avLst/>
          </a:prstGeom>
          <a:noFill/>
        </p:spPr>
        <p:txBody>
          <a:bodyPr wrap="square" rtlCol="0">
            <a:spAutoFit/>
          </a:bodyPr>
          <a:lstStyle/>
          <a:p>
            <a:r>
              <a:rPr lang="en-GB" sz="1400"/>
              <a:t>Bank of high level vocabulary</a:t>
            </a:r>
          </a:p>
          <a:p>
            <a:r>
              <a:rPr lang="en-GB" sz="1400"/>
              <a:t>Colours: saffron, indigo, scarlet, azure, emerald, hazel, turquoise, jaundiced, pea green, cyan, magenta, burgundy, cherry, ruby, sapphire, crimson, bloodshot, vermilion, maroon, auburn, chestnut, cobalt, aquamarine, navy, khaki, camouflage, vanilla, , pearly white, antique white, violet, beech, cadet blue, firebrick, tomato, coral, orchid, honeydew, ivory, lemon, peach, plum, gold, lavender, beige, fuchsia.     </a:t>
            </a:r>
          </a:p>
          <a:p>
            <a:endParaRPr lang="en-GB" sz="1400"/>
          </a:p>
          <a:p>
            <a:r>
              <a:rPr lang="en-GB" sz="1400"/>
              <a:t>Dramatic Verbs: snared, disturbed, smashed, blazed, swayed, tormented, straggling, lacerating, plunged, clashed, crackled, penetrated, blistering, jolted, splitting, darted, collapsed, trembled, engulfed, scurried, flickered, twitched, shattered, obliterated, throbbing, shuddered, exploded, oozed, quivered, gushed, raged, toiled, twisting, , writhed, swelled, crept, flapped, collided, pummelled, punctured, dissolved, clenched.             </a:t>
            </a:r>
          </a:p>
          <a:p>
            <a:endParaRPr lang="en-GB" sz="1400"/>
          </a:p>
          <a:p>
            <a:r>
              <a:rPr lang="en-GB" sz="1400"/>
              <a:t>Emotions: apprehension, solemnity, melancholy, underlying guilt, nausea, ennui, jealous, depressed, heartbroken, crestfallen, despondent, anxiety, vexed, morose, confused, hostile, ecstatic, elated, hatred, shame, contempt, pity, envy, benevolence, boredom, restlessness, bewilderment, awe, humiliation, suspicious, impatient, panic-stricken, disbelief, exasperation, resentment, defiance, curiosity, expectation, remorse, exhilaration,     </a:t>
            </a:r>
          </a:p>
          <a:p>
            <a:endParaRPr lang="en-GB" sz="1400"/>
          </a:p>
          <a:p>
            <a:r>
              <a:rPr lang="en-GB" sz="1400"/>
              <a:t>Adjectives: rigorous, merciless, relentless, arduous, rigid, vile, deformed, jagged, serrated, furtive, repulsive, monstrous, intolerable, distinct, prodigious, perilous, ghastly, vast, transparent, ruinous, obscure,     </a:t>
            </a:r>
          </a:p>
          <a:p>
            <a:endParaRPr lang="en-GB" sz="1400"/>
          </a:p>
          <a:p>
            <a:r>
              <a:rPr lang="en-GB" sz="1400"/>
              <a:t>Words to create an interesting character: mute, hesitant, aloof, prodigious, insolent, dispassionate, timid, bashful, surreptitious, indifferent, detached, unapproachable, intriguing, negligent, irresponsible, isolated, irritable, impudent, compelling, edgy, cantankerous, evasive, deceitful, fiery, impulsive, fervent, introverted, eccentric, callous, amoral, immoral, fickle, sentimental, compassionate, eager, inquisitive, indecisive, naïve, infatuated, affectionate, threatening, vicious, unpredictable, cynical, pessimistic, impertinent,           </a:t>
            </a:r>
          </a:p>
          <a:p>
            <a:endParaRPr lang="en-GB" sz="1400"/>
          </a:p>
          <a:p>
            <a:r>
              <a:rPr lang="en-GB" sz="1400"/>
              <a:t>Adjectives for describing food: bittersweet, acidic, peppery, spicy, tangy, sweet, flavoursome, fruity, bitter, sour, salty, sapid, citrus, appetising, sharp, sugary, insipid, bland, stale, watery, succulent, unpalatable, savoury, lukewarm, tingle, aftertaste, </a:t>
            </a:r>
          </a:p>
          <a:p>
            <a:endParaRPr lang="en-GB" sz="1400"/>
          </a:p>
          <a:p>
            <a:r>
              <a:rPr lang="en-GB" sz="1400"/>
              <a:t>Sound Nouns:  click, whisper, hush, silence, tiptoe, creak, tap, thud, knock, din, tone, resonance, vibration, ring, toll, chime, echo, scream, thump, yell, bawl, screech, wail, yelp, roar, shriek, bang, shout, uproar, babble, clunk, tick, inaudible, rattle, plod, hum, whirr, rev, crunch, beep, rumble, squeak, clatter, snore, bleep, yawn, snorted. </a:t>
            </a:r>
          </a:p>
          <a:p>
            <a:endParaRPr lang="en-GB" sz="1400"/>
          </a:p>
        </p:txBody>
      </p:sp>
    </p:spTree>
    <p:extLst>
      <p:ext uri="{BB962C8B-B14F-4D97-AF65-F5344CB8AC3E}">
        <p14:creationId xmlns:p14="http://schemas.microsoft.com/office/powerpoint/2010/main" val="3578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495" y="21109"/>
            <a:ext cx="4824536" cy="9325630"/>
          </a:xfrm>
          <a:prstGeom prst="rect">
            <a:avLst/>
          </a:prstGeom>
        </p:spPr>
        <p:txBody>
          <a:bodyPr wrap="square">
            <a:spAutoFit/>
          </a:bodyPr>
          <a:lstStyle/>
          <a:p>
            <a:pPr>
              <a:spcBef>
                <a:spcPct val="50000"/>
              </a:spcBef>
            </a:pPr>
            <a:r>
              <a:rPr lang="en-GB" sz="3600" b="1">
                <a:latin typeface="Albertus Medium" pitchFamily="34" charset="0"/>
                <a:cs typeface="Arial" charset="0"/>
              </a:rPr>
              <a:t>D</a:t>
            </a:r>
            <a:r>
              <a:rPr lang="en-GB" sz="2400" b="1">
                <a:latin typeface="Albertus Medium" pitchFamily="34" charset="0"/>
                <a:cs typeface="Arial" charset="0"/>
              </a:rPr>
              <a:t>etailed / describing words </a:t>
            </a:r>
          </a:p>
          <a:p>
            <a:pPr>
              <a:spcBef>
                <a:spcPct val="50000"/>
              </a:spcBef>
            </a:pPr>
            <a:r>
              <a:rPr lang="en-GB" sz="3600" b="1">
                <a:latin typeface="Albertus Medium" pitchFamily="34" charset="0"/>
                <a:cs typeface="Arial" charset="0"/>
              </a:rPr>
              <a:t>E</a:t>
            </a:r>
            <a:r>
              <a:rPr lang="en-GB" sz="2400" b="1">
                <a:latin typeface="Albertus Medium" pitchFamily="34" charset="0"/>
                <a:cs typeface="Arial" charset="0"/>
              </a:rPr>
              <a:t>xtended metaphors &amp; metaphors</a:t>
            </a:r>
          </a:p>
          <a:p>
            <a:pPr>
              <a:spcBef>
                <a:spcPct val="50000"/>
              </a:spcBef>
            </a:pPr>
            <a:r>
              <a:rPr lang="en-GB" sz="3600" b="1">
                <a:latin typeface="Albertus Medium" pitchFamily="34" charset="0"/>
                <a:cs typeface="Arial" charset="0"/>
              </a:rPr>
              <a:t>S</a:t>
            </a:r>
            <a:r>
              <a:rPr lang="en-GB" sz="2400" b="1">
                <a:latin typeface="Albertus Medium" pitchFamily="34" charset="0"/>
                <a:cs typeface="Arial" charset="0"/>
              </a:rPr>
              <a:t>imiles </a:t>
            </a:r>
          </a:p>
          <a:p>
            <a:pPr>
              <a:spcBef>
                <a:spcPct val="50000"/>
              </a:spcBef>
            </a:pPr>
            <a:r>
              <a:rPr lang="en-GB" sz="3600" b="1">
                <a:latin typeface="Albertus Medium" pitchFamily="34" charset="0"/>
                <a:cs typeface="Arial" charset="0"/>
              </a:rPr>
              <a:t>C</a:t>
            </a:r>
            <a:r>
              <a:rPr lang="en-GB" sz="2400" b="1">
                <a:latin typeface="Albertus Medium" pitchFamily="34" charset="0"/>
                <a:cs typeface="Arial" charset="0"/>
              </a:rPr>
              <a:t>olour </a:t>
            </a:r>
          </a:p>
          <a:p>
            <a:pPr>
              <a:spcBef>
                <a:spcPct val="50000"/>
              </a:spcBef>
            </a:pPr>
            <a:r>
              <a:rPr lang="en-GB" sz="3600" b="1">
                <a:latin typeface="Albertus Medium" pitchFamily="34" charset="0"/>
                <a:cs typeface="Arial" charset="0"/>
              </a:rPr>
              <a:t>R</a:t>
            </a:r>
            <a:r>
              <a:rPr lang="en-GB" sz="2400" b="1">
                <a:latin typeface="Albertus Medium" pitchFamily="34" charset="0"/>
                <a:cs typeface="Arial" charset="0"/>
              </a:rPr>
              <a:t>epetition</a:t>
            </a:r>
          </a:p>
          <a:p>
            <a:pPr>
              <a:spcBef>
                <a:spcPct val="50000"/>
              </a:spcBef>
            </a:pPr>
            <a:r>
              <a:rPr lang="en-GB" sz="3600" b="1">
                <a:latin typeface="Albertus Medium" pitchFamily="34" charset="0"/>
                <a:cs typeface="Arial" charset="0"/>
              </a:rPr>
              <a:t>I</a:t>
            </a:r>
            <a:r>
              <a:rPr lang="en-GB" sz="2400" b="1">
                <a:latin typeface="Albertus Medium" pitchFamily="34" charset="0"/>
                <a:cs typeface="Arial" charset="0"/>
              </a:rPr>
              <a:t>magery</a:t>
            </a:r>
          </a:p>
          <a:p>
            <a:pPr>
              <a:spcBef>
                <a:spcPct val="50000"/>
              </a:spcBef>
            </a:pPr>
            <a:r>
              <a:rPr lang="en-GB" sz="3600" b="1">
                <a:latin typeface="Albertus Medium" pitchFamily="34" charset="0"/>
                <a:cs typeface="Arial" charset="0"/>
              </a:rPr>
              <a:t>P</a:t>
            </a:r>
            <a:r>
              <a:rPr lang="en-GB" sz="2400" b="1">
                <a:latin typeface="Albertus Medium" pitchFamily="34" charset="0"/>
                <a:cs typeface="Arial" charset="0"/>
              </a:rPr>
              <a:t>ersonification/ pathetic fallacy</a:t>
            </a:r>
          </a:p>
          <a:p>
            <a:pPr>
              <a:spcBef>
                <a:spcPct val="50000"/>
              </a:spcBef>
            </a:pPr>
            <a:r>
              <a:rPr lang="en-GB" sz="3600" b="1">
                <a:latin typeface="Albertus Medium" pitchFamily="34" charset="0"/>
                <a:cs typeface="Arial" charset="0"/>
              </a:rPr>
              <a:t>T</a:t>
            </a:r>
            <a:r>
              <a:rPr lang="en-GB" sz="2400" b="1">
                <a:latin typeface="Albertus Medium" pitchFamily="34" charset="0"/>
                <a:cs typeface="Arial" charset="0"/>
              </a:rPr>
              <a:t>one</a:t>
            </a:r>
          </a:p>
          <a:p>
            <a:pPr>
              <a:spcBef>
                <a:spcPct val="50000"/>
              </a:spcBef>
            </a:pPr>
            <a:r>
              <a:rPr lang="en-GB" sz="3600" b="1">
                <a:latin typeface="Albertus Medium" pitchFamily="34" charset="0"/>
                <a:cs typeface="Arial" charset="0"/>
              </a:rPr>
              <a:t>I</a:t>
            </a:r>
            <a:r>
              <a:rPr lang="en-GB" sz="2400">
                <a:latin typeface="Albertus Medium" pitchFamily="34" charset="0"/>
                <a:cs typeface="Arial" charset="0"/>
              </a:rPr>
              <a:t>magine with your </a:t>
            </a:r>
            <a:r>
              <a:rPr lang="en-GB" sz="2400" b="1">
                <a:latin typeface="Albertus Medium" pitchFamily="34" charset="0"/>
                <a:cs typeface="Arial" charset="0"/>
              </a:rPr>
              <a:t>senses</a:t>
            </a:r>
          </a:p>
          <a:p>
            <a:pPr>
              <a:spcBef>
                <a:spcPct val="50000"/>
              </a:spcBef>
            </a:pPr>
            <a:r>
              <a:rPr lang="en-GB" sz="3600" b="1">
                <a:latin typeface="Albertus Medium" pitchFamily="34" charset="0"/>
                <a:cs typeface="Arial" charset="0"/>
              </a:rPr>
              <a:t>V</a:t>
            </a:r>
            <a:r>
              <a:rPr lang="en-GB" sz="2400">
                <a:latin typeface="Albertus Medium" pitchFamily="34" charset="0"/>
                <a:cs typeface="Arial" charset="0"/>
              </a:rPr>
              <a:t>aried </a:t>
            </a:r>
            <a:r>
              <a:rPr lang="en-GB" sz="2400" b="1">
                <a:latin typeface="Albertus Medium" pitchFamily="34" charset="0"/>
                <a:cs typeface="Arial" charset="0"/>
              </a:rPr>
              <a:t>vocabulary / verbs</a:t>
            </a:r>
          </a:p>
          <a:p>
            <a:pPr>
              <a:spcBef>
                <a:spcPct val="50000"/>
              </a:spcBef>
            </a:pPr>
            <a:r>
              <a:rPr lang="en-GB" sz="3600" b="1">
                <a:latin typeface="Albertus Medium" pitchFamily="34" charset="0"/>
                <a:cs typeface="Arial" charset="0"/>
              </a:rPr>
              <a:t>E</a:t>
            </a:r>
            <a:r>
              <a:rPr lang="en-GB" sz="2400">
                <a:latin typeface="Albertus Medium" pitchFamily="34" charset="0"/>
                <a:cs typeface="Arial" charset="0"/>
              </a:rPr>
              <a:t>nd with a </a:t>
            </a:r>
            <a:r>
              <a:rPr lang="en-GB" sz="2400" b="1">
                <a:latin typeface="Albertus Medium" pitchFamily="34" charset="0"/>
                <a:cs typeface="Arial" charset="0"/>
              </a:rPr>
              <a:t>bang </a:t>
            </a:r>
          </a:p>
        </p:txBody>
      </p:sp>
      <p:sp>
        <p:nvSpPr>
          <p:cNvPr id="3" name="TextBox 2"/>
          <p:cNvSpPr txBox="1"/>
          <p:nvPr/>
        </p:nvSpPr>
        <p:spPr>
          <a:xfrm>
            <a:off x="3887877" y="6328717"/>
            <a:ext cx="2808312" cy="1477328"/>
          </a:xfrm>
          <a:prstGeom prst="rect">
            <a:avLst/>
          </a:prstGeom>
          <a:noFill/>
          <a:ln>
            <a:solidFill>
              <a:schemeClr val="tx1"/>
            </a:solidFill>
          </a:ln>
        </p:spPr>
        <p:txBody>
          <a:bodyPr wrap="square" rtlCol="0">
            <a:spAutoFit/>
          </a:bodyPr>
          <a:lstStyle/>
          <a:p>
            <a:r>
              <a:rPr lang="en-GB">
                <a:latin typeface="Arial" pitchFamily="34" charset="0"/>
                <a:cs typeface="Arial" pitchFamily="34" charset="0"/>
              </a:rPr>
              <a:t>Learn a range of </a:t>
            </a:r>
            <a:r>
              <a:rPr lang="en-GB" b="1">
                <a:latin typeface="Arial" pitchFamily="34" charset="0"/>
                <a:cs typeface="Arial" pitchFamily="34" charset="0"/>
              </a:rPr>
              <a:t>descriptive techniques </a:t>
            </a:r>
            <a:r>
              <a:rPr lang="en-GB">
                <a:latin typeface="Arial" pitchFamily="34" charset="0"/>
                <a:cs typeface="Arial" pitchFamily="34" charset="0"/>
              </a:rPr>
              <a:t>and practise using them to describe different objects and settings</a:t>
            </a:r>
          </a:p>
        </p:txBody>
      </p:sp>
      <p:sp>
        <p:nvSpPr>
          <p:cNvPr id="5" name="Explosion 2 4"/>
          <p:cNvSpPr/>
          <p:nvPr/>
        </p:nvSpPr>
        <p:spPr>
          <a:xfrm>
            <a:off x="2818356" y="764088"/>
            <a:ext cx="4039644" cy="4023936"/>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861259" y="2051720"/>
            <a:ext cx="2132434" cy="1846659"/>
          </a:xfrm>
          <a:prstGeom prst="rect">
            <a:avLst/>
          </a:prstGeom>
          <a:noFill/>
        </p:spPr>
        <p:txBody>
          <a:bodyPr wrap="square" rtlCol="0">
            <a:spAutoFit/>
          </a:bodyPr>
          <a:lstStyle/>
          <a:p>
            <a:r>
              <a:rPr lang="en-GB" sz="1600" u="sng"/>
              <a:t>Be ambitious</a:t>
            </a:r>
            <a:r>
              <a:rPr lang="en-GB" sz="1600"/>
              <a:t>: you could use the same extended metaphor  for any description– </a:t>
            </a:r>
            <a:r>
              <a:rPr lang="en-GB" sz="1600" err="1"/>
              <a:t>e.g</a:t>
            </a:r>
            <a:r>
              <a:rPr lang="en-GB" sz="1600"/>
              <a:t> semantic field of war / the military</a:t>
            </a:r>
          </a:p>
          <a:p>
            <a:r>
              <a:rPr lang="en-GB" sz="1600"/>
              <a:t>e.g. nature</a:t>
            </a:r>
          </a:p>
        </p:txBody>
      </p:sp>
      <p:sp>
        <p:nvSpPr>
          <p:cNvPr id="7" name="Slide Number Placeholder 6"/>
          <p:cNvSpPr>
            <a:spLocks noGrp="1"/>
          </p:cNvSpPr>
          <p:nvPr>
            <p:ph type="sldNum" sz="quarter" idx="12"/>
          </p:nvPr>
        </p:nvSpPr>
        <p:spPr/>
        <p:txBody>
          <a:bodyPr/>
          <a:lstStyle/>
          <a:p>
            <a:fld id="{E6BEEB4C-8B72-4BFD-99CB-971DB0933B22}" type="slidenum">
              <a:rPr lang="en-GB" smtClean="0"/>
              <a:t>17</a:t>
            </a:fld>
            <a:endParaRPr lang="en-GB"/>
          </a:p>
        </p:txBody>
      </p:sp>
    </p:spTree>
    <p:extLst>
      <p:ext uri="{BB962C8B-B14F-4D97-AF65-F5344CB8AC3E}">
        <p14:creationId xmlns:p14="http://schemas.microsoft.com/office/powerpoint/2010/main" val="256035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1614" y="1331640"/>
            <a:ext cx="5195739" cy="5632311"/>
          </a:xfrm>
          <a:prstGeom prst="rect">
            <a:avLst/>
          </a:prstGeom>
          <a:noFill/>
          <a:ln>
            <a:solidFill>
              <a:schemeClr val="accent1">
                <a:shade val="50000"/>
              </a:schemeClr>
            </a:solidFill>
          </a:ln>
        </p:spPr>
        <p:txBody>
          <a:bodyPr wrap="square" rtlCol="0">
            <a:spAutoFit/>
          </a:bodyPr>
          <a:lstStyle/>
          <a:p>
            <a:pPr marL="342900" indent="-342900">
              <a:buAutoNum type="arabicPeriod"/>
            </a:pPr>
            <a:r>
              <a:rPr lang="en-GB">
                <a:solidFill>
                  <a:srgbClr val="FF0000"/>
                </a:solidFill>
                <a:latin typeface="Comic Sans MS" panose="030F0702030302020204" pitchFamily="66" charset="0"/>
              </a:rPr>
              <a:t>Wide angle </a:t>
            </a:r>
            <a:r>
              <a:rPr lang="en-GB">
                <a:latin typeface="Comic Sans MS" panose="030F0702030302020204" pitchFamily="66" charset="0"/>
              </a:rPr>
              <a:t>– weather, overall goings on</a:t>
            </a:r>
          </a:p>
          <a:p>
            <a:r>
              <a:rPr lang="en-GB">
                <a:latin typeface="Comic Sans MS" panose="030F0702030302020204" pitchFamily="66" charset="0"/>
              </a:rPr>
              <a:t>Lots of details about the scenery.</a:t>
            </a:r>
          </a:p>
          <a:p>
            <a:endParaRPr lang="en-GB">
              <a:latin typeface="Comic Sans MS" panose="030F0702030302020204" pitchFamily="66" charset="0"/>
            </a:endParaRPr>
          </a:p>
          <a:p>
            <a:r>
              <a:rPr lang="en-GB">
                <a:solidFill>
                  <a:schemeClr val="bg2">
                    <a:lumMod val="50000"/>
                  </a:schemeClr>
                </a:solidFill>
                <a:latin typeface="Comic Sans MS" panose="030F0702030302020204" pitchFamily="66" charset="0"/>
              </a:rPr>
              <a:t>2. Zoom in </a:t>
            </a:r>
            <a:r>
              <a:rPr lang="en-GB">
                <a:latin typeface="Comic Sans MS" panose="030F0702030302020204" pitchFamily="66" charset="0"/>
              </a:rPr>
              <a:t>– choose a character to pretend to be, circle them on the image or imagine one if there are no people – what are your feelings / thoughts? What are you doing there? Why?</a:t>
            </a:r>
          </a:p>
          <a:p>
            <a:endParaRPr lang="en-GB">
              <a:latin typeface="Comic Sans MS" panose="030F0702030302020204" pitchFamily="66" charset="0"/>
            </a:endParaRPr>
          </a:p>
          <a:p>
            <a:r>
              <a:rPr lang="en-GB">
                <a:solidFill>
                  <a:srgbClr val="0070C0"/>
                </a:solidFill>
                <a:latin typeface="Comic Sans MS" panose="030F0702030302020204" pitchFamily="66" charset="0"/>
              </a:rPr>
              <a:t>3. Tracking shot/ close up </a:t>
            </a:r>
            <a:r>
              <a:rPr lang="en-GB">
                <a:latin typeface="Comic Sans MS" panose="030F0702030302020204" pitchFamily="66" charset="0"/>
              </a:rPr>
              <a:t>– look around you giving </a:t>
            </a:r>
            <a:r>
              <a:rPr lang="en-GB" u="sng">
                <a:latin typeface="Comic Sans MS" panose="030F0702030302020204" pitchFamily="66" charset="0"/>
              </a:rPr>
              <a:t>close-up details </a:t>
            </a:r>
            <a:r>
              <a:rPr lang="en-GB">
                <a:latin typeface="Comic Sans MS" panose="030F0702030302020204" pitchFamily="66" charset="0"/>
              </a:rPr>
              <a:t>as you move around or observe the goings-on. </a:t>
            </a:r>
          </a:p>
          <a:p>
            <a:endParaRPr lang="en-GB">
              <a:latin typeface="Comic Sans MS" panose="030F0702030302020204" pitchFamily="66" charset="0"/>
            </a:endParaRPr>
          </a:p>
          <a:p>
            <a:r>
              <a:rPr lang="en-GB">
                <a:solidFill>
                  <a:schemeClr val="accent3">
                    <a:lumMod val="75000"/>
                  </a:schemeClr>
                </a:solidFill>
                <a:latin typeface="Comic Sans MS" panose="030F0702030302020204" pitchFamily="66" charset="0"/>
              </a:rPr>
              <a:t>4. Action shot </a:t>
            </a:r>
            <a:r>
              <a:rPr lang="en-GB">
                <a:latin typeface="Comic Sans MS" panose="030F0702030302020204" pitchFamily="66" charset="0"/>
              </a:rPr>
              <a:t>– something happens to develop your description</a:t>
            </a:r>
          </a:p>
          <a:p>
            <a:endParaRPr lang="en-GB">
              <a:latin typeface="Comic Sans MS" panose="030F0702030302020204" pitchFamily="66" charset="0"/>
            </a:endParaRPr>
          </a:p>
          <a:p>
            <a:r>
              <a:rPr lang="en-GB">
                <a:solidFill>
                  <a:srgbClr val="FF0000"/>
                </a:solidFill>
                <a:latin typeface="Comic Sans MS" panose="030F0702030302020204" pitchFamily="66" charset="0"/>
              </a:rPr>
              <a:t>5.Wide angle</a:t>
            </a:r>
            <a:r>
              <a:rPr lang="en-GB">
                <a:latin typeface="Comic Sans MS" panose="030F0702030302020204" pitchFamily="66" charset="0"/>
              </a:rPr>
              <a:t>- zoom out again, link back to something at the start, add in a new detail. Think about the final sentence carefully to create impact.</a:t>
            </a:r>
          </a:p>
          <a:p>
            <a:pPr marL="342900" indent="-342900">
              <a:buAutoNum type="arabicPeriod"/>
            </a:pP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65" y="2266880"/>
            <a:ext cx="1098888" cy="2604771"/>
          </a:xfrm>
          <a:prstGeom prst="rect">
            <a:avLst/>
          </a:prstGeom>
        </p:spPr>
      </p:pic>
      <p:sp>
        <p:nvSpPr>
          <p:cNvPr id="5" name="Rounded Rectangle 4"/>
          <p:cNvSpPr/>
          <p:nvPr/>
        </p:nvSpPr>
        <p:spPr>
          <a:xfrm>
            <a:off x="208375" y="5220072"/>
            <a:ext cx="1268730" cy="71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Think Camera</a:t>
            </a:r>
          </a:p>
        </p:txBody>
      </p:sp>
      <p:sp>
        <p:nvSpPr>
          <p:cNvPr id="2" name="Rectangle 1"/>
          <p:cNvSpPr/>
          <p:nvPr/>
        </p:nvSpPr>
        <p:spPr>
          <a:xfrm>
            <a:off x="98583" y="366554"/>
            <a:ext cx="6662337" cy="646331"/>
          </a:xfrm>
          <a:prstGeom prst="rect">
            <a:avLst/>
          </a:prstGeom>
          <a:noFill/>
        </p:spPr>
        <p:txBody>
          <a:bodyPr wrap="none" lIns="91440" tIns="45720" rIns="91440" bIns="45720">
            <a:spAutoFit/>
          </a:bodyPr>
          <a:lstStyle/>
          <a:p>
            <a:pPr algn="ctr"/>
            <a:r>
              <a:rPr lang="en-US"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to structure your description</a:t>
            </a:r>
            <a:endParaRPr lang="en-US" sz="36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Explosion 2 5"/>
          <p:cNvSpPr/>
          <p:nvPr/>
        </p:nvSpPr>
        <p:spPr>
          <a:xfrm>
            <a:off x="208376" y="6516216"/>
            <a:ext cx="6548978" cy="2736304"/>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itchFamily="34" charset="0"/>
                <a:cs typeface="Arial" pitchFamily="34" charset="0"/>
              </a:rPr>
              <a:t>Be ambitious: you could always try to use a </a:t>
            </a:r>
            <a:r>
              <a:rPr lang="en-GB" sz="1600" b="1">
                <a:solidFill>
                  <a:schemeClr val="tx1"/>
                </a:solidFill>
                <a:latin typeface="Arial" pitchFamily="34" charset="0"/>
                <a:cs typeface="Arial" pitchFamily="34" charset="0"/>
              </a:rPr>
              <a:t>repeated single sentence paragraph </a:t>
            </a:r>
            <a:r>
              <a:rPr lang="en-GB" sz="1600">
                <a:solidFill>
                  <a:schemeClr val="tx1"/>
                </a:solidFill>
                <a:latin typeface="Arial" pitchFamily="34" charset="0"/>
                <a:cs typeface="Arial" pitchFamily="34" charset="0"/>
              </a:rPr>
              <a:t>or </a:t>
            </a:r>
            <a:r>
              <a:rPr lang="en-GB" sz="1600" b="1">
                <a:solidFill>
                  <a:schemeClr val="tx1"/>
                </a:solidFill>
                <a:latin typeface="Arial" pitchFamily="34" charset="0"/>
                <a:cs typeface="Arial" pitchFamily="34" charset="0"/>
              </a:rPr>
              <a:t>one word paragraph </a:t>
            </a:r>
            <a:r>
              <a:rPr lang="en-GB" sz="1600">
                <a:solidFill>
                  <a:schemeClr val="tx1"/>
                </a:solidFill>
                <a:latin typeface="Arial" pitchFamily="34" charset="0"/>
                <a:cs typeface="Arial" pitchFamily="34" charset="0"/>
              </a:rPr>
              <a:t>throughout your writing</a:t>
            </a:r>
          </a:p>
        </p:txBody>
      </p:sp>
      <p:sp>
        <p:nvSpPr>
          <p:cNvPr id="7" name="Slide Number Placeholder 6"/>
          <p:cNvSpPr>
            <a:spLocks noGrp="1"/>
          </p:cNvSpPr>
          <p:nvPr>
            <p:ph type="sldNum" sz="quarter" idx="12"/>
          </p:nvPr>
        </p:nvSpPr>
        <p:spPr/>
        <p:txBody>
          <a:bodyPr/>
          <a:lstStyle/>
          <a:p>
            <a:fld id="{E6BEEB4C-8B72-4BFD-99CB-971DB0933B22}" type="slidenum">
              <a:rPr lang="en-GB" smtClean="0"/>
              <a:t>18</a:t>
            </a:fld>
            <a:endParaRPr lang="en-GB"/>
          </a:p>
        </p:txBody>
      </p:sp>
    </p:spTree>
    <p:extLst>
      <p:ext uri="{BB962C8B-B14F-4D97-AF65-F5344CB8AC3E}">
        <p14:creationId xmlns:p14="http://schemas.microsoft.com/office/powerpoint/2010/main" val="2919632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946"/>
          <a:stretch/>
        </p:blipFill>
        <p:spPr>
          <a:xfrm>
            <a:off x="1340768" y="683568"/>
            <a:ext cx="4133966" cy="46077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090" y="329457"/>
            <a:ext cx="1098888" cy="2604771"/>
          </a:xfrm>
          <a:prstGeom prst="rect">
            <a:avLst/>
          </a:prstGeom>
        </p:spPr>
      </p:pic>
      <p:sp>
        <p:nvSpPr>
          <p:cNvPr id="5" name="Rounded Rectangle 4"/>
          <p:cNvSpPr/>
          <p:nvPr/>
        </p:nvSpPr>
        <p:spPr>
          <a:xfrm>
            <a:off x="5472169" y="3203848"/>
            <a:ext cx="1268730" cy="71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Think Camera!</a:t>
            </a:r>
          </a:p>
        </p:txBody>
      </p:sp>
      <p:sp>
        <p:nvSpPr>
          <p:cNvPr id="6" name="TextBox 5"/>
          <p:cNvSpPr txBox="1"/>
          <p:nvPr/>
        </p:nvSpPr>
        <p:spPr>
          <a:xfrm>
            <a:off x="433654" y="179512"/>
            <a:ext cx="6192688" cy="646331"/>
          </a:xfrm>
          <a:prstGeom prst="rect">
            <a:avLst/>
          </a:prstGeom>
          <a:noFill/>
        </p:spPr>
        <p:txBody>
          <a:bodyPr wrap="square" rtlCol="0">
            <a:spAutoFit/>
          </a:bodyPr>
          <a:lstStyle/>
          <a:p>
            <a:pPr algn="ctr"/>
            <a:r>
              <a:rPr lang="en-GB"/>
              <a:t>Plan your structure using this 5 point method:</a:t>
            </a:r>
          </a:p>
          <a:p>
            <a:endParaRPr lang="en-GB"/>
          </a:p>
        </p:txBody>
      </p:sp>
      <p:sp>
        <p:nvSpPr>
          <p:cNvPr id="7" name="Rectangle 6"/>
          <p:cNvSpPr/>
          <p:nvPr/>
        </p:nvSpPr>
        <p:spPr>
          <a:xfrm>
            <a:off x="260648" y="5868144"/>
            <a:ext cx="6395330" cy="3108543"/>
          </a:xfrm>
          <a:prstGeom prst="rect">
            <a:avLst/>
          </a:prstGeom>
        </p:spPr>
        <p:txBody>
          <a:bodyPr wrap="square">
            <a:spAutoFit/>
          </a:bodyPr>
          <a:lstStyle/>
          <a:p>
            <a:r>
              <a:rPr lang="en-GB" sz="1400">
                <a:latin typeface="Comic Sans MS" panose="030F0702030302020204" pitchFamily="66" charset="0"/>
              </a:rPr>
              <a:t>Here’s how this description may begin; continue it by using the plan…</a:t>
            </a:r>
          </a:p>
          <a:p>
            <a:endParaRPr lang="en-GB" sz="1400" i="1">
              <a:latin typeface="Comic Sans MS" panose="030F0702030302020204" pitchFamily="66" charset="0"/>
            </a:endParaRPr>
          </a:p>
          <a:p>
            <a:r>
              <a:rPr lang="en-GB" sz="1400" i="1">
                <a:latin typeface="Comic Sans MS" panose="030F0702030302020204" pitchFamily="66" charset="0"/>
              </a:rPr>
              <a:t>Grey, gloomy shadows of the clouds above rolled across the noisy, wet playground, overlooked by oppressive concrete storeys of classrooms. It was break time. Desperate for air, swathes of students flooded the playground, and seemed to fill every inch of the hard, grey sea. </a:t>
            </a:r>
            <a:endParaRPr lang="en-GB" sz="1400">
              <a:latin typeface="Comic Sans MS" panose="030F0702030302020204" pitchFamily="66" charset="0"/>
            </a:endParaRPr>
          </a:p>
          <a:p>
            <a:endParaRPr lang="en-GB" sz="1400">
              <a:latin typeface="Comic Sans MS" panose="030F0702030302020204" pitchFamily="66" charset="0"/>
            </a:endParaRPr>
          </a:p>
          <a:p>
            <a:r>
              <a:rPr lang="en-GB" sz="1400" i="1">
                <a:latin typeface="Comic Sans MS" panose="030F0702030302020204" pitchFamily="66" charset="0"/>
              </a:rPr>
              <a:t>I watched from the shadows. Unseen but seeing. Everything.</a:t>
            </a:r>
          </a:p>
          <a:p>
            <a:endParaRPr lang="en-GB" sz="1400">
              <a:latin typeface="Comic Sans MS" panose="030F0702030302020204" pitchFamily="66" charset="0"/>
            </a:endParaRPr>
          </a:p>
          <a:p>
            <a:r>
              <a:rPr lang="en-GB" sz="1400" i="1">
                <a:latin typeface="Comic Sans MS" panose="030F0702030302020204" pitchFamily="66" charset="0"/>
              </a:rPr>
              <a:t>Next to me, was a swarm of giggly girls, hatching plans and texting furiously on their phones, laughing flamboyantly with their heads thrown back. What was it like to laugh like that? </a:t>
            </a:r>
          </a:p>
          <a:p>
            <a:r>
              <a:rPr lang="en-GB" sz="1400" i="1">
                <a:latin typeface="Comic Sans MS" panose="030F0702030302020204" pitchFamily="66" charset="0"/>
              </a:rPr>
              <a:t>The well-worn football, laden with rain, lugged itself through the air and landed with a dull thud against my backpack. </a:t>
            </a:r>
          </a:p>
        </p:txBody>
      </p:sp>
      <p:sp>
        <p:nvSpPr>
          <p:cNvPr id="8" name="TextBox 7"/>
          <p:cNvSpPr txBox="1"/>
          <p:nvPr/>
        </p:nvSpPr>
        <p:spPr>
          <a:xfrm>
            <a:off x="116632" y="683568"/>
            <a:ext cx="1224136" cy="4524315"/>
          </a:xfrm>
          <a:prstGeom prst="rect">
            <a:avLst/>
          </a:prstGeom>
          <a:noFill/>
        </p:spPr>
        <p:txBody>
          <a:bodyPr wrap="square" rtlCol="0">
            <a:spAutoFit/>
          </a:bodyPr>
          <a:lstStyle/>
          <a:p>
            <a:pPr marL="228600" indent="-228600">
              <a:buAutoNum type="arabicPeriod"/>
            </a:pPr>
            <a:r>
              <a:rPr lang="en-GB" sz="1200"/>
              <a:t>Wide angle: weather, playground, hustle and bustle, concrete, games</a:t>
            </a:r>
          </a:p>
          <a:p>
            <a:pPr marL="228600" indent="-228600">
              <a:buAutoNum type="arabicPeriod"/>
            </a:pPr>
            <a:r>
              <a:rPr lang="en-GB" sz="1200"/>
              <a:t>Zoom in on a child who feels alone / thoughts</a:t>
            </a:r>
          </a:p>
          <a:p>
            <a:pPr marL="228600" indent="-228600">
              <a:buAutoNum type="arabicPeriod"/>
            </a:pPr>
            <a:r>
              <a:rPr lang="en-GB" sz="1200"/>
              <a:t>Track what’s going on around him</a:t>
            </a:r>
          </a:p>
          <a:p>
            <a:pPr marL="228600" indent="-228600">
              <a:buAutoNum type="arabicPeriod"/>
            </a:pPr>
            <a:r>
              <a:rPr lang="en-GB" sz="1200"/>
              <a:t>Action – barged into by bully. Fight.</a:t>
            </a:r>
          </a:p>
          <a:p>
            <a:pPr marL="228600" indent="-228600">
              <a:buAutoNum type="arabicPeriod"/>
            </a:pPr>
            <a:r>
              <a:rPr lang="en-GB" sz="1200"/>
              <a:t>Wide angle – playground noise , weather boy left alone. Bell rings. </a:t>
            </a:r>
          </a:p>
        </p:txBody>
      </p:sp>
      <p:sp>
        <p:nvSpPr>
          <p:cNvPr id="3" name="Slide Number Placeholder 2"/>
          <p:cNvSpPr>
            <a:spLocks noGrp="1"/>
          </p:cNvSpPr>
          <p:nvPr>
            <p:ph type="sldNum" sz="quarter" idx="12"/>
          </p:nvPr>
        </p:nvSpPr>
        <p:spPr/>
        <p:txBody>
          <a:bodyPr/>
          <a:lstStyle/>
          <a:p>
            <a:fld id="{E6BEEB4C-8B72-4BFD-99CB-971DB0933B22}" type="slidenum">
              <a:rPr lang="en-GB" smtClean="0"/>
              <a:t>19</a:t>
            </a:fld>
            <a:endParaRPr lang="en-GB"/>
          </a:p>
        </p:txBody>
      </p:sp>
    </p:spTree>
    <p:extLst>
      <p:ext uri="{BB962C8B-B14F-4D97-AF65-F5344CB8AC3E}">
        <p14:creationId xmlns:p14="http://schemas.microsoft.com/office/powerpoint/2010/main" val="16485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2</a:t>
            </a:fld>
            <a:endParaRPr lang="en-GB"/>
          </a:p>
        </p:txBody>
      </p:sp>
      <p:sp>
        <p:nvSpPr>
          <p:cNvPr id="3" name="Rectangle 2"/>
          <p:cNvSpPr/>
          <p:nvPr/>
        </p:nvSpPr>
        <p:spPr>
          <a:xfrm>
            <a:off x="2053688" y="395536"/>
            <a:ext cx="2750626" cy="923330"/>
          </a:xfrm>
          <a:prstGeom prst="rect">
            <a:avLst/>
          </a:prstGeom>
          <a:noFill/>
        </p:spPr>
        <p:txBody>
          <a:bodyPr wrap="none" lIns="91440" tIns="45720" rIns="91440" bIns="45720">
            <a:spAutoFit/>
          </a:bodyPr>
          <a:lstStyle/>
          <a:p>
            <a:pPr algn="ctr"/>
            <a:r>
              <a:rPr lang="en-US" sz="5400"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Contents</a:t>
            </a:r>
          </a:p>
        </p:txBody>
      </p:sp>
      <p:sp>
        <p:nvSpPr>
          <p:cNvPr id="4" name="TextBox 3"/>
          <p:cNvSpPr txBox="1"/>
          <p:nvPr/>
        </p:nvSpPr>
        <p:spPr>
          <a:xfrm>
            <a:off x="548680" y="1547664"/>
            <a:ext cx="5688632" cy="6986528"/>
          </a:xfrm>
          <a:prstGeom prst="rect">
            <a:avLst/>
          </a:prstGeom>
          <a:noFill/>
        </p:spPr>
        <p:txBody>
          <a:bodyPr wrap="square" rtlCol="0">
            <a:spAutoFit/>
          </a:bodyPr>
          <a:lstStyle/>
          <a:p>
            <a:r>
              <a:rPr lang="en-GB" sz="1400">
                <a:latin typeface="Arial" pitchFamily="34" charset="0"/>
                <a:cs typeface="Arial" pitchFamily="34" charset="0"/>
              </a:rPr>
              <a:t>Page</a:t>
            </a:r>
          </a:p>
          <a:p>
            <a:endParaRPr lang="en-GB" sz="1400">
              <a:latin typeface="Arial" pitchFamily="34" charset="0"/>
              <a:cs typeface="Arial" pitchFamily="34" charset="0"/>
            </a:endParaRPr>
          </a:p>
          <a:p>
            <a:r>
              <a:rPr lang="en-GB" sz="1400">
                <a:latin typeface="Arial" pitchFamily="34" charset="0"/>
                <a:cs typeface="Arial" pitchFamily="34" charset="0"/>
              </a:rPr>
              <a:t>3-6 	Writing mark scheme for both papers</a:t>
            </a:r>
          </a:p>
          <a:p>
            <a:r>
              <a:rPr lang="en-GB" sz="1400">
                <a:latin typeface="Arial" pitchFamily="34" charset="0"/>
                <a:cs typeface="Arial" pitchFamily="34" charset="0"/>
              </a:rPr>
              <a:t>7 	5 Easy ways</a:t>
            </a:r>
          </a:p>
          <a:p>
            <a:r>
              <a:rPr lang="en-GB" sz="1400">
                <a:latin typeface="Arial" pitchFamily="34" charset="0"/>
                <a:cs typeface="Arial" pitchFamily="34" charset="0"/>
              </a:rPr>
              <a:t>8-9 	Punctuation </a:t>
            </a:r>
          </a:p>
          <a:p>
            <a:r>
              <a:rPr lang="en-GB" sz="1400">
                <a:latin typeface="Arial" pitchFamily="34" charset="0"/>
                <a:cs typeface="Arial" pitchFamily="34" charset="0"/>
              </a:rPr>
              <a:t>10 	Overview of Paper 1</a:t>
            </a:r>
          </a:p>
          <a:p>
            <a:r>
              <a:rPr lang="en-GB" sz="1400">
                <a:latin typeface="Arial" pitchFamily="34" charset="0"/>
                <a:cs typeface="Arial" pitchFamily="34" charset="0"/>
              </a:rPr>
              <a:t>11 	Basic tools for describing</a:t>
            </a:r>
          </a:p>
          <a:p>
            <a:r>
              <a:rPr lang="en-GB" sz="1400">
                <a:latin typeface="Arial" pitchFamily="34" charset="0"/>
                <a:cs typeface="Arial" pitchFamily="34" charset="0"/>
              </a:rPr>
              <a:t>12 	Example of labelling images</a:t>
            </a:r>
          </a:p>
          <a:p>
            <a:r>
              <a:rPr lang="en-GB" sz="1400">
                <a:latin typeface="Arial" pitchFamily="34" charset="0"/>
                <a:cs typeface="Arial" pitchFamily="34" charset="0"/>
              </a:rPr>
              <a:t>13 	Preparing description for key nouns</a:t>
            </a:r>
          </a:p>
          <a:p>
            <a:r>
              <a:rPr lang="en-GB" sz="1400">
                <a:latin typeface="Arial" pitchFamily="34" charset="0"/>
                <a:cs typeface="Arial" pitchFamily="34" charset="0"/>
              </a:rPr>
              <a:t>14 	Preparing descriptions for characters</a:t>
            </a:r>
          </a:p>
          <a:p>
            <a:r>
              <a:rPr lang="en-GB" sz="1400">
                <a:latin typeface="Arial" pitchFamily="34" charset="0"/>
                <a:cs typeface="Arial" pitchFamily="34" charset="0"/>
              </a:rPr>
              <a:t>15-16 	Vocabulary – choosing words for effect</a:t>
            </a:r>
          </a:p>
          <a:p>
            <a:r>
              <a:rPr lang="en-GB" sz="1400">
                <a:latin typeface="Arial" pitchFamily="34" charset="0"/>
                <a:cs typeface="Arial" pitchFamily="34" charset="0"/>
              </a:rPr>
              <a:t>17	A list of descriptive techniques</a:t>
            </a:r>
          </a:p>
          <a:p>
            <a:r>
              <a:rPr lang="en-GB" sz="1400">
                <a:latin typeface="Arial" pitchFamily="34" charset="0"/>
                <a:cs typeface="Arial" pitchFamily="34" charset="0"/>
              </a:rPr>
              <a:t>18-19 	Structuring your writing</a:t>
            </a:r>
          </a:p>
          <a:p>
            <a:r>
              <a:rPr lang="en-GB" sz="1400">
                <a:latin typeface="Arial" pitchFamily="34" charset="0"/>
                <a:cs typeface="Arial" pitchFamily="34" charset="0"/>
              </a:rPr>
              <a:t>20	Planning/ developing a persona</a:t>
            </a:r>
          </a:p>
          <a:p>
            <a:r>
              <a:rPr lang="en-GB" sz="1400">
                <a:latin typeface="Arial" pitchFamily="34" charset="0"/>
                <a:cs typeface="Arial" pitchFamily="34" charset="0"/>
              </a:rPr>
              <a:t>21	Finding devices / continuation task</a:t>
            </a:r>
          </a:p>
          <a:p>
            <a:r>
              <a:rPr lang="en-GB" sz="1400">
                <a:latin typeface="Arial" pitchFamily="34" charset="0"/>
                <a:cs typeface="Arial" pitchFamily="34" charset="0"/>
              </a:rPr>
              <a:t>22	Structure of a story</a:t>
            </a:r>
          </a:p>
          <a:p>
            <a:r>
              <a:rPr lang="en-GB" sz="1400">
                <a:latin typeface="Arial" pitchFamily="34" charset="0"/>
                <a:cs typeface="Arial" pitchFamily="34" charset="0"/>
              </a:rPr>
              <a:t>23	Sentence structure – starting sentences in different ways</a:t>
            </a:r>
          </a:p>
          <a:p>
            <a:r>
              <a:rPr lang="en-GB" sz="1400">
                <a:latin typeface="Arial" pitchFamily="34" charset="0"/>
                <a:cs typeface="Arial" pitchFamily="34" charset="0"/>
              </a:rPr>
              <a:t>24 	Upgrade your sentences</a:t>
            </a:r>
          </a:p>
          <a:p>
            <a:r>
              <a:rPr lang="en-GB" sz="1400">
                <a:latin typeface="Arial" pitchFamily="34" charset="0"/>
                <a:cs typeface="Arial" pitchFamily="34" charset="0"/>
              </a:rPr>
              <a:t>25	Examples of descriptive writing</a:t>
            </a:r>
          </a:p>
          <a:p>
            <a:r>
              <a:rPr lang="en-GB" sz="1400">
                <a:latin typeface="Arial" pitchFamily="34" charset="0"/>
                <a:cs typeface="Arial" pitchFamily="34" charset="0"/>
              </a:rPr>
              <a:t>26-</a:t>
            </a:r>
          </a:p>
          <a:p>
            <a:r>
              <a:rPr lang="en-GB" sz="1400">
                <a:latin typeface="Arial" pitchFamily="34" charset="0"/>
                <a:cs typeface="Arial" pitchFamily="34" charset="0"/>
              </a:rPr>
              <a:t>	Exam practice images</a:t>
            </a:r>
          </a:p>
          <a:p>
            <a:r>
              <a:rPr lang="en-GB" sz="1400">
                <a:latin typeface="Arial" pitchFamily="34" charset="0"/>
                <a:cs typeface="Arial" pitchFamily="34" charset="0"/>
              </a:rPr>
              <a:t>27	 Paper 2 overview</a:t>
            </a:r>
          </a:p>
          <a:p>
            <a:r>
              <a:rPr lang="en-GB" sz="1400">
                <a:latin typeface="Arial" pitchFamily="34" charset="0"/>
                <a:cs typeface="Arial" pitchFamily="34" charset="0"/>
              </a:rPr>
              <a:t>27-29. Purpose, audience and form</a:t>
            </a:r>
          </a:p>
          <a:p>
            <a:r>
              <a:rPr lang="en-GB" sz="1400">
                <a:latin typeface="Arial" pitchFamily="34" charset="0"/>
                <a:cs typeface="Arial" pitchFamily="34" charset="0"/>
              </a:rPr>
              <a:t>30- 31. Persuasive techniques</a:t>
            </a:r>
          </a:p>
          <a:p>
            <a:r>
              <a:rPr lang="en-GB" sz="1400">
                <a:latin typeface="Arial" pitchFamily="34" charset="0"/>
                <a:cs typeface="Arial" pitchFamily="34" charset="0"/>
              </a:rPr>
              <a:t>32-33. Planning ideas</a:t>
            </a:r>
          </a:p>
          <a:p>
            <a:r>
              <a:rPr lang="en-GB" sz="1400">
                <a:latin typeface="Arial" pitchFamily="34" charset="0"/>
                <a:cs typeface="Arial" pitchFamily="34" charset="0"/>
              </a:rPr>
              <a:t>34. Connectives to use when arguing</a:t>
            </a:r>
          </a:p>
          <a:p>
            <a:r>
              <a:rPr lang="en-GB" sz="1400">
                <a:latin typeface="Arial" pitchFamily="34" charset="0"/>
                <a:cs typeface="Arial" pitchFamily="34" charset="0"/>
              </a:rPr>
              <a:t>35. The layout of a letter</a:t>
            </a:r>
          </a:p>
          <a:p>
            <a:r>
              <a:rPr lang="en-GB" sz="1400">
                <a:latin typeface="Arial" pitchFamily="34" charset="0"/>
                <a:cs typeface="Arial" pitchFamily="34" charset="0"/>
              </a:rPr>
              <a:t>36-37. Examples of writing to express a viewpoint</a:t>
            </a:r>
          </a:p>
          <a:p>
            <a:r>
              <a:rPr lang="en-GB" sz="1400">
                <a:latin typeface="Arial" pitchFamily="34" charset="0"/>
                <a:cs typeface="Arial" pitchFamily="34" charset="0"/>
              </a:rPr>
              <a:t>38-39. Exam practice questions</a:t>
            </a:r>
          </a:p>
          <a:p>
            <a:endParaRPr lang="en-GB" sz="1400">
              <a:latin typeface="Arial" pitchFamily="34" charset="0"/>
              <a:cs typeface="Arial" pitchFamily="34" charset="0"/>
            </a:endParaRPr>
          </a:p>
          <a:p>
            <a:endParaRPr lang="en-GB" sz="1400">
              <a:latin typeface="Arial" pitchFamily="34" charset="0"/>
              <a:cs typeface="Arial" pitchFamily="34" charset="0"/>
            </a:endParaRPr>
          </a:p>
          <a:p>
            <a:endParaRPr lang="en-GB" sz="1400">
              <a:latin typeface="Arial" pitchFamily="34" charset="0"/>
              <a:cs typeface="Arial" pitchFamily="34" charset="0"/>
            </a:endParaRPr>
          </a:p>
        </p:txBody>
      </p:sp>
    </p:spTree>
    <p:extLst>
      <p:ext uri="{BB962C8B-B14F-4D97-AF65-F5344CB8AC3E}">
        <p14:creationId xmlns:p14="http://schemas.microsoft.com/office/powerpoint/2010/main" val="3574401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20</a:t>
            </a:fld>
            <a:endParaRPr lang="en-GB"/>
          </a:p>
        </p:txBody>
      </p:sp>
      <p:sp>
        <p:nvSpPr>
          <p:cNvPr id="5" name="TextBox 4">
            <a:extLst>
              <a:ext uri="{FF2B5EF4-FFF2-40B4-BE49-F238E27FC236}">
                <a16:creationId xmlns:a16="http://schemas.microsoft.com/office/drawing/2014/main" id="{881B9C87-2431-4A7F-A508-8AE27035A25E}"/>
              </a:ext>
            </a:extLst>
          </p:cNvPr>
          <p:cNvSpPr txBox="1"/>
          <p:nvPr/>
        </p:nvSpPr>
        <p:spPr>
          <a:xfrm>
            <a:off x="342900" y="617071"/>
            <a:ext cx="6159974" cy="790985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Pre-planning around a persona/ narrative perspective</a:t>
            </a:r>
            <a:r>
              <a:rPr lang="en-US" sz="2400">
                <a:cs typeface="Calibri"/>
              </a:rPr>
              <a:t>.</a:t>
            </a:r>
          </a:p>
          <a:p>
            <a:r>
              <a:rPr lang="en-US" sz="2000">
                <a:cs typeface="Calibri"/>
              </a:rPr>
              <a:t>You may wish to have an idea of a persona whose perspective you can write from in the first person before you even see the question/ picture. A strong narrative voice will be engaging for the reader and you can consider his/ her 'backstory.’. </a:t>
            </a:r>
          </a:p>
          <a:p>
            <a:endParaRPr lang="en-US" sz="2000" b="1">
              <a:cs typeface="Calibri"/>
            </a:endParaRPr>
          </a:p>
          <a:p>
            <a:r>
              <a:rPr lang="en-US" sz="2000" b="1">
                <a:cs typeface="Calibri"/>
              </a:rPr>
              <a:t>Paragraph 1  </a:t>
            </a:r>
            <a:r>
              <a:rPr lang="en-US" sz="2000">
                <a:cs typeface="Calibri"/>
              </a:rPr>
              <a:t>- put the person in the picture and describe setting 'looking out’ </a:t>
            </a:r>
          </a:p>
          <a:p>
            <a:endParaRPr lang="en-US" sz="2000">
              <a:cs typeface="Calibri"/>
            </a:endParaRPr>
          </a:p>
          <a:p>
            <a:r>
              <a:rPr lang="en-US" sz="2000" b="1">
                <a:cs typeface="Calibri"/>
              </a:rPr>
              <a:t>Paragraph 2 </a:t>
            </a:r>
            <a:r>
              <a:rPr lang="en-US" sz="2000">
                <a:cs typeface="Calibri"/>
              </a:rPr>
              <a:t>– zoom in to describe a significant object </a:t>
            </a:r>
          </a:p>
          <a:p>
            <a:r>
              <a:rPr lang="en-US" sz="2000">
                <a:cs typeface="Calibri"/>
              </a:rPr>
              <a:t>significant to the person and prompting  a memory recall</a:t>
            </a:r>
          </a:p>
          <a:p>
            <a:endParaRPr lang="en-US" sz="2000">
              <a:cs typeface="Calibri"/>
            </a:endParaRPr>
          </a:p>
          <a:p>
            <a:r>
              <a:rPr lang="en-US" sz="2000" b="1">
                <a:cs typeface="Calibri"/>
              </a:rPr>
              <a:t>Paragraph 3 </a:t>
            </a:r>
            <a:r>
              <a:rPr lang="en-US" sz="2000">
                <a:cs typeface="Calibri"/>
              </a:rPr>
              <a:t>– use a flashback for dramatic contrast, e.g. make this place significant to the person in some way and recall the same place with a different atmosphere</a:t>
            </a:r>
          </a:p>
          <a:p>
            <a:endParaRPr lang="en-US" sz="2000" b="1">
              <a:cs typeface="Calibri"/>
            </a:endParaRPr>
          </a:p>
          <a:p>
            <a:r>
              <a:rPr lang="en-US" sz="2000" b="1">
                <a:cs typeface="Calibri"/>
              </a:rPr>
              <a:t>Paragraph 4 </a:t>
            </a:r>
            <a:r>
              <a:rPr lang="en-US" sz="2000">
                <a:cs typeface="Calibri"/>
              </a:rPr>
              <a:t>– return to present – action – keep it simple but meaningful</a:t>
            </a:r>
          </a:p>
          <a:p>
            <a:endParaRPr lang="en-US" sz="2000">
              <a:cs typeface="Calibri"/>
            </a:endParaRPr>
          </a:p>
          <a:p>
            <a:r>
              <a:rPr lang="en-US" sz="2000" b="1">
                <a:cs typeface="Calibri"/>
              </a:rPr>
              <a:t>Paragraph 5 </a:t>
            </a:r>
            <a:r>
              <a:rPr lang="en-US" sz="2000">
                <a:cs typeface="Calibri"/>
              </a:rPr>
              <a:t>– link back to description from paragraph one and consider change in atmosphere for impact/ position and feelings  of person . Aim to have a 'symbolic thread'</a:t>
            </a:r>
          </a:p>
        </p:txBody>
      </p:sp>
    </p:spTree>
    <p:extLst>
      <p:ext uri="{BB962C8B-B14F-4D97-AF65-F5344CB8AC3E}">
        <p14:creationId xmlns:p14="http://schemas.microsoft.com/office/powerpoint/2010/main" val="1366789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rbals Backstreet : News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40" y="1540067"/>
            <a:ext cx="2993860" cy="5904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45024" y="1675947"/>
            <a:ext cx="2880320" cy="5632311"/>
          </a:xfrm>
          <a:prstGeom prst="rect">
            <a:avLst/>
          </a:prstGeom>
          <a:noFill/>
        </p:spPr>
        <p:txBody>
          <a:bodyPr wrap="square" rtlCol="0">
            <a:spAutoFit/>
          </a:bodyPr>
          <a:lstStyle/>
          <a:p>
            <a:r>
              <a:rPr lang="en-GB"/>
              <a:t>Hollow, ghostly houses overlooked the alleyway; they had seen it all before. They echoed solemnly with the sounds of emptiness and fear. Their gaping windows, soulless eyes that stared unblinking at the deathly passage below. An endless stone wall stretched far into the mist, encasing all in a never-ending  path through the forgotten houses to the other side of town.  Dark and eerie pools of tainted rainwater collected in distorted shapes of terror on the paving. Here, the sound of footsteps  was an unusual sound. But not tonight.</a:t>
            </a:r>
          </a:p>
        </p:txBody>
      </p:sp>
      <p:sp>
        <p:nvSpPr>
          <p:cNvPr id="2" name="Slide Number Placeholder 1"/>
          <p:cNvSpPr>
            <a:spLocks noGrp="1"/>
          </p:cNvSpPr>
          <p:nvPr>
            <p:ph type="sldNum" sz="quarter" idx="12"/>
          </p:nvPr>
        </p:nvSpPr>
        <p:spPr/>
        <p:txBody>
          <a:bodyPr/>
          <a:lstStyle/>
          <a:p>
            <a:fld id="{E6BEEB4C-8B72-4BFD-99CB-971DB0933B22}" type="slidenum">
              <a:rPr lang="en-GB" smtClean="0"/>
              <a:t>21</a:t>
            </a:fld>
            <a:endParaRPr lang="en-GB"/>
          </a:p>
        </p:txBody>
      </p:sp>
      <p:sp>
        <p:nvSpPr>
          <p:cNvPr id="3" name="Rectangle 2">
            <a:extLst>
              <a:ext uri="{FF2B5EF4-FFF2-40B4-BE49-F238E27FC236}">
                <a16:creationId xmlns:a16="http://schemas.microsoft.com/office/drawing/2014/main" id="{D89EE54B-6167-4EB2-96A8-434260667613}"/>
              </a:ext>
            </a:extLst>
          </p:cNvPr>
          <p:cNvSpPr/>
          <p:nvPr/>
        </p:nvSpPr>
        <p:spPr>
          <a:xfrm>
            <a:off x="630798" y="509071"/>
            <a:ext cx="5596404" cy="523220"/>
          </a:xfrm>
          <a:prstGeom prst="rect">
            <a:avLst/>
          </a:prstGeom>
          <a:noFill/>
        </p:spPr>
        <p:txBody>
          <a:bodyPr wrap="none" lIns="91440" tIns="45720" rIns="91440" bIns="45720">
            <a:spAutoFit/>
          </a:bodyPr>
          <a:lstStyle/>
          <a:p>
            <a:pPr algn="ctr"/>
            <a:r>
              <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Can you spot the devices used here?</a:t>
            </a:r>
          </a:p>
        </p:txBody>
      </p:sp>
      <p:sp>
        <p:nvSpPr>
          <p:cNvPr id="6" name="Rectangle 5">
            <a:extLst>
              <a:ext uri="{FF2B5EF4-FFF2-40B4-BE49-F238E27FC236}">
                <a16:creationId xmlns:a16="http://schemas.microsoft.com/office/drawing/2014/main" id="{1C11FABB-88D0-458D-AC95-39D895FAA455}"/>
              </a:ext>
            </a:extLst>
          </p:cNvPr>
          <p:cNvSpPr/>
          <p:nvPr/>
        </p:nvSpPr>
        <p:spPr>
          <a:xfrm>
            <a:off x="566570" y="7815986"/>
            <a:ext cx="5724901" cy="830997"/>
          </a:xfrm>
          <a:prstGeom prst="rect">
            <a:avLst/>
          </a:prstGeom>
          <a:noFill/>
        </p:spPr>
        <p:txBody>
          <a:bodyPr wrap="none" lIns="91440" tIns="45720" rIns="91440" bIns="45720">
            <a:spAutoFit/>
          </a:bodyPr>
          <a:lstStyle/>
          <a:p>
            <a:pPr algn="ctr"/>
            <a:r>
              <a:rPr lang="en-US" sz="2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Can you continue the description following </a:t>
            </a:r>
          </a:p>
          <a:p>
            <a:pPr algn="ctr"/>
            <a:r>
              <a:rPr lang="en-US" sz="2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suggested structure?</a:t>
            </a:r>
          </a:p>
        </p:txBody>
      </p:sp>
    </p:spTree>
    <p:extLst>
      <p:ext uri="{BB962C8B-B14F-4D97-AF65-F5344CB8AC3E}">
        <p14:creationId xmlns:p14="http://schemas.microsoft.com/office/powerpoint/2010/main" val="15453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22</a:t>
            </a:fld>
            <a:endParaRPr lang="en-GB"/>
          </a:p>
        </p:txBody>
      </p:sp>
      <p:pic>
        <p:nvPicPr>
          <p:cNvPr id="3" name="Picture 2"/>
          <p:cNvPicPr>
            <a:picLocks noChangeAspect="1"/>
          </p:cNvPicPr>
          <p:nvPr/>
        </p:nvPicPr>
        <p:blipFill>
          <a:blip r:embed="rId2"/>
          <a:stretch>
            <a:fillRect/>
          </a:stretch>
        </p:blipFill>
        <p:spPr>
          <a:xfrm>
            <a:off x="37198" y="1089764"/>
            <a:ext cx="6820801" cy="7130024"/>
          </a:xfrm>
          <a:prstGeom prst="rect">
            <a:avLst/>
          </a:prstGeom>
        </p:spPr>
      </p:pic>
      <p:sp>
        <p:nvSpPr>
          <p:cNvPr id="5" name="Rectangle 4">
            <a:extLst>
              <a:ext uri="{FF2B5EF4-FFF2-40B4-BE49-F238E27FC236}">
                <a16:creationId xmlns:a16="http://schemas.microsoft.com/office/drawing/2014/main" id="{ADCE93DC-8D90-4613-BAC5-77E7071A20C8}"/>
              </a:ext>
            </a:extLst>
          </p:cNvPr>
          <p:cNvSpPr/>
          <p:nvPr/>
        </p:nvSpPr>
        <p:spPr>
          <a:xfrm>
            <a:off x="679816" y="372753"/>
            <a:ext cx="5498365"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Structuring a story</a:t>
            </a:r>
          </a:p>
        </p:txBody>
      </p:sp>
    </p:spTree>
    <p:extLst>
      <p:ext uri="{BB962C8B-B14F-4D97-AF65-F5344CB8AC3E}">
        <p14:creationId xmlns:p14="http://schemas.microsoft.com/office/powerpoint/2010/main" val="136196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88640" y="1907704"/>
            <a:ext cx="6172200" cy="603461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eaLnBrk="1" hangingPunct="1"/>
            <a:r>
              <a:rPr lang="en-GB" sz="8000" b="1">
                <a:latin typeface="Comic Sans MS" pitchFamily="66" charset="0"/>
              </a:rPr>
              <a:t>Start with an “-ING” verb: </a:t>
            </a:r>
          </a:p>
          <a:p>
            <a:pPr eaLnBrk="1" hangingPunct="1"/>
            <a:endParaRPr lang="en-GB" sz="8000" b="1">
              <a:latin typeface="Comic Sans MS" pitchFamily="66" charset="0"/>
            </a:endParaRPr>
          </a:p>
          <a:p>
            <a:pPr marL="0" indent="0" eaLnBrk="1" hangingPunct="1">
              <a:buNone/>
            </a:pPr>
            <a:r>
              <a:rPr lang="en-GB" sz="8000">
                <a:latin typeface="Comic Sans MS" pitchFamily="66" charset="0"/>
              </a:rPr>
              <a:t>jumping, moving, hearing,</a:t>
            </a:r>
          </a:p>
          <a:p>
            <a:pPr marL="0" indent="0" eaLnBrk="1" hangingPunct="1">
              <a:buNone/>
            </a:pPr>
            <a:endParaRPr lang="en-GB" sz="8000">
              <a:latin typeface="Comic Sans MS" pitchFamily="66" charset="0"/>
            </a:endParaRPr>
          </a:p>
          <a:p>
            <a:r>
              <a:rPr lang="en-GB" sz="8000" b="1">
                <a:latin typeface="Comic Sans MS" pitchFamily="66" charset="0"/>
              </a:rPr>
              <a:t>Start with a conjunction :</a:t>
            </a:r>
          </a:p>
          <a:p>
            <a:endParaRPr lang="en-GB" sz="8000" b="1">
              <a:latin typeface="Comic Sans MS" pitchFamily="66" charset="0"/>
            </a:endParaRPr>
          </a:p>
          <a:p>
            <a:pPr marL="0" indent="0">
              <a:buNone/>
            </a:pPr>
            <a:r>
              <a:rPr lang="en-GB" sz="8000">
                <a:latin typeface="Comic Sans MS" pitchFamily="66" charset="0"/>
              </a:rPr>
              <a:t>when, until,  before, after, once, unless, although, even though, despite, if, whereas</a:t>
            </a:r>
          </a:p>
          <a:p>
            <a:pPr marL="0" indent="0">
              <a:buNone/>
            </a:pPr>
            <a:endParaRPr lang="en-GB" sz="8000">
              <a:latin typeface="Comic Sans MS" pitchFamily="66" charset="0"/>
            </a:endParaRPr>
          </a:p>
          <a:p>
            <a:r>
              <a:rPr lang="en-GB" sz="8000" b="1">
                <a:latin typeface="Comic Sans MS" pitchFamily="66" charset="0"/>
              </a:rPr>
              <a:t>Start with a preposition</a:t>
            </a:r>
            <a:r>
              <a:rPr lang="en-GB" sz="8000">
                <a:latin typeface="Comic Sans MS" pitchFamily="66" charset="0"/>
              </a:rPr>
              <a:t>: </a:t>
            </a:r>
          </a:p>
          <a:p>
            <a:endParaRPr lang="en-GB" sz="8000">
              <a:latin typeface="Comic Sans MS" pitchFamily="66" charset="0"/>
            </a:endParaRPr>
          </a:p>
          <a:p>
            <a:r>
              <a:rPr lang="en-GB" sz="8000">
                <a:latin typeface="Comic Sans MS" pitchFamily="66" charset="0"/>
              </a:rPr>
              <a:t>under, below, above, in, next to, opposite, beyond, behind, at, of, towards, with, by</a:t>
            </a:r>
          </a:p>
          <a:p>
            <a:pPr marL="0" indent="0">
              <a:buNone/>
            </a:pPr>
            <a:endParaRPr lang="en-GB" sz="8000">
              <a:latin typeface="Comic Sans MS" pitchFamily="66" charset="0"/>
            </a:endParaRPr>
          </a:p>
          <a:p>
            <a:r>
              <a:rPr lang="en-GB" sz="8000" b="1">
                <a:latin typeface="Comic Sans MS" pitchFamily="66" charset="0"/>
              </a:rPr>
              <a:t>Start with an adjective: </a:t>
            </a:r>
          </a:p>
          <a:p>
            <a:endParaRPr lang="en-GB" sz="8000" b="1">
              <a:latin typeface="Comic Sans MS" pitchFamily="66" charset="0"/>
            </a:endParaRPr>
          </a:p>
          <a:p>
            <a:pPr marL="0" indent="0">
              <a:buNone/>
            </a:pPr>
            <a:r>
              <a:rPr lang="en-GB" sz="8000">
                <a:latin typeface="Comic Sans MS" pitchFamily="66" charset="0"/>
              </a:rPr>
              <a:t>hard, weary, lifeless</a:t>
            </a:r>
          </a:p>
          <a:p>
            <a:pPr marL="0" indent="0">
              <a:buNone/>
            </a:pPr>
            <a:endParaRPr lang="en-GB" sz="8000">
              <a:latin typeface="Comic Sans MS" pitchFamily="66" charset="0"/>
            </a:endParaRPr>
          </a:p>
          <a:p>
            <a:r>
              <a:rPr lang="en-GB" sz="8000" b="1">
                <a:latin typeface="Comic Sans MS" pitchFamily="66" charset="0"/>
              </a:rPr>
              <a:t>Start with an adverb </a:t>
            </a:r>
          </a:p>
          <a:p>
            <a:endParaRPr lang="en-GB" sz="8000" b="1">
              <a:latin typeface="Comic Sans MS" pitchFamily="66" charset="0"/>
            </a:endParaRPr>
          </a:p>
          <a:p>
            <a:pPr marL="0" indent="0">
              <a:buNone/>
            </a:pPr>
            <a:r>
              <a:rPr lang="en-GB" sz="8000">
                <a:latin typeface="Comic Sans MS" pitchFamily="66" charset="0"/>
              </a:rPr>
              <a:t>Gloomily, quickly, softly</a:t>
            </a:r>
          </a:p>
          <a:p>
            <a:endParaRPr lang="en-GB" sz="2400"/>
          </a:p>
          <a:p>
            <a:endParaRPr lang="en-GB" sz="2400"/>
          </a:p>
          <a:p>
            <a:pPr eaLnBrk="1" hangingPunct="1">
              <a:buFontTx/>
              <a:buNone/>
            </a:pPr>
            <a:r>
              <a:rPr lang="en-GB" sz="2400"/>
              <a:t> </a:t>
            </a:r>
            <a:endParaRPr lang="en-GB" sz="1800"/>
          </a:p>
        </p:txBody>
      </p:sp>
      <p:sp>
        <p:nvSpPr>
          <p:cNvPr id="3" name="Rectangle 2"/>
          <p:cNvSpPr/>
          <p:nvPr/>
        </p:nvSpPr>
        <p:spPr>
          <a:xfrm>
            <a:off x="1324900" y="323528"/>
            <a:ext cx="4208203" cy="1323439"/>
          </a:xfrm>
          <a:prstGeom prst="rect">
            <a:avLst/>
          </a:prstGeom>
          <a:noFill/>
        </p:spPr>
        <p:txBody>
          <a:bodyPr wrap="none" lIns="91440" tIns="45720" rIns="91440" bIns="45720">
            <a:spAutoFit/>
          </a:bodyPr>
          <a:lstStyle/>
          <a:p>
            <a:pPr algn="ctr"/>
            <a:r>
              <a:rPr lang="en-US" sz="40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Starting sentences </a:t>
            </a:r>
          </a:p>
          <a:p>
            <a:pPr algn="ctr"/>
            <a:r>
              <a:rPr lang="en-US" sz="40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 different ways</a:t>
            </a:r>
            <a:endParaRPr lang="en-US" sz="40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Slide Number Placeholder 1"/>
          <p:cNvSpPr>
            <a:spLocks noGrp="1"/>
          </p:cNvSpPr>
          <p:nvPr>
            <p:ph type="sldNum" sz="quarter" idx="12"/>
          </p:nvPr>
        </p:nvSpPr>
        <p:spPr/>
        <p:txBody>
          <a:bodyPr/>
          <a:lstStyle/>
          <a:p>
            <a:fld id="{E6BEEB4C-8B72-4BFD-99CB-971DB0933B22}" type="slidenum">
              <a:rPr lang="en-GB" smtClean="0"/>
              <a:t>23</a:t>
            </a:fld>
            <a:endParaRPr lang="en-GB"/>
          </a:p>
        </p:txBody>
      </p:sp>
    </p:spTree>
    <p:extLst>
      <p:ext uri="{BB962C8B-B14F-4D97-AF65-F5344CB8AC3E}">
        <p14:creationId xmlns:p14="http://schemas.microsoft.com/office/powerpoint/2010/main" val="23356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fade">
                                      <p:cBhvr>
                                        <p:cTn id="7" dur="1000"/>
                                        <p:tgtEl>
                                          <p:spTgt spid="12291">
                                            <p:txEl>
                                              <p:pRg st="2" end="2"/>
                                            </p:txEl>
                                          </p:spTgt>
                                        </p:tgtEl>
                                      </p:cBhvr>
                                    </p:animEffect>
                                    <p:anim calcmode="lin" valueType="num">
                                      <p:cBhvr>
                                        <p:cTn id="8"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1">
                                            <p:txEl>
                                              <p:pRg st="6" end="6"/>
                                            </p:txEl>
                                          </p:spTgt>
                                        </p:tgtEl>
                                        <p:attrNameLst>
                                          <p:attrName>style.visibility</p:attrName>
                                        </p:attrNameLst>
                                      </p:cBhvr>
                                      <p:to>
                                        <p:strVal val="visible"/>
                                      </p:to>
                                    </p:set>
                                    <p:animEffect transition="in" filter="fade">
                                      <p:cBhvr>
                                        <p:cTn id="14" dur="1000"/>
                                        <p:tgtEl>
                                          <p:spTgt spid="12291">
                                            <p:txEl>
                                              <p:pRg st="6" end="6"/>
                                            </p:txEl>
                                          </p:spTgt>
                                        </p:tgtEl>
                                      </p:cBhvr>
                                    </p:animEffect>
                                    <p:anim calcmode="lin" valueType="num">
                                      <p:cBhvr>
                                        <p:cTn id="15"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1">
                                            <p:txEl>
                                              <p:pRg st="10" end="10"/>
                                            </p:txEl>
                                          </p:spTgt>
                                        </p:tgtEl>
                                        <p:attrNameLst>
                                          <p:attrName>style.visibility</p:attrName>
                                        </p:attrNameLst>
                                      </p:cBhvr>
                                      <p:to>
                                        <p:strVal val="visible"/>
                                      </p:to>
                                    </p:set>
                                    <p:animEffect transition="in" filter="fade">
                                      <p:cBhvr>
                                        <p:cTn id="21" dur="1000"/>
                                        <p:tgtEl>
                                          <p:spTgt spid="12291">
                                            <p:txEl>
                                              <p:pRg st="10" end="10"/>
                                            </p:txEl>
                                          </p:spTgt>
                                        </p:tgtEl>
                                      </p:cBhvr>
                                    </p:animEffect>
                                    <p:anim calcmode="lin" valueType="num">
                                      <p:cBhvr>
                                        <p:cTn id="22" dur="1000" fill="hold"/>
                                        <p:tgtEl>
                                          <p:spTgt spid="12291">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291">
                                            <p:txEl>
                                              <p:pRg st="14" end="14"/>
                                            </p:txEl>
                                          </p:spTgt>
                                        </p:tgtEl>
                                        <p:attrNameLst>
                                          <p:attrName>style.visibility</p:attrName>
                                        </p:attrNameLst>
                                      </p:cBhvr>
                                      <p:to>
                                        <p:strVal val="visible"/>
                                      </p:to>
                                    </p:set>
                                    <p:animEffect transition="in" filter="fade">
                                      <p:cBhvr>
                                        <p:cTn id="28" dur="1000"/>
                                        <p:tgtEl>
                                          <p:spTgt spid="12291">
                                            <p:txEl>
                                              <p:pRg st="14" end="14"/>
                                            </p:txEl>
                                          </p:spTgt>
                                        </p:tgtEl>
                                      </p:cBhvr>
                                    </p:animEffect>
                                    <p:anim calcmode="lin" valueType="num">
                                      <p:cBhvr>
                                        <p:cTn id="29" dur="1000" fill="hold"/>
                                        <p:tgtEl>
                                          <p:spTgt spid="12291">
                                            <p:txEl>
                                              <p:pRg st="14" end="14"/>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291">
                                            <p:txEl>
                                              <p:pRg st="18" end="18"/>
                                            </p:txEl>
                                          </p:spTgt>
                                        </p:tgtEl>
                                        <p:attrNameLst>
                                          <p:attrName>style.visibility</p:attrName>
                                        </p:attrNameLst>
                                      </p:cBhvr>
                                      <p:to>
                                        <p:strVal val="visible"/>
                                      </p:to>
                                    </p:set>
                                    <p:animEffect transition="in" filter="fade">
                                      <p:cBhvr>
                                        <p:cTn id="35" dur="1000"/>
                                        <p:tgtEl>
                                          <p:spTgt spid="12291">
                                            <p:txEl>
                                              <p:pRg st="18" end="18"/>
                                            </p:txEl>
                                          </p:spTgt>
                                        </p:tgtEl>
                                      </p:cBhvr>
                                    </p:animEffect>
                                    <p:anim calcmode="lin" valueType="num">
                                      <p:cBhvr>
                                        <p:cTn id="36" dur="1000" fill="hold"/>
                                        <p:tgtEl>
                                          <p:spTgt spid="12291">
                                            <p:txEl>
                                              <p:pRg st="18" end="18"/>
                                            </p:txEl>
                                          </p:spTgt>
                                        </p:tgtEl>
                                        <p:attrNameLst>
                                          <p:attrName>ppt_x</p:attrName>
                                        </p:attrNameLst>
                                      </p:cBhvr>
                                      <p:tavLst>
                                        <p:tav tm="0">
                                          <p:val>
                                            <p:strVal val="#ppt_x"/>
                                          </p:val>
                                        </p:tav>
                                        <p:tav tm="100000">
                                          <p:val>
                                            <p:strVal val="#ppt_x"/>
                                          </p:val>
                                        </p:tav>
                                      </p:tavLst>
                                    </p:anim>
                                    <p:anim calcmode="lin" valueType="num">
                                      <p:cBhvr>
                                        <p:cTn id="37" dur="1000" fill="hold"/>
                                        <p:tgtEl>
                                          <p:spTgt spid="12291">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pgrade your sentence">
            <a:extLst>
              <a:ext uri="{FF2B5EF4-FFF2-40B4-BE49-F238E27FC236}">
                <a16:creationId xmlns:a16="http://schemas.microsoft.com/office/drawing/2014/main" id="{5153D187-08E3-4A39-8CB9-F5242E9F5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28" y="107504"/>
            <a:ext cx="6525344" cy="42898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DEC3258-D379-4C1C-881C-6E80F029EFB3}"/>
              </a:ext>
            </a:extLst>
          </p:cNvPr>
          <p:cNvSpPr/>
          <p:nvPr/>
        </p:nvSpPr>
        <p:spPr>
          <a:xfrm>
            <a:off x="-52489" y="4808585"/>
            <a:ext cx="979114" cy="3375925"/>
          </a:xfrm>
          <a:prstGeom prst="rect">
            <a:avLst/>
          </a:prstGeom>
          <a:noFill/>
        </p:spPr>
        <p:txBody>
          <a:bodyPr wrap="square" lIns="51435" tIns="25718" rIns="51435" bIns="25718">
            <a:spAutoFit/>
          </a:bodyPr>
          <a:lstStyle/>
          <a:p>
            <a:pPr algn="ctr"/>
            <a:r>
              <a:rPr lang="en-US" sz="900">
                <a:ln w="0"/>
                <a:effectLst>
                  <a:outerShdw blurRad="38100" dist="19050" dir="2700000" algn="tl" rotWithShape="0">
                    <a:schemeClr val="dk1">
                      <a:alpha val="40000"/>
                    </a:schemeClr>
                  </a:outerShdw>
                </a:effectLst>
              </a:rPr>
              <a:t>TASK: </a:t>
            </a:r>
          </a:p>
          <a:p>
            <a:pPr algn="ctr"/>
            <a:r>
              <a:rPr lang="en-US" sz="900">
                <a:ln w="0"/>
                <a:effectLst>
                  <a:outerShdw blurRad="38100" dist="19050" dir="2700000" algn="tl" rotWithShape="0">
                    <a:schemeClr val="dk1">
                      <a:alpha val="40000"/>
                    </a:schemeClr>
                  </a:outerShdw>
                </a:effectLst>
              </a:rPr>
              <a:t>Split a full </a:t>
            </a:r>
          </a:p>
          <a:p>
            <a:pPr algn="ctr"/>
            <a:r>
              <a:rPr lang="en-US" sz="900">
                <a:ln w="0"/>
                <a:effectLst>
                  <a:outerShdw blurRad="38100" dist="19050" dir="2700000" algn="tl" rotWithShape="0">
                    <a:schemeClr val="dk1">
                      <a:alpha val="40000"/>
                    </a:schemeClr>
                  </a:outerShdw>
                </a:effectLst>
              </a:rPr>
              <a:t>page into</a:t>
            </a:r>
          </a:p>
          <a:p>
            <a:pPr algn="ctr"/>
            <a:r>
              <a:rPr lang="en-US" sz="900">
                <a:ln w="0"/>
                <a:effectLst>
                  <a:outerShdw blurRad="38100" dist="19050" dir="2700000" algn="tl" rotWithShape="0">
                    <a:schemeClr val="dk1">
                      <a:alpha val="40000"/>
                    </a:schemeClr>
                  </a:outerShdw>
                </a:effectLst>
              </a:rPr>
              <a:t> 9 squares.</a:t>
            </a:r>
          </a:p>
          <a:p>
            <a:pPr algn="ctr"/>
            <a:endParaRPr lang="en-US" sz="900">
              <a:ln w="0"/>
              <a:effectLst>
                <a:outerShdw blurRad="38100" dist="19050" dir="2700000" algn="tl" rotWithShape="0">
                  <a:schemeClr val="dk1">
                    <a:alpha val="40000"/>
                  </a:schemeClr>
                </a:outerShdw>
              </a:effectLst>
            </a:endParaRPr>
          </a:p>
          <a:p>
            <a:pPr algn="ctr"/>
            <a:r>
              <a:rPr lang="en-US" sz="900">
                <a:ln w="0"/>
                <a:effectLst>
                  <a:outerShdw blurRad="38100" dist="19050" dir="2700000" algn="tl" rotWithShape="0">
                    <a:schemeClr val="dk1">
                      <a:alpha val="40000"/>
                    </a:schemeClr>
                  </a:outerShdw>
                </a:effectLst>
              </a:rPr>
              <a:t>You are </a:t>
            </a:r>
          </a:p>
          <a:p>
            <a:pPr algn="ctr"/>
            <a:r>
              <a:rPr lang="en-US" sz="900">
                <a:ln w="0"/>
                <a:effectLst>
                  <a:outerShdw blurRad="38100" dist="19050" dir="2700000" algn="tl" rotWithShape="0">
                    <a:schemeClr val="dk1">
                      <a:alpha val="40000"/>
                    </a:schemeClr>
                  </a:outerShdw>
                </a:effectLst>
              </a:rPr>
              <a:t>going to create</a:t>
            </a:r>
          </a:p>
          <a:p>
            <a:pPr algn="ctr"/>
            <a:r>
              <a:rPr lang="en-US" sz="900">
                <a:ln w="0"/>
                <a:effectLst>
                  <a:outerShdw blurRad="38100" dist="19050" dir="2700000" algn="tl" rotWithShape="0">
                    <a:schemeClr val="dk1">
                      <a:alpha val="40000"/>
                    </a:schemeClr>
                  </a:outerShdw>
                </a:effectLst>
              </a:rPr>
              <a:t>a short, simple</a:t>
            </a:r>
          </a:p>
          <a:p>
            <a:pPr algn="ctr"/>
            <a:r>
              <a:rPr lang="en-US" sz="900">
                <a:ln w="0"/>
                <a:effectLst>
                  <a:outerShdw blurRad="38100" dist="19050" dir="2700000" algn="tl" rotWithShape="0">
                    <a:schemeClr val="dk1">
                      <a:alpha val="40000"/>
                    </a:schemeClr>
                  </a:outerShdw>
                </a:effectLst>
              </a:rPr>
              <a:t>sentence and </a:t>
            </a:r>
          </a:p>
          <a:p>
            <a:pPr algn="ctr"/>
            <a:r>
              <a:rPr lang="en-US" sz="900">
                <a:ln w="0"/>
                <a:effectLst>
                  <a:outerShdw blurRad="38100" dist="19050" dir="2700000" algn="tl" rotWithShape="0">
                    <a:schemeClr val="dk1">
                      <a:alpha val="40000"/>
                    </a:schemeClr>
                  </a:outerShdw>
                </a:effectLst>
              </a:rPr>
              <a:t>write that in</a:t>
            </a:r>
          </a:p>
          <a:p>
            <a:pPr algn="ctr"/>
            <a:r>
              <a:rPr lang="en-US" sz="900">
                <a:ln w="0"/>
                <a:effectLst>
                  <a:outerShdw blurRad="38100" dist="19050" dir="2700000" algn="tl" rotWithShape="0">
                    <a:schemeClr val="dk1">
                      <a:alpha val="40000"/>
                    </a:schemeClr>
                  </a:outerShdw>
                </a:effectLst>
              </a:rPr>
              <a:t>the middle of </a:t>
            </a:r>
          </a:p>
          <a:p>
            <a:pPr algn="ctr"/>
            <a:r>
              <a:rPr lang="en-US" sz="900">
                <a:ln w="0"/>
                <a:effectLst>
                  <a:outerShdw blurRad="38100" dist="19050" dir="2700000" algn="tl" rotWithShape="0">
                    <a:schemeClr val="dk1">
                      <a:alpha val="40000"/>
                    </a:schemeClr>
                  </a:outerShdw>
                </a:effectLst>
              </a:rPr>
              <a:t>the grid.</a:t>
            </a:r>
          </a:p>
          <a:p>
            <a:pPr algn="ctr"/>
            <a:endParaRPr lang="en-US" sz="900">
              <a:ln w="0"/>
              <a:effectLst>
                <a:outerShdw blurRad="38100" dist="19050" dir="2700000" algn="tl" rotWithShape="0">
                  <a:schemeClr val="dk1">
                    <a:alpha val="40000"/>
                  </a:schemeClr>
                </a:outerShdw>
              </a:effectLst>
            </a:endParaRPr>
          </a:p>
          <a:p>
            <a:pPr algn="ctr"/>
            <a:r>
              <a:rPr lang="en-US" sz="900">
                <a:ln w="0"/>
                <a:effectLst>
                  <a:outerShdw blurRad="38100" dist="19050" dir="2700000" algn="tl" rotWithShape="0">
                    <a:schemeClr val="dk1">
                      <a:alpha val="40000"/>
                    </a:schemeClr>
                  </a:outerShdw>
                </a:effectLst>
              </a:rPr>
              <a:t>Then, copy</a:t>
            </a:r>
          </a:p>
          <a:p>
            <a:pPr algn="ctr"/>
            <a:r>
              <a:rPr lang="en-US" sz="900">
                <a:ln w="0"/>
                <a:effectLst>
                  <a:outerShdw blurRad="38100" dist="19050" dir="2700000" algn="tl" rotWithShape="0">
                    <a:schemeClr val="dk1">
                      <a:alpha val="40000"/>
                    </a:schemeClr>
                  </a:outerShdw>
                </a:effectLst>
              </a:rPr>
              <a:t>the titles of</a:t>
            </a:r>
          </a:p>
          <a:p>
            <a:pPr algn="ctr"/>
            <a:r>
              <a:rPr lang="en-US" sz="900">
                <a:ln w="0"/>
                <a:effectLst>
                  <a:outerShdw blurRad="38100" dist="19050" dir="2700000" algn="tl" rotWithShape="0">
                    <a:schemeClr val="dk1">
                      <a:alpha val="40000"/>
                    </a:schemeClr>
                  </a:outerShdw>
                </a:effectLst>
              </a:rPr>
              <a:t>each box and</a:t>
            </a:r>
          </a:p>
          <a:p>
            <a:pPr algn="ctr"/>
            <a:r>
              <a:rPr lang="en-US" sz="900">
                <a:ln w="0"/>
                <a:effectLst>
                  <a:outerShdw blurRad="38100" dist="19050" dir="2700000" algn="tl" rotWithShape="0">
                    <a:schemeClr val="dk1">
                      <a:alpha val="40000"/>
                    </a:schemeClr>
                  </a:outerShdw>
                </a:effectLst>
              </a:rPr>
              <a:t>use these as </a:t>
            </a:r>
          </a:p>
          <a:p>
            <a:pPr algn="ctr"/>
            <a:r>
              <a:rPr lang="en-US" sz="900">
                <a:ln w="0"/>
                <a:effectLst>
                  <a:outerShdw blurRad="38100" dist="19050" dir="2700000" algn="tl" rotWithShape="0">
                    <a:schemeClr val="dk1">
                      <a:alpha val="40000"/>
                    </a:schemeClr>
                  </a:outerShdw>
                </a:effectLst>
              </a:rPr>
              <a:t>ways to upgrade</a:t>
            </a:r>
          </a:p>
          <a:p>
            <a:pPr algn="ctr"/>
            <a:r>
              <a:rPr lang="en-US" sz="900">
                <a:ln w="0"/>
                <a:effectLst>
                  <a:outerShdw blurRad="38100" dist="19050" dir="2700000" algn="tl" rotWithShape="0">
                    <a:schemeClr val="dk1">
                      <a:alpha val="40000"/>
                    </a:schemeClr>
                  </a:outerShdw>
                </a:effectLst>
              </a:rPr>
              <a:t>your simple </a:t>
            </a:r>
          </a:p>
          <a:p>
            <a:pPr algn="ctr"/>
            <a:r>
              <a:rPr lang="en-US" sz="900">
                <a:ln w="0"/>
                <a:effectLst>
                  <a:outerShdw blurRad="38100" dist="19050" dir="2700000" algn="tl" rotWithShape="0">
                    <a:schemeClr val="dk1">
                      <a:alpha val="40000"/>
                    </a:schemeClr>
                  </a:outerShdw>
                </a:effectLst>
              </a:rPr>
              <a:t>sentence.  </a:t>
            </a:r>
          </a:p>
          <a:p>
            <a:pPr algn="ctr"/>
            <a:endParaRPr lang="en-US" sz="900">
              <a:ln w="0"/>
              <a:effectLst>
                <a:outerShdw blurRad="38100" dist="19050" dir="2700000" algn="tl" rotWithShape="0">
                  <a:schemeClr val="dk1">
                    <a:alpha val="40000"/>
                  </a:schemeClr>
                </a:outerShdw>
              </a:effectLst>
            </a:endParaRPr>
          </a:p>
          <a:p>
            <a:pPr algn="ctr"/>
            <a:r>
              <a:rPr lang="en-US" sz="900">
                <a:ln w="0"/>
                <a:effectLst>
                  <a:outerShdw blurRad="38100" dist="19050" dir="2700000" algn="tl" rotWithShape="0">
                    <a:schemeClr val="dk1">
                      <a:alpha val="40000"/>
                    </a:schemeClr>
                  </a:outerShdw>
                </a:effectLst>
              </a:rPr>
              <a:t>Use the </a:t>
            </a:r>
          </a:p>
          <a:p>
            <a:pPr algn="ctr"/>
            <a:r>
              <a:rPr lang="en-US" sz="900">
                <a:ln w="0"/>
                <a:effectLst>
                  <a:outerShdw blurRad="38100" dist="19050" dir="2700000" algn="tl" rotWithShape="0">
                    <a:schemeClr val="dk1">
                      <a:alpha val="40000"/>
                    </a:schemeClr>
                  </a:outerShdw>
                </a:effectLst>
              </a:rPr>
              <a:t>examples to</a:t>
            </a:r>
          </a:p>
          <a:p>
            <a:pPr algn="ctr"/>
            <a:r>
              <a:rPr lang="en-US" sz="900">
                <a:ln w="0"/>
                <a:effectLst>
                  <a:outerShdw blurRad="38100" dist="19050" dir="2700000" algn="tl" rotWithShape="0">
                    <a:schemeClr val="dk1">
                      <a:alpha val="40000"/>
                    </a:schemeClr>
                  </a:outerShdw>
                </a:effectLst>
              </a:rPr>
              <a:t>help you.</a:t>
            </a:r>
          </a:p>
        </p:txBody>
      </p:sp>
      <p:pic>
        <p:nvPicPr>
          <p:cNvPr id="4" name="Picture 2" descr="Image result for upgrade your sentence">
            <a:extLst>
              <a:ext uri="{FF2B5EF4-FFF2-40B4-BE49-F238E27FC236}">
                <a16:creationId xmlns:a16="http://schemas.microsoft.com/office/drawing/2014/main" id="{43904BF4-1020-49C5-BAA7-009A9E490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57" y="4542318"/>
            <a:ext cx="5839385" cy="38388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32B77D8-8D1D-4892-9ED0-62547FCD5F99}"/>
              </a:ext>
            </a:extLst>
          </p:cNvPr>
          <p:cNvSpPr/>
          <p:nvPr/>
        </p:nvSpPr>
        <p:spPr>
          <a:xfrm>
            <a:off x="926625" y="6389328"/>
            <a:ext cx="1815353" cy="58494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Rectangle 5">
            <a:extLst>
              <a:ext uri="{FF2B5EF4-FFF2-40B4-BE49-F238E27FC236}">
                <a16:creationId xmlns:a16="http://schemas.microsoft.com/office/drawing/2014/main" id="{18D16556-0EFE-401B-9DED-5A5F5183E761}"/>
              </a:ext>
            </a:extLst>
          </p:cNvPr>
          <p:cNvSpPr/>
          <p:nvPr/>
        </p:nvSpPr>
        <p:spPr>
          <a:xfrm>
            <a:off x="2847873" y="5032856"/>
            <a:ext cx="1815353" cy="58494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Rectangle 6">
            <a:extLst>
              <a:ext uri="{FF2B5EF4-FFF2-40B4-BE49-F238E27FC236}">
                <a16:creationId xmlns:a16="http://schemas.microsoft.com/office/drawing/2014/main" id="{6A30C6BA-262F-46DB-AA01-350A130D69AE}"/>
              </a:ext>
            </a:extLst>
          </p:cNvPr>
          <p:cNvSpPr/>
          <p:nvPr/>
        </p:nvSpPr>
        <p:spPr>
          <a:xfrm>
            <a:off x="2847873" y="7407943"/>
            <a:ext cx="1815353" cy="77656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Rectangle 7">
            <a:extLst>
              <a:ext uri="{FF2B5EF4-FFF2-40B4-BE49-F238E27FC236}">
                <a16:creationId xmlns:a16="http://schemas.microsoft.com/office/drawing/2014/main" id="{0EE488E2-E936-48BE-B4F3-6C46285F227E}"/>
              </a:ext>
            </a:extLst>
          </p:cNvPr>
          <p:cNvSpPr/>
          <p:nvPr/>
        </p:nvSpPr>
        <p:spPr>
          <a:xfrm>
            <a:off x="4748952" y="6293518"/>
            <a:ext cx="1815353" cy="77656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9" name="Rectangle 8">
            <a:extLst>
              <a:ext uri="{FF2B5EF4-FFF2-40B4-BE49-F238E27FC236}">
                <a16:creationId xmlns:a16="http://schemas.microsoft.com/office/drawing/2014/main" id="{9C9A0C5B-A402-423E-A30E-1E3912029A93}"/>
              </a:ext>
            </a:extLst>
          </p:cNvPr>
          <p:cNvSpPr/>
          <p:nvPr/>
        </p:nvSpPr>
        <p:spPr>
          <a:xfrm>
            <a:off x="4761557" y="5032856"/>
            <a:ext cx="1815353" cy="58494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0" name="Rectangle 9">
            <a:extLst>
              <a:ext uri="{FF2B5EF4-FFF2-40B4-BE49-F238E27FC236}">
                <a16:creationId xmlns:a16="http://schemas.microsoft.com/office/drawing/2014/main" id="{3199C3B4-2C4E-4834-817F-24CF8ABAAF54}"/>
              </a:ext>
            </a:extLst>
          </p:cNvPr>
          <p:cNvSpPr/>
          <p:nvPr/>
        </p:nvSpPr>
        <p:spPr>
          <a:xfrm>
            <a:off x="934189" y="7407942"/>
            <a:ext cx="1815353" cy="81186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1" name="Rectangle 10">
            <a:extLst>
              <a:ext uri="{FF2B5EF4-FFF2-40B4-BE49-F238E27FC236}">
                <a16:creationId xmlns:a16="http://schemas.microsoft.com/office/drawing/2014/main" id="{B57F9C31-7277-4E28-A91A-DD33A9C76154}"/>
              </a:ext>
            </a:extLst>
          </p:cNvPr>
          <p:cNvSpPr/>
          <p:nvPr/>
        </p:nvSpPr>
        <p:spPr>
          <a:xfrm>
            <a:off x="4761557" y="7319696"/>
            <a:ext cx="1815353" cy="96062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144326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080" t="30185" r="15492" b="52057"/>
          <a:stretch/>
        </p:blipFill>
        <p:spPr bwMode="auto">
          <a:xfrm>
            <a:off x="193601" y="407449"/>
            <a:ext cx="6479177" cy="10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129" t="12286" r="14844" b="4287"/>
          <a:stretch/>
        </p:blipFill>
        <p:spPr bwMode="auto">
          <a:xfrm>
            <a:off x="158782" y="1390487"/>
            <a:ext cx="6439989" cy="476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7679" t="14801" r="15089" b="35657"/>
          <a:stretch/>
        </p:blipFill>
        <p:spPr bwMode="auto">
          <a:xfrm>
            <a:off x="30832" y="6158430"/>
            <a:ext cx="6557555" cy="283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BEEB4C-8B72-4BFD-99CB-971DB0933B22}" type="slidenum">
              <a:rPr lang="en-GB" smtClean="0"/>
              <a:t>25</a:t>
            </a:fld>
            <a:endParaRPr lang="en-GB"/>
          </a:p>
        </p:txBody>
      </p:sp>
      <p:sp>
        <p:nvSpPr>
          <p:cNvPr id="6" name="TextBox 5"/>
          <p:cNvSpPr txBox="1"/>
          <p:nvPr/>
        </p:nvSpPr>
        <p:spPr>
          <a:xfrm>
            <a:off x="997297" y="34506"/>
            <a:ext cx="5555995" cy="553998"/>
          </a:xfrm>
          <a:prstGeom prst="rect">
            <a:avLst/>
          </a:prstGeom>
          <a:noFill/>
        </p:spPr>
        <p:txBody>
          <a:bodyPr wrap="square" rtlCol="0">
            <a:spAutoFit/>
          </a:bodyPr>
          <a:lstStyle/>
          <a:p>
            <a:r>
              <a:rPr lang="en-GB" sz="1600" b="1"/>
              <a:t>Write a description of a stormy sea suggested by the picture.</a:t>
            </a:r>
            <a:r>
              <a:rPr lang="en-GB" sz="1400"/>
              <a:t> </a:t>
            </a:r>
          </a:p>
          <a:p>
            <a:pPr algn="r"/>
            <a:r>
              <a:rPr lang="en-GB" sz="1400"/>
              <a:t>(</a:t>
            </a:r>
          </a:p>
        </p:txBody>
      </p:sp>
    </p:spTree>
    <p:extLst>
      <p:ext uri="{BB962C8B-B14F-4D97-AF65-F5344CB8AC3E}">
        <p14:creationId xmlns:p14="http://schemas.microsoft.com/office/powerpoint/2010/main" val="342091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18" t="14800" r="18839" b="19372"/>
          <a:stretch/>
        </p:blipFill>
        <p:spPr bwMode="auto">
          <a:xfrm>
            <a:off x="476672" y="323528"/>
            <a:ext cx="6061165" cy="37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BEEB4C-8B72-4BFD-99CB-971DB0933B22}" type="slidenum">
              <a:rPr lang="en-GB" smtClean="0"/>
              <a:t>26</a:t>
            </a:fld>
            <a:endParaRPr lang="en-GB"/>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911" t="39714" r="38258" b="16629"/>
          <a:stretch/>
        </p:blipFill>
        <p:spPr bwMode="auto">
          <a:xfrm>
            <a:off x="2276872" y="4932040"/>
            <a:ext cx="2953156" cy="346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166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9225" y="825843"/>
            <a:ext cx="6723459" cy="8171468"/>
          </a:xfrm>
          <a:prstGeom prst="rect">
            <a:avLst/>
          </a:prstGeom>
          <a:noFill/>
          <a:ln w="9525">
            <a:noFill/>
            <a:miter lim="800000"/>
            <a:headEnd/>
            <a:tailEnd/>
          </a:ln>
          <a:effectLst/>
        </p:spPr>
        <p:txBody>
          <a:bodyPr>
            <a:spAutoFit/>
          </a:bodyPr>
          <a:lstStyle/>
          <a:p>
            <a:pPr>
              <a:spcBef>
                <a:spcPct val="50000"/>
              </a:spcBef>
            </a:pPr>
            <a:r>
              <a:rPr lang="en-GB" sz="1500" i="1">
                <a:cs typeface="Arial" charset="0"/>
              </a:rPr>
              <a:t>This was written by a Year 11 student preparing for their GCES exam. The image was of a shopping centre. Can you find and label the descriptive techniques?</a:t>
            </a:r>
          </a:p>
          <a:p>
            <a:pPr>
              <a:spcBef>
                <a:spcPct val="50000"/>
              </a:spcBef>
            </a:pPr>
            <a:endParaRPr lang="en-GB" sz="1500" i="1">
              <a:cs typeface="Arial" charset="0"/>
            </a:endParaRPr>
          </a:p>
          <a:p>
            <a:pPr>
              <a:spcBef>
                <a:spcPct val="50000"/>
              </a:spcBef>
            </a:pPr>
            <a:r>
              <a:rPr lang="en-GB" sz="1500">
                <a:cs typeface="Arial" charset="0"/>
              </a:rPr>
              <a:t>Tired packs of moneyless individuals filter drearily out of the unwelcoming double doors. A cold, sharp recorded voice echoes around the deserted corridors “Blue Water Shopping Centre is now closed, please exit through the main doors”.</a:t>
            </a:r>
          </a:p>
          <a:p>
            <a:pPr>
              <a:spcBef>
                <a:spcPct val="50000"/>
              </a:spcBef>
            </a:pPr>
            <a:r>
              <a:rPr lang="en-GB" sz="1500">
                <a:cs typeface="Arial" charset="0"/>
              </a:rPr>
              <a:t>Silence strikes like an unfed python, seeping through the desolate remains left behind by the hungry shoppers. Shutters begin their lengthy journey down the dingy shop doors; moaning painfully as they slowly descend. </a:t>
            </a:r>
          </a:p>
          <a:p>
            <a:pPr>
              <a:spcBef>
                <a:spcPct val="50000"/>
              </a:spcBef>
            </a:pPr>
            <a:r>
              <a:rPr lang="en-GB" sz="1500">
                <a:cs typeface="Arial" charset="0"/>
              </a:rPr>
              <a:t>Unwanted freebies along with rejected burger wrappers rattle gloomily in the ghostly breeze, running for their sorry lives, trying to escape the ravenous cleaners. </a:t>
            </a:r>
          </a:p>
          <a:p>
            <a:pPr>
              <a:spcBef>
                <a:spcPct val="50000"/>
              </a:spcBef>
            </a:pPr>
            <a:r>
              <a:rPr lang="en-GB" sz="1500">
                <a:cs typeface="Arial" charset="0"/>
              </a:rPr>
              <a:t>The outlets sleep softly, gradually preparing themselves for the coming days’ perils. The waste bins thankfully regurgitate large amounts of the day’s forced feeding. Daylight starts to revive the building.</a:t>
            </a:r>
          </a:p>
          <a:p>
            <a:pPr>
              <a:spcBef>
                <a:spcPct val="50000"/>
              </a:spcBef>
            </a:pPr>
            <a:r>
              <a:rPr lang="en-GB" sz="1500">
                <a:cs typeface="Arial" charset="0"/>
              </a:rPr>
              <a:t>The overhead lights begin to arise. Morning has come.</a:t>
            </a:r>
          </a:p>
          <a:p>
            <a:pPr>
              <a:spcBef>
                <a:spcPct val="50000"/>
              </a:spcBef>
            </a:pPr>
            <a:r>
              <a:rPr lang="en-GB" sz="1500">
                <a:cs typeface="Arial" charset="0"/>
              </a:rPr>
              <a:t>The doors are violently forced open. The hoard of lions roar their way into the jungle. Shutters rise. Stocks replenish. The cleaners of the night salvage the last of their prey. Silence is overcome by the deafening sound of demanding shoppers.</a:t>
            </a:r>
          </a:p>
          <a:p>
            <a:pPr>
              <a:spcBef>
                <a:spcPct val="50000"/>
              </a:spcBef>
            </a:pPr>
            <a:r>
              <a:rPr lang="en-GB" sz="1500">
                <a:cs typeface="Arial" charset="0"/>
              </a:rPr>
              <a:t>Bargain hunters plough their way through the crowds scouring each and every outlet, preparing to feast on the weak. Security guards patrol the perimeter, bringing the unwanted to justice. No one is safe. Desperate females flock towards the welcoming salons, colliding with football craving men, searching desperately for a nearby sports complex of anywhere showing ‘the match’. </a:t>
            </a:r>
          </a:p>
          <a:p>
            <a:pPr>
              <a:spcBef>
                <a:spcPct val="50000"/>
              </a:spcBef>
            </a:pPr>
            <a:r>
              <a:rPr lang="en-GB" sz="1500">
                <a:cs typeface="Arial" charset="0"/>
              </a:rPr>
              <a:t>The stock piles start to fade into non-existence, the shoppers flee to the dining area, the food is served. Hundreds of obese, calorie-craving hogs pile their way through endless fries, burgers and whatever else is on offer, deserting their leftovers for the cleaners to devour. Sugar-filled fluids are heaved down their necks under close observation of the bearded-invalid crouched in the shadows.</a:t>
            </a:r>
          </a:p>
          <a:p>
            <a:pPr>
              <a:spcBef>
                <a:spcPct val="50000"/>
              </a:spcBef>
            </a:pPr>
            <a:r>
              <a:rPr lang="en-GB" sz="1500">
                <a:cs typeface="Arial" charset="0"/>
              </a:rPr>
              <a:t>The heaving centre begins to fade, tired packs of moneyless individuals filter drearily out of the unwelcoming double-doors. The cycle continues.</a:t>
            </a:r>
          </a:p>
        </p:txBody>
      </p:sp>
      <p:sp>
        <p:nvSpPr>
          <p:cNvPr id="3" name="Rectangle 2"/>
          <p:cNvSpPr/>
          <p:nvPr/>
        </p:nvSpPr>
        <p:spPr>
          <a:xfrm>
            <a:off x="260648" y="179512"/>
            <a:ext cx="6169766" cy="646331"/>
          </a:xfrm>
          <a:prstGeom prst="rect">
            <a:avLst/>
          </a:prstGeom>
          <a:noFill/>
        </p:spPr>
        <p:txBody>
          <a:bodyPr wrap="none" lIns="91440" tIns="45720" rIns="91440" bIns="45720">
            <a:spAutoFit/>
          </a:bodyPr>
          <a:lstStyle/>
          <a:p>
            <a:pPr algn="ctr"/>
            <a:r>
              <a:rPr lang="en-US" sz="36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Example of descriptive writing</a:t>
            </a:r>
          </a:p>
        </p:txBody>
      </p:sp>
      <p:sp>
        <p:nvSpPr>
          <p:cNvPr id="2" name="Rectangle 1"/>
          <p:cNvSpPr/>
          <p:nvPr/>
        </p:nvSpPr>
        <p:spPr>
          <a:xfrm>
            <a:off x="69225" y="825843"/>
            <a:ext cx="6723459" cy="5778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E6BEEB4C-8B72-4BFD-99CB-971DB0933B22}" type="slidenum">
              <a:rPr lang="en-GB" smtClean="0"/>
              <a:t>27</a:t>
            </a:fld>
            <a:endParaRPr lang="en-GB"/>
          </a:p>
        </p:txBody>
      </p:sp>
    </p:spTree>
    <p:extLst>
      <p:ext uri="{BB962C8B-B14F-4D97-AF65-F5344CB8AC3E}">
        <p14:creationId xmlns:p14="http://schemas.microsoft.com/office/powerpoint/2010/main" val="4109716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kyfall-james-bond-007-london.png"/>
          <p:cNvPicPr>
            <a:picLocks noChangeAspect="1"/>
          </p:cNvPicPr>
          <p:nvPr/>
        </p:nvPicPr>
        <p:blipFill>
          <a:blip r:embed="rId2" cstate="print"/>
          <a:stretch>
            <a:fillRect/>
          </a:stretch>
        </p:blipFill>
        <p:spPr>
          <a:xfrm>
            <a:off x="1399400" y="4427984"/>
            <a:ext cx="4101449" cy="2423561"/>
          </a:xfrm>
          <a:prstGeom prst="rect">
            <a:avLst/>
          </a:prstGeom>
        </p:spPr>
      </p:pic>
      <p:sp>
        <p:nvSpPr>
          <p:cNvPr id="3" name="Rectangle 2"/>
          <p:cNvSpPr/>
          <p:nvPr/>
        </p:nvSpPr>
        <p:spPr>
          <a:xfrm>
            <a:off x="683696" y="971600"/>
            <a:ext cx="4977552" cy="2308324"/>
          </a:xfrm>
          <a:prstGeom prst="rect">
            <a:avLst/>
          </a:prstGeom>
        </p:spPr>
        <p:txBody>
          <a:bodyPr wrap="square">
            <a:spAutoFit/>
          </a:bodyPr>
          <a:lstStyle/>
          <a:p>
            <a:r>
              <a:rPr lang="en-GB" sz="1600"/>
              <a:t>Using the guidelines, plan then write the description based on this image of a city.</a:t>
            </a:r>
          </a:p>
          <a:p>
            <a:endParaRPr lang="en-GB" sz="1600"/>
          </a:p>
          <a:p>
            <a:pPr marL="285750" indent="-285750">
              <a:buFont typeface="Arial" pitchFamily="34" charset="0"/>
              <a:buChar char="•"/>
            </a:pPr>
            <a:r>
              <a:rPr lang="en-GB" sz="1600"/>
              <a:t>Label nouns, adjectives, verbs, adverbs</a:t>
            </a:r>
          </a:p>
          <a:p>
            <a:pPr marL="285750" indent="-285750">
              <a:buFont typeface="Arial" pitchFamily="34" charset="0"/>
              <a:buChar char="•"/>
            </a:pPr>
            <a:r>
              <a:rPr lang="en-GB" sz="1600"/>
              <a:t>Create descriptive devices to use</a:t>
            </a:r>
          </a:p>
          <a:p>
            <a:pPr marL="285750" indent="-285750">
              <a:buFont typeface="Arial" pitchFamily="34" charset="0"/>
              <a:buChar char="•"/>
            </a:pPr>
            <a:r>
              <a:rPr lang="en-GB" sz="1600"/>
              <a:t>List punctuation to use</a:t>
            </a:r>
          </a:p>
          <a:p>
            <a:pPr marL="285750" indent="-285750">
              <a:buFont typeface="Arial" pitchFamily="34" charset="0"/>
              <a:buChar char="•"/>
            </a:pPr>
            <a:r>
              <a:rPr lang="en-GB" sz="1600"/>
              <a:t>Jot down ambitious vocabulary</a:t>
            </a:r>
          </a:p>
          <a:p>
            <a:pPr marL="285750" indent="-285750">
              <a:buFont typeface="Arial" pitchFamily="34" charset="0"/>
              <a:buChar char="•"/>
            </a:pPr>
            <a:r>
              <a:rPr lang="en-GB" sz="1600"/>
              <a:t>Plan your 5 step structure</a:t>
            </a:r>
          </a:p>
          <a:p>
            <a:pPr marL="285750" indent="-285750">
              <a:buFont typeface="Arial" pitchFamily="34" charset="0"/>
              <a:buChar char="•"/>
            </a:pPr>
            <a:r>
              <a:rPr lang="en-GB" sz="1600"/>
              <a:t>Remember your 5 easy ways</a:t>
            </a:r>
          </a:p>
        </p:txBody>
      </p:sp>
      <p:sp>
        <p:nvSpPr>
          <p:cNvPr id="5" name="Slide Number Placeholder 4"/>
          <p:cNvSpPr>
            <a:spLocks noGrp="1"/>
          </p:cNvSpPr>
          <p:nvPr>
            <p:ph type="sldNum" sz="quarter" idx="12"/>
          </p:nvPr>
        </p:nvSpPr>
        <p:spPr/>
        <p:txBody>
          <a:bodyPr/>
          <a:lstStyle/>
          <a:p>
            <a:fld id="{E6BEEB4C-8B72-4BFD-99CB-971DB0933B22}" type="slidenum">
              <a:rPr lang="en-GB" smtClean="0"/>
              <a:t>28</a:t>
            </a:fld>
            <a:endParaRPr lang="en-GB"/>
          </a:p>
        </p:txBody>
      </p:sp>
      <p:sp>
        <p:nvSpPr>
          <p:cNvPr id="6" name="TextBox 5"/>
          <p:cNvSpPr txBox="1"/>
          <p:nvPr/>
        </p:nvSpPr>
        <p:spPr>
          <a:xfrm>
            <a:off x="332656" y="251520"/>
            <a:ext cx="6182444" cy="461665"/>
          </a:xfrm>
          <a:prstGeom prst="rect">
            <a:avLst/>
          </a:prstGeom>
          <a:noFill/>
        </p:spPr>
        <p:txBody>
          <a:bodyPr wrap="square" rtlCol="0">
            <a:spAutoFit/>
          </a:bodyPr>
          <a:lstStyle/>
          <a:p>
            <a:pPr algn="ctr"/>
            <a:r>
              <a:rPr lang="en-GB" sz="2400">
                <a:latin typeface="Adamsky SF" pitchFamily="2" charset="0"/>
              </a:rPr>
              <a:t>Exam Practice</a:t>
            </a:r>
          </a:p>
        </p:txBody>
      </p:sp>
    </p:spTree>
    <p:extLst>
      <p:ext uri="{BB962C8B-B14F-4D97-AF65-F5344CB8AC3E}">
        <p14:creationId xmlns:p14="http://schemas.microsoft.com/office/powerpoint/2010/main" val="2029659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lake and moun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791" y="4427984"/>
            <a:ext cx="3712611" cy="23138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4664" y="467544"/>
            <a:ext cx="5976664" cy="584775"/>
          </a:xfrm>
          <a:prstGeom prst="rect">
            <a:avLst/>
          </a:prstGeom>
          <a:noFill/>
        </p:spPr>
        <p:txBody>
          <a:bodyPr wrap="square" rtlCol="0">
            <a:spAutoFit/>
          </a:bodyPr>
          <a:lstStyle/>
          <a:p>
            <a:r>
              <a:rPr lang="en-GB" sz="1600"/>
              <a:t>Using the guidelines, plan your ideas then write a description based on this image of a lake.</a:t>
            </a:r>
          </a:p>
        </p:txBody>
      </p:sp>
      <p:sp>
        <p:nvSpPr>
          <p:cNvPr id="4" name="TextBox 3"/>
          <p:cNvSpPr txBox="1"/>
          <p:nvPr/>
        </p:nvSpPr>
        <p:spPr>
          <a:xfrm>
            <a:off x="1426325" y="1409944"/>
            <a:ext cx="4288675" cy="1569660"/>
          </a:xfrm>
          <a:prstGeom prst="rect">
            <a:avLst/>
          </a:prstGeom>
          <a:noFill/>
        </p:spPr>
        <p:txBody>
          <a:bodyPr wrap="square" rtlCol="0">
            <a:spAutoFit/>
          </a:bodyPr>
          <a:lstStyle/>
          <a:p>
            <a:pPr marL="285750" indent="-285750">
              <a:buFont typeface="Arial" pitchFamily="34" charset="0"/>
              <a:buChar char="•"/>
            </a:pPr>
            <a:r>
              <a:rPr lang="en-GB" sz="1600"/>
              <a:t>Label nouns, adjectives, verbs, adverbs</a:t>
            </a:r>
          </a:p>
          <a:p>
            <a:pPr marL="285750" indent="-285750">
              <a:buFont typeface="Arial" pitchFamily="34" charset="0"/>
              <a:buChar char="•"/>
            </a:pPr>
            <a:r>
              <a:rPr lang="en-GB" sz="1600"/>
              <a:t>Create descriptive devices to use</a:t>
            </a:r>
          </a:p>
          <a:p>
            <a:pPr marL="285750" indent="-285750">
              <a:buFont typeface="Arial" pitchFamily="34" charset="0"/>
              <a:buChar char="•"/>
            </a:pPr>
            <a:r>
              <a:rPr lang="en-GB" sz="1600"/>
              <a:t>List punctuation to use</a:t>
            </a:r>
          </a:p>
          <a:p>
            <a:pPr marL="285750" indent="-285750">
              <a:buFont typeface="Arial" pitchFamily="34" charset="0"/>
              <a:buChar char="•"/>
            </a:pPr>
            <a:r>
              <a:rPr lang="en-GB" sz="1600"/>
              <a:t>Jot down ambitious vocabulary</a:t>
            </a:r>
          </a:p>
          <a:p>
            <a:pPr marL="285750" indent="-285750">
              <a:buFont typeface="Arial" pitchFamily="34" charset="0"/>
              <a:buChar char="•"/>
            </a:pPr>
            <a:r>
              <a:rPr lang="en-GB" sz="1600"/>
              <a:t>Plan your 5 step structure</a:t>
            </a:r>
          </a:p>
          <a:p>
            <a:pPr marL="285750" indent="-285750">
              <a:buFont typeface="Arial" pitchFamily="34" charset="0"/>
              <a:buChar char="•"/>
            </a:pPr>
            <a:r>
              <a:rPr lang="en-GB" sz="1600"/>
              <a:t>Remember your 5 easy ways</a:t>
            </a:r>
          </a:p>
        </p:txBody>
      </p:sp>
      <p:sp>
        <p:nvSpPr>
          <p:cNvPr id="5" name="Slide Number Placeholder 4"/>
          <p:cNvSpPr>
            <a:spLocks noGrp="1"/>
          </p:cNvSpPr>
          <p:nvPr>
            <p:ph type="sldNum" sz="quarter" idx="12"/>
          </p:nvPr>
        </p:nvSpPr>
        <p:spPr/>
        <p:txBody>
          <a:bodyPr/>
          <a:lstStyle/>
          <a:p>
            <a:fld id="{E6BEEB4C-8B72-4BFD-99CB-971DB0933B22}" type="slidenum">
              <a:rPr lang="en-GB" smtClean="0"/>
              <a:t>29</a:t>
            </a:fld>
            <a:endParaRPr lang="en-GB"/>
          </a:p>
        </p:txBody>
      </p:sp>
    </p:spTree>
    <p:extLst>
      <p:ext uri="{BB962C8B-B14F-4D97-AF65-F5344CB8AC3E}">
        <p14:creationId xmlns:p14="http://schemas.microsoft.com/office/powerpoint/2010/main" val="263689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15" t="30799" r="18304" b="6572"/>
          <a:stretch/>
        </p:blipFill>
        <p:spPr bwMode="auto">
          <a:xfrm>
            <a:off x="456771" y="1547664"/>
            <a:ext cx="6152607" cy="357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993" t="25771" r="18995" b="17086"/>
          <a:stretch/>
        </p:blipFill>
        <p:spPr bwMode="auto">
          <a:xfrm>
            <a:off x="508881" y="5292080"/>
            <a:ext cx="6048389" cy="326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8884" t="25086" r="18304" b="56669"/>
          <a:stretch/>
        </p:blipFill>
        <p:spPr bwMode="auto">
          <a:xfrm>
            <a:off x="508881" y="268781"/>
            <a:ext cx="6126481" cy="104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BEEB4C-8B72-4BFD-99CB-971DB0933B22}" type="slidenum">
              <a:rPr lang="en-GB" smtClean="0"/>
              <a:t>3</a:t>
            </a:fld>
            <a:endParaRPr lang="en-GB"/>
          </a:p>
        </p:txBody>
      </p:sp>
      <p:sp>
        <p:nvSpPr>
          <p:cNvPr id="3" name="Right Arrow 2"/>
          <p:cNvSpPr/>
          <p:nvPr/>
        </p:nvSpPr>
        <p:spPr>
          <a:xfrm rot="19219035">
            <a:off x="1064484" y="6477238"/>
            <a:ext cx="1368445" cy="895396"/>
          </a:xfrm>
          <a:prstGeom prst="rightArrow">
            <a:avLst>
              <a:gd name="adj1" fmla="val 4452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VOCAB marked twice</a:t>
            </a:r>
          </a:p>
        </p:txBody>
      </p:sp>
    </p:spTree>
    <p:extLst>
      <p:ext uri="{BB962C8B-B14F-4D97-AF65-F5344CB8AC3E}">
        <p14:creationId xmlns:p14="http://schemas.microsoft.com/office/powerpoint/2010/main" val="3010133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30</a:t>
            </a:fld>
            <a:endParaRPr lang="en-GB"/>
          </a:p>
        </p:txBody>
      </p:sp>
      <p:pic>
        <p:nvPicPr>
          <p:cNvPr id="3" name="Picture 4" descr="Image result for a homeless girl">
            <a:extLst>
              <a:ext uri="{FF2B5EF4-FFF2-40B4-BE49-F238E27FC236}">
                <a16:creationId xmlns:a16="http://schemas.microsoft.com/office/drawing/2014/main" id="{E2CB637C-6FD3-4A5D-8738-F4FE53178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664" y="3854965"/>
            <a:ext cx="4092664" cy="23094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085321-2591-45F1-B88A-E785E77ACBDA}"/>
              </a:ext>
            </a:extLst>
          </p:cNvPr>
          <p:cNvSpPr txBox="1"/>
          <p:nvPr/>
        </p:nvSpPr>
        <p:spPr>
          <a:xfrm>
            <a:off x="404664" y="467544"/>
            <a:ext cx="5976664" cy="584775"/>
          </a:xfrm>
          <a:prstGeom prst="rect">
            <a:avLst/>
          </a:prstGeom>
          <a:noFill/>
        </p:spPr>
        <p:txBody>
          <a:bodyPr wrap="square" rtlCol="0">
            <a:spAutoFit/>
          </a:bodyPr>
          <a:lstStyle/>
          <a:p>
            <a:r>
              <a:rPr lang="en-GB" sz="1600"/>
              <a:t>Using the guidelines, plan your ideas then write a description based on this image of a girl on the street:</a:t>
            </a:r>
          </a:p>
        </p:txBody>
      </p:sp>
      <p:sp>
        <p:nvSpPr>
          <p:cNvPr id="5" name="TextBox 4">
            <a:extLst>
              <a:ext uri="{FF2B5EF4-FFF2-40B4-BE49-F238E27FC236}">
                <a16:creationId xmlns:a16="http://schemas.microsoft.com/office/drawing/2014/main" id="{D1E31758-57BE-4025-B7CA-456E36FAC3CD}"/>
              </a:ext>
            </a:extLst>
          </p:cNvPr>
          <p:cNvSpPr txBox="1"/>
          <p:nvPr/>
        </p:nvSpPr>
        <p:spPr>
          <a:xfrm>
            <a:off x="1426325" y="1409944"/>
            <a:ext cx="4288675" cy="1569660"/>
          </a:xfrm>
          <a:prstGeom prst="rect">
            <a:avLst/>
          </a:prstGeom>
          <a:noFill/>
        </p:spPr>
        <p:txBody>
          <a:bodyPr wrap="square" rtlCol="0">
            <a:spAutoFit/>
          </a:bodyPr>
          <a:lstStyle/>
          <a:p>
            <a:pPr marL="285750" indent="-285750">
              <a:buFont typeface="Arial" pitchFamily="34" charset="0"/>
              <a:buChar char="•"/>
            </a:pPr>
            <a:r>
              <a:rPr lang="en-GB" sz="1600"/>
              <a:t>Label nouns, adjectives, verbs, adverbs</a:t>
            </a:r>
          </a:p>
          <a:p>
            <a:pPr marL="285750" indent="-285750">
              <a:buFont typeface="Arial" pitchFamily="34" charset="0"/>
              <a:buChar char="•"/>
            </a:pPr>
            <a:r>
              <a:rPr lang="en-GB" sz="1600"/>
              <a:t>Create descriptive devices to use</a:t>
            </a:r>
          </a:p>
          <a:p>
            <a:pPr marL="285750" indent="-285750">
              <a:buFont typeface="Arial" pitchFamily="34" charset="0"/>
              <a:buChar char="•"/>
            </a:pPr>
            <a:r>
              <a:rPr lang="en-GB" sz="1600"/>
              <a:t>List punctuation to use</a:t>
            </a:r>
          </a:p>
          <a:p>
            <a:pPr marL="285750" indent="-285750">
              <a:buFont typeface="Arial" pitchFamily="34" charset="0"/>
              <a:buChar char="•"/>
            </a:pPr>
            <a:r>
              <a:rPr lang="en-GB" sz="1600"/>
              <a:t>Jot down ambitious vocabulary</a:t>
            </a:r>
          </a:p>
          <a:p>
            <a:pPr marL="285750" indent="-285750">
              <a:buFont typeface="Arial" pitchFamily="34" charset="0"/>
              <a:buChar char="•"/>
            </a:pPr>
            <a:r>
              <a:rPr lang="en-GB" sz="1600"/>
              <a:t>Plan your 5 step structure</a:t>
            </a:r>
          </a:p>
          <a:p>
            <a:pPr marL="285750" indent="-285750">
              <a:buFont typeface="Arial" pitchFamily="34" charset="0"/>
              <a:buChar char="•"/>
            </a:pPr>
            <a:r>
              <a:rPr lang="en-GB" sz="1600"/>
              <a:t>Remember your 5 easy ways</a:t>
            </a:r>
          </a:p>
        </p:txBody>
      </p:sp>
    </p:spTree>
    <p:extLst>
      <p:ext uri="{BB962C8B-B14F-4D97-AF65-F5344CB8AC3E}">
        <p14:creationId xmlns:p14="http://schemas.microsoft.com/office/powerpoint/2010/main" val="40143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658" y="1964293"/>
            <a:ext cx="6156684" cy="7263527"/>
          </a:xfrm>
          <a:prstGeom prst="rect">
            <a:avLst/>
          </a:prstGeom>
          <a:noFill/>
        </p:spPr>
        <p:txBody>
          <a:bodyPr wrap="square" rtlCol="0">
            <a:spAutoFit/>
          </a:bodyPr>
          <a:lstStyle/>
          <a:p>
            <a:pPr marL="285750" indent="-285750">
              <a:buFont typeface="Arial" pitchFamily="34" charset="0"/>
              <a:buChar char="•"/>
            </a:pPr>
            <a:r>
              <a:rPr lang="en-GB"/>
              <a:t>For this paper, you will be asked to either write to </a:t>
            </a:r>
            <a:r>
              <a:rPr lang="en-GB" b="1"/>
              <a:t>ARGUE, PERSUADE, EXPLAIN or ADVISE/ INSTRUCT</a:t>
            </a:r>
          </a:p>
          <a:p>
            <a:pPr marL="285750" indent="-285750">
              <a:buFont typeface="Arial" pitchFamily="34" charset="0"/>
              <a:buChar char="•"/>
            </a:pPr>
            <a:endParaRPr lang="en-GB" b="1"/>
          </a:p>
          <a:p>
            <a:pPr marL="285750" indent="-285750">
              <a:buFont typeface="Arial" pitchFamily="34" charset="0"/>
              <a:buChar char="•"/>
            </a:pPr>
            <a:r>
              <a:rPr lang="en-GB"/>
              <a:t>There will </a:t>
            </a:r>
            <a:r>
              <a:rPr lang="en-GB" b="1"/>
              <a:t>ONE </a:t>
            </a:r>
            <a:r>
              <a:rPr lang="en-GB"/>
              <a:t>task to complete</a:t>
            </a:r>
            <a:endParaRPr lang="en-GB" b="1"/>
          </a:p>
          <a:p>
            <a:pPr marL="285750" indent="-285750">
              <a:buFont typeface="Arial" pitchFamily="34" charset="0"/>
              <a:buChar char="•"/>
            </a:pPr>
            <a:endParaRPr lang="en-GB"/>
          </a:p>
          <a:p>
            <a:pPr marL="285750" indent="-285750">
              <a:buFont typeface="Arial" pitchFamily="34" charset="0"/>
              <a:buChar char="•"/>
            </a:pPr>
            <a:r>
              <a:rPr lang="en-GB"/>
              <a:t>There will a statement related in some way to the sources in Section A which you will need to respond to.</a:t>
            </a:r>
          </a:p>
          <a:p>
            <a:pPr marL="285750" indent="-285750">
              <a:buFont typeface="Arial" pitchFamily="34" charset="0"/>
              <a:buChar char="•"/>
            </a:pPr>
            <a:endParaRPr lang="en-GB"/>
          </a:p>
          <a:p>
            <a:pPr marL="285750" indent="-285750">
              <a:buFont typeface="Arial" pitchFamily="34" charset="0"/>
              <a:buChar char="•"/>
            </a:pPr>
            <a:r>
              <a:rPr lang="en-GB"/>
              <a:t>You will need to express a strong, convincing viewpoint based on the given topic (even if it is not your personal opinion)</a:t>
            </a:r>
          </a:p>
          <a:p>
            <a:pPr marL="285750" indent="-285750">
              <a:buFont typeface="Arial" pitchFamily="34" charset="0"/>
              <a:buChar char="•"/>
            </a:pPr>
            <a:endParaRPr lang="en-GB"/>
          </a:p>
          <a:p>
            <a:pPr marL="285750" indent="-285750">
              <a:buFont typeface="Arial" pitchFamily="34" charset="0"/>
              <a:buChar char="•"/>
            </a:pPr>
            <a:r>
              <a:rPr lang="en-GB"/>
              <a:t>You will probably be given the audience, purpose and form you should use</a:t>
            </a:r>
          </a:p>
          <a:p>
            <a:pPr marL="285750" indent="-285750">
              <a:buFont typeface="Arial" pitchFamily="34" charset="0"/>
              <a:buChar char="•"/>
            </a:pPr>
            <a:endParaRPr lang="en-GB"/>
          </a:p>
          <a:p>
            <a:pPr marL="285750" indent="-285750">
              <a:buFont typeface="Arial" pitchFamily="34" charset="0"/>
              <a:buChar char="•"/>
            </a:pPr>
            <a:r>
              <a:rPr lang="en-GB"/>
              <a:t>You should use FORMAL language</a:t>
            </a:r>
          </a:p>
          <a:p>
            <a:pPr marL="285750" indent="-285750">
              <a:buFont typeface="Arial" pitchFamily="34" charset="0"/>
              <a:buChar char="•"/>
            </a:pPr>
            <a:endParaRPr lang="en-GB"/>
          </a:p>
          <a:p>
            <a:pPr marL="285750" indent="-285750">
              <a:buFont typeface="Arial" pitchFamily="34" charset="0"/>
              <a:buChar char="•"/>
            </a:pPr>
            <a:r>
              <a:rPr lang="en-GB"/>
              <a:t>There will be 24 marks available for the </a:t>
            </a:r>
            <a:r>
              <a:rPr lang="en-GB" b="1"/>
              <a:t>CONTENT and ORGANISATION</a:t>
            </a:r>
            <a:r>
              <a:rPr lang="en-GB"/>
              <a:t>; there will be 16 marks available for </a:t>
            </a:r>
            <a:r>
              <a:rPr lang="en-GB" b="1"/>
              <a:t>TECHNICAL ACCURACY</a:t>
            </a:r>
          </a:p>
          <a:p>
            <a:endParaRPr lang="en-GB" sz="1600"/>
          </a:p>
          <a:p>
            <a:pPr marL="285750" indent="-285750">
              <a:buFont typeface="Arial" pitchFamily="34" charset="0"/>
              <a:buChar char="•"/>
            </a:pPr>
            <a:endParaRPr lang="en-GB"/>
          </a:p>
          <a:p>
            <a:endParaRPr lang="en-GB"/>
          </a:p>
          <a:p>
            <a:endParaRPr lang="en-GB"/>
          </a:p>
          <a:p>
            <a:endParaRPr lang="en-GB"/>
          </a:p>
          <a:p>
            <a:endParaRPr lang="en-GB"/>
          </a:p>
        </p:txBody>
      </p:sp>
      <p:sp>
        <p:nvSpPr>
          <p:cNvPr id="3" name="Slide Number Placeholder 2"/>
          <p:cNvSpPr>
            <a:spLocks noGrp="1"/>
          </p:cNvSpPr>
          <p:nvPr>
            <p:ph type="sldNum" sz="quarter" idx="12"/>
          </p:nvPr>
        </p:nvSpPr>
        <p:spPr/>
        <p:txBody>
          <a:bodyPr/>
          <a:lstStyle/>
          <a:p>
            <a:fld id="{E6BEEB4C-8B72-4BFD-99CB-971DB0933B22}" type="slidenum">
              <a:rPr lang="en-GB" smtClean="0"/>
              <a:t>31</a:t>
            </a:fld>
            <a:endParaRPr lang="en-GB"/>
          </a:p>
        </p:txBody>
      </p:sp>
      <p:sp>
        <p:nvSpPr>
          <p:cNvPr id="5" name="TextBox 4"/>
          <p:cNvSpPr txBox="1"/>
          <p:nvPr/>
        </p:nvSpPr>
        <p:spPr>
          <a:xfrm>
            <a:off x="620688" y="251520"/>
            <a:ext cx="5616624" cy="1569660"/>
          </a:xfrm>
          <a:prstGeom prst="rect">
            <a:avLst/>
          </a:prstGeom>
          <a:noFill/>
        </p:spPr>
        <p:txBody>
          <a:bodyPr wrap="square" rtlCol="0">
            <a:spAutoFit/>
          </a:bodyPr>
          <a:lstStyle/>
          <a:p>
            <a:pPr algn="ctr"/>
            <a:r>
              <a:rPr lang="en-GB" sz="3200">
                <a:latin typeface="Adamsky SF" pitchFamily="2" charset="0"/>
              </a:rPr>
              <a:t>Paper 2 Section B</a:t>
            </a:r>
          </a:p>
          <a:p>
            <a:pPr algn="ctr"/>
            <a:r>
              <a:rPr lang="en-GB" sz="3200">
                <a:latin typeface="Adamsky SF" pitchFamily="2" charset="0"/>
              </a:rPr>
              <a:t>Expressing a viewpoint</a:t>
            </a:r>
          </a:p>
          <a:p>
            <a:pPr algn="ctr"/>
            <a:r>
              <a:rPr lang="en-GB" sz="3200">
                <a:latin typeface="Adamsky SF" pitchFamily="2" charset="0"/>
              </a:rPr>
              <a:t>40 marks, 45 minutes</a:t>
            </a:r>
          </a:p>
        </p:txBody>
      </p:sp>
    </p:spTree>
    <p:extLst>
      <p:ext uri="{BB962C8B-B14F-4D97-AF65-F5344CB8AC3E}">
        <p14:creationId xmlns:p14="http://schemas.microsoft.com/office/powerpoint/2010/main" val="1070634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696" y="2195736"/>
            <a:ext cx="5904656" cy="1477328"/>
          </a:xfrm>
          <a:prstGeom prst="rect">
            <a:avLst/>
          </a:prstGeom>
        </p:spPr>
        <p:txBody>
          <a:bodyPr wrap="square">
            <a:spAutoFit/>
          </a:bodyPr>
          <a:lstStyle/>
          <a:p>
            <a:r>
              <a:rPr lang="en-GB"/>
              <a:t>Write to explain Write to argue Write to persuade Write to instruct/advise Explain what you think about… Argue the case for or against the statement that… Persuade the writer of the statement that... Advise the reader of the best way to…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81" t="19711" r="18642" b="21148"/>
          <a:stretch/>
        </p:blipFill>
        <p:spPr bwMode="auto">
          <a:xfrm>
            <a:off x="59289" y="1044352"/>
            <a:ext cx="6538063" cy="359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993" t="20806" r="23049" b="8552"/>
          <a:stretch/>
        </p:blipFill>
        <p:spPr bwMode="auto">
          <a:xfrm>
            <a:off x="688433" y="4644008"/>
            <a:ext cx="5555411" cy="403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9614" y="179512"/>
            <a:ext cx="6181757" cy="707886"/>
          </a:xfrm>
          <a:prstGeom prst="rect">
            <a:avLst/>
          </a:prstGeom>
          <a:noFill/>
        </p:spPr>
        <p:txBody>
          <a:bodyPr wrap="none" lIns="91440" tIns="45720" rIns="91440" bIns="45720">
            <a:spAutoFit/>
          </a:bodyPr>
          <a:lstStyle/>
          <a:p>
            <a:pPr algn="ctr"/>
            <a:r>
              <a:rPr lang="en-US" sz="40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Purpose, audience</a:t>
            </a:r>
            <a:r>
              <a:rPr lang="en-US" sz="40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form</a:t>
            </a:r>
          </a:p>
        </p:txBody>
      </p:sp>
      <p:sp>
        <p:nvSpPr>
          <p:cNvPr id="4" name="Slide Number Placeholder 3"/>
          <p:cNvSpPr>
            <a:spLocks noGrp="1"/>
          </p:cNvSpPr>
          <p:nvPr>
            <p:ph type="sldNum" sz="quarter" idx="12"/>
          </p:nvPr>
        </p:nvSpPr>
        <p:spPr/>
        <p:txBody>
          <a:bodyPr/>
          <a:lstStyle/>
          <a:p>
            <a:fld id="{E6BEEB4C-8B72-4BFD-99CB-971DB0933B22}" type="slidenum">
              <a:rPr lang="en-GB" smtClean="0"/>
              <a:t>32</a:t>
            </a:fld>
            <a:endParaRPr lang="en-GB"/>
          </a:p>
        </p:txBody>
      </p:sp>
    </p:spTree>
    <p:extLst>
      <p:ext uri="{BB962C8B-B14F-4D97-AF65-F5344CB8AC3E}">
        <p14:creationId xmlns:p14="http://schemas.microsoft.com/office/powerpoint/2010/main" val="2261146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87" t="20415" r="31191" b="5019"/>
          <a:stretch/>
        </p:blipFill>
        <p:spPr bwMode="auto">
          <a:xfrm>
            <a:off x="390690" y="687069"/>
            <a:ext cx="6085534" cy="69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25200" y="7676256"/>
            <a:ext cx="3416512" cy="1077218"/>
          </a:xfrm>
          <a:prstGeom prst="rect">
            <a:avLst/>
          </a:prstGeom>
          <a:noFill/>
        </p:spPr>
        <p:txBody>
          <a:bodyPr wrap="none" lIns="91440" tIns="45720" rIns="91440" bIns="45720">
            <a:spAutoFit/>
          </a:bodyPr>
          <a:lstStyle/>
          <a:p>
            <a:pPr algn="ctr"/>
            <a:r>
              <a:rPr lang="en-US" sz="3200" i="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Know and show </a:t>
            </a:r>
          </a:p>
          <a:p>
            <a:pPr algn="ctr"/>
            <a:r>
              <a:rPr lang="en-US" sz="3200" i="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form of writing</a:t>
            </a:r>
            <a:endParaRPr lang="en-US" sz="3200" i="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lide Number Placeholder 2"/>
          <p:cNvSpPr>
            <a:spLocks noGrp="1"/>
          </p:cNvSpPr>
          <p:nvPr>
            <p:ph type="sldNum" sz="quarter" idx="12"/>
          </p:nvPr>
        </p:nvSpPr>
        <p:spPr/>
        <p:txBody>
          <a:bodyPr/>
          <a:lstStyle/>
          <a:p>
            <a:fld id="{E6BEEB4C-8B72-4BFD-99CB-971DB0933B22}" type="slidenum">
              <a:rPr lang="en-GB" smtClean="0"/>
              <a:t>33</a:t>
            </a:fld>
            <a:endParaRPr lang="en-GB"/>
          </a:p>
        </p:txBody>
      </p:sp>
    </p:spTree>
    <p:extLst>
      <p:ext uri="{BB962C8B-B14F-4D97-AF65-F5344CB8AC3E}">
        <p14:creationId xmlns:p14="http://schemas.microsoft.com/office/powerpoint/2010/main" val="2589537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96466" y="347133"/>
            <a:ext cx="1837134" cy="4419600"/>
          </a:xfrm>
          <a:prstGeom prst="rect">
            <a:avLst/>
          </a:prstGeom>
          <a:solidFill>
            <a:srgbClr val="FFFFFF"/>
          </a:solidFill>
          <a:ln w="25400">
            <a:solidFill>
              <a:srgbClr val="000000"/>
            </a:solidFill>
            <a:miter lim="800000"/>
            <a:headEnd/>
            <a:tailEnd/>
          </a:ln>
        </p:spPr>
        <p:txBody>
          <a:bodyPr/>
          <a:lstStyle/>
          <a:p>
            <a:r>
              <a:rPr lang="en-GB" sz="1600" b="1">
                <a:latin typeface="SassoonPrimaryInfant" pitchFamily="2" charset="0"/>
              </a:rPr>
              <a:t>To explain</a:t>
            </a:r>
          </a:p>
          <a:p>
            <a:pPr>
              <a:buFontTx/>
              <a:buChar char="•"/>
            </a:pPr>
            <a:r>
              <a:rPr lang="en-GB" sz="1600">
                <a:latin typeface="SassoonPrimaryInfant" pitchFamily="2" charset="0"/>
              </a:rPr>
              <a:t>Clear view achieved through straightforward vocabulary and syntax;</a:t>
            </a:r>
          </a:p>
          <a:p>
            <a:pPr>
              <a:buFont typeface="Symbol" pitchFamily="18" charset="2"/>
              <a:buChar char="·"/>
            </a:pPr>
            <a:r>
              <a:rPr lang="en-GB" sz="1600">
                <a:latin typeface="SassoonPrimaryInfant" pitchFamily="2" charset="0"/>
              </a:rPr>
              <a:t>Logical order;</a:t>
            </a:r>
          </a:p>
          <a:p>
            <a:pPr>
              <a:buFont typeface="Symbol" pitchFamily="18" charset="2"/>
              <a:buChar char="·"/>
            </a:pPr>
            <a:r>
              <a:rPr lang="en-GB" sz="1600">
                <a:latin typeface="SassoonPrimaryInfant" pitchFamily="2" charset="0"/>
              </a:rPr>
              <a:t>Present tense;</a:t>
            </a:r>
          </a:p>
          <a:p>
            <a:pPr>
              <a:buFont typeface="Symbol" pitchFamily="18" charset="2"/>
              <a:buChar char="·"/>
            </a:pPr>
            <a:r>
              <a:rPr lang="en-GB" sz="1600">
                <a:latin typeface="SassoonPrimaryInfant" pitchFamily="2" charset="0"/>
              </a:rPr>
              <a:t>A balanced view can be given</a:t>
            </a:r>
          </a:p>
          <a:p>
            <a:pPr>
              <a:buFont typeface="Symbol" pitchFamily="18" charset="2"/>
              <a:buChar char="·"/>
            </a:pPr>
            <a:r>
              <a:rPr lang="en-GB" sz="1600">
                <a:latin typeface="SassoonPrimaryInfant" pitchFamily="2" charset="0"/>
              </a:rPr>
              <a:t>Avoid being too persuasive</a:t>
            </a:r>
          </a:p>
          <a:p>
            <a:pPr>
              <a:buFont typeface="Symbol" pitchFamily="18" charset="2"/>
              <a:buChar char="·"/>
            </a:pPr>
            <a:r>
              <a:rPr lang="en-GB" sz="1600">
                <a:latin typeface="SassoonPrimaryInfant" pitchFamily="2" charset="0"/>
              </a:rPr>
              <a:t> if news article, give headline and link back to headline at the end</a:t>
            </a:r>
          </a:p>
          <a:p>
            <a:pPr>
              <a:buFont typeface="Symbol" pitchFamily="18" charset="2"/>
              <a:buChar char="·"/>
            </a:pPr>
            <a:r>
              <a:rPr lang="en-GB" sz="1600">
                <a:latin typeface="SassoonPrimaryInfant" pitchFamily="2" charset="0"/>
              </a:rPr>
              <a:t> give examples, personal anecdotes</a:t>
            </a:r>
          </a:p>
          <a:p>
            <a:pPr>
              <a:buFont typeface="Symbol" pitchFamily="18" charset="2"/>
              <a:buChar char="·"/>
            </a:pPr>
            <a:r>
              <a:rPr lang="en-GB" sz="1600">
                <a:latin typeface="SassoonPrimaryInfant" pitchFamily="2" charset="0"/>
              </a:rPr>
              <a:t>Bullet points or subheading if appropriate</a:t>
            </a:r>
          </a:p>
          <a:p>
            <a:endParaRPr lang="en-GB" sz="2400">
              <a:latin typeface="Times New Roman" pitchFamily="18" charset="0"/>
            </a:endParaRPr>
          </a:p>
        </p:txBody>
      </p:sp>
      <p:sp>
        <p:nvSpPr>
          <p:cNvPr id="4099" name="Text Box 3"/>
          <p:cNvSpPr txBox="1">
            <a:spLocks noChangeArrowheads="1"/>
          </p:cNvSpPr>
          <p:nvPr/>
        </p:nvSpPr>
        <p:spPr bwMode="auto">
          <a:xfrm>
            <a:off x="2354347" y="347134"/>
            <a:ext cx="2010758" cy="4419600"/>
          </a:xfrm>
          <a:prstGeom prst="rect">
            <a:avLst/>
          </a:prstGeom>
          <a:solidFill>
            <a:srgbClr val="FFFFFF"/>
          </a:solidFill>
          <a:ln w="25400">
            <a:solidFill>
              <a:srgbClr val="000000"/>
            </a:solidFill>
            <a:miter lim="800000"/>
            <a:headEnd/>
            <a:tailEnd/>
          </a:ln>
        </p:spPr>
        <p:txBody>
          <a:bodyPr/>
          <a:lstStyle/>
          <a:p>
            <a:r>
              <a:rPr lang="en-GB" sz="1600" b="1">
                <a:latin typeface="SassoonPrimaryInfant" pitchFamily="2" charset="0"/>
              </a:rPr>
              <a:t>To persuade</a:t>
            </a:r>
          </a:p>
          <a:p>
            <a:pPr marL="285750" indent="-285750">
              <a:buFont typeface="Arial" pitchFamily="34" charset="0"/>
              <a:buChar char="•"/>
            </a:pPr>
            <a:r>
              <a:rPr lang="en-GB" sz="1600">
                <a:latin typeface="SassoonPrimaryInfant" pitchFamily="2" charset="0"/>
              </a:rPr>
              <a:t>Establish strong one-sided position;</a:t>
            </a:r>
          </a:p>
          <a:p>
            <a:pPr marL="285750" indent="-285750">
              <a:buFont typeface="Arial" pitchFamily="34" charset="0"/>
              <a:buChar char="•"/>
            </a:pPr>
            <a:r>
              <a:rPr lang="en-GB" sz="1600">
                <a:latin typeface="SassoonPrimaryInfant" pitchFamily="2" charset="0"/>
              </a:rPr>
              <a:t>Emotive language;</a:t>
            </a:r>
          </a:p>
          <a:p>
            <a:pPr>
              <a:buFont typeface="Symbol" pitchFamily="18" charset="2"/>
              <a:buChar char="·"/>
            </a:pPr>
            <a:r>
              <a:rPr lang="en-GB" sz="1600">
                <a:latin typeface="SassoonPrimaryInfant" pitchFamily="2" charset="0"/>
              </a:rPr>
              <a:t>Rhetorical questions;</a:t>
            </a:r>
          </a:p>
          <a:p>
            <a:pPr>
              <a:buFont typeface="Symbol" pitchFamily="18" charset="2"/>
              <a:buChar char="·"/>
            </a:pPr>
            <a:r>
              <a:rPr lang="en-GB" sz="1600">
                <a:latin typeface="SassoonPrimaryInfant" pitchFamily="2" charset="0"/>
              </a:rPr>
              <a:t>Strong images;</a:t>
            </a:r>
          </a:p>
          <a:p>
            <a:pPr>
              <a:buFont typeface="Symbol" pitchFamily="18" charset="2"/>
              <a:buChar char="·"/>
            </a:pPr>
            <a:r>
              <a:rPr lang="en-GB" sz="1600">
                <a:latin typeface="SassoonPrimaryInfant" pitchFamily="2" charset="0"/>
              </a:rPr>
              <a:t>Use of quotations;</a:t>
            </a:r>
          </a:p>
          <a:p>
            <a:pPr>
              <a:buFont typeface="Symbol" pitchFamily="18" charset="2"/>
              <a:buChar char="·"/>
            </a:pPr>
            <a:r>
              <a:rPr lang="en-GB" sz="1600">
                <a:latin typeface="SassoonPrimaryInfant" pitchFamily="2" charset="0"/>
              </a:rPr>
              <a:t>Supporting evidence, statistics</a:t>
            </a:r>
          </a:p>
          <a:p>
            <a:pPr>
              <a:buFont typeface="Symbol" pitchFamily="18" charset="2"/>
              <a:buChar char="·"/>
            </a:pPr>
            <a:r>
              <a:rPr lang="en-GB" sz="1600">
                <a:latin typeface="SassoonPrimaryInfant" pitchFamily="2" charset="0"/>
              </a:rPr>
              <a:t>Illustrative examples, accounts of specific case testimony;</a:t>
            </a:r>
          </a:p>
          <a:p>
            <a:pPr>
              <a:buFont typeface="Symbol" pitchFamily="18" charset="2"/>
              <a:buChar char="·"/>
            </a:pPr>
            <a:r>
              <a:rPr lang="en-GB" sz="1600">
                <a:latin typeface="SassoonPrimaryInfant" pitchFamily="2" charset="0"/>
              </a:rPr>
              <a:t>Use of rhetorical devices such as alliteration, repetition, lists in threes etc.</a:t>
            </a:r>
          </a:p>
          <a:p>
            <a:endParaRPr lang="en-GB" sz="1600">
              <a:latin typeface="SassoonPrimaryInfant" pitchFamily="2" charset="0"/>
            </a:endParaRPr>
          </a:p>
          <a:p>
            <a:endParaRPr lang="en-GB" sz="2400">
              <a:latin typeface="Times New Roman" pitchFamily="18" charset="0"/>
            </a:endParaRPr>
          </a:p>
        </p:txBody>
      </p:sp>
      <p:sp>
        <p:nvSpPr>
          <p:cNvPr id="4100" name="Text Box 4"/>
          <p:cNvSpPr txBox="1">
            <a:spLocks noChangeArrowheads="1"/>
          </p:cNvSpPr>
          <p:nvPr/>
        </p:nvSpPr>
        <p:spPr bwMode="auto">
          <a:xfrm>
            <a:off x="4617244" y="347132"/>
            <a:ext cx="1980108" cy="6745147"/>
          </a:xfrm>
          <a:prstGeom prst="rect">
            <a:avLst/>
          </a:prstGeom>
          <a:solidFill>
            <a:srgbClr val="FFFFFF"/>
          </a:solidFill>
          <a:ln w="25400">
            <a:solidFill>
              <a:srgbClr val="000000"/>
            </a:solidFill>
            <a:miter lim="800000"/>
            <a:headEnd/>
            <a:tailEnd/>
          </a:ln>
        </p:spPr>
        <p:txBody>
          <a:bodyPr/>
          <a:lstStyle/>
          <a:p>
            <a:r>
              <a:rPr lang="en-GB" sz="1600" b="1">
                <a:latin typeface="SassoonPrimaryInfant" pitchFamily="2" charset="0"/>
              </a:rPr>
              <a:t>To argue a case</a:t>
            </a:r>
          </a:p>
          <a:p>
            <a:pPr marL="285750" indent="-285750">
              <a:buFont typeface="Arial" pitchFamily="34" charset="0"/>
              <a:buChar char="•"/>
            </a:pPr>
            <a:r>
              <a:rPr lang="en-GB" sz="1600">
                <a:latin typeface="SassoonPrimaryInfant" pitchFamily="2" charset="0"/>
              </a:rPr>
              <a:t>Establish clear viewpoint from start</a:t>
            </a:r>
          </a:p>
          <a:p>
            <a:pPr marL="285750" indent="-285750">
              <a:buFont typeface="Arial" pitchFamily="34" charset="0"/>
              <a:buChar char="•"/>
            </a:pPr>
            <a:r>
              <a:rPr lang="en-GB" sz="1600">
                <a:latin typeface="SassoonPrimaryInfant" pitchFamily="2" charset="0"/>
              </a:rPr>
              <a:t>Clear structure: opening premise, arguments to back up what you are saying, conclusion;</a:t>
            </a:r>
          </a:p>
          <a:p>
            <a:pPr>
              <a:buFont typeface="Symbol" pitchFamily="18" charset="2"/>
              <a:buChar char="·"/>
            </a:pPr>
            <a:r>
              <a:rPr lang="en-GB" sz="1600">
                <a:latin typeface="SassoonPrimaryInfant" pitchFamily="2" charset="0"/>
              </a:rPr>
              <a:t>Referring to opponent’s arguments to contrast your own views;</a:t>
            </a:r>
          </a:p>
          <a:p>
            <a:pPr>
              <a:buFont typeface="Symbol" pitchFamily="18" charset="2"/>
              <a:buChar char="·"/>
            </a:pPr>
            <a:r>
              <a:rPr lang="en-GB" sz="1600">
                <a:latin typeface="SassoonPrimaryInfant" pitchFamily="2" charset="0"/>
              </a:rPr>
              <a:t>Use of rhetorical questions;</a:t>
            </a:r>
          </a:p>
          <a:p>
            <a:pPr>
              <a:buFont typeface="Symbol" pitchFamily="18" charset="2"/>
              <a:buChar char="·"/>
            </a:pPr>
            <a:r>
              <a:rPr lang="en-GB" sz="1600">
                <a:latin typeface="SassoonPrimaryInfant" pitchFamily="2" charset="0"/>
              </a:rPr>
              <a:t>Use of supporting evidence, statistics, facts, technical terms;</a:t>
            </a:r>
          </a:p>
          <a:p>
            <a:pPr>
              <a:buFont typeface="Symbol" pitchFamily="18" charset="2"/>
              <a:buChar char="·"/>
            </a:pPr>
            <a:r>
              <a:rPr lang="en-GB" sz="1600">
                <a:latin typeface="SassoonPrimaryInfant" pitchFamily="2" charset="0"/>
              </a:rPr>
              <a:t>Use of humour, sarcasm and irony;</a:t>
            </a:r>
          </a:p>
          <a:p>
            <a:pPr>
              <a:buFont typeface="Symbol" pitchFamily="18" charset="2"/>
              <a:buChar char="·"/>
            </a:pPr>
            <a:r>
              <a:rPr lang="en-GB" sz="1600">
                <a:latin typeface="SassoonPrimaryInfant" pitchFamily="2" charset="0"/>
              </a:rPr>
              <a:t>Use of rhetorical devices such as exaggeration, alliteration, repetition, lists in threes</a:t>
            </a:r>
            <a:r>
              <a:rPr lang="en-GB" sz="1200">
                <a:latin typeface="SassoonPrimaryInfant" pitchFamily="2" charset="0"/>
              </a:rPr>
              <a:t>.</a:t>
            </a:r>
          </a:p>
          <a:p>
            <a:endParaRPr lang="en-GB" sz="2400">
              <a:latin typeface="Times New Roman" pitchFamily="18" charset="0"/>
            </a:endParaRPr>
          </a:p>
        </p:txBody>
      </p:sp>
      <p:sp>
        <p:nvSpPr>
          <p:cNvPr id="4101" name="Text Box 5"/>
          <p:cNvSpPr txBox="1">
            <a:spLocks noChangeArrowheads="1"/>
          </p:cNvSpPr>
          <p:nvPr/>
        </p:nvSpPr>
        <p:spPr bwMode="auto">
          <a:xfrm>
            <a:off x="134541" y="5052484"/>
            <a:ext cx="1999059" cy="3742267"/>
          </a:xfrm>
          <a:prstGeom prst="rect">
            <a:avLst/>
          </a:prstGeom>
          <a:solidFill>
            <a:srgbClr val="FFFFFF"/>
          </a:solidFill>
          <a:ln w="25400">
            <a:solidFill>
              <a:srgbClr val="000000"/>
            </a:solidFill>
            <a:miter lim="800000"/>
            <a:headEnd/>
            <a:tailEnd/>
          </a:ln>
        </p:spPr>
        <p:txBody>
          <a:bodyPr/>
          <a:lstStyle/>
          <a:p>
            <a:r>
              <a:rPr lang="en-GB" sz="1600" b="1">
                <a:latin typeface="SassoonPrimaryInfant" pitchFamily="2" charset="0"/>
              </a:rPr>
              <a:t>To amuse</a:t>
            </a:r>
          </a:p>
          <a:p>
            <a:r>
              <a:rPr lang="en-GB" sz="1600">
                <a:latin typeface="SassoonPrimaryInfant" pitchFamily="2" charset="0"/>
              </a:rPr>
              <a:t>Wordplay;</a:t>
            </a:r>
          </a:p>
          <a:p>
            <a:pPr>
              <a:buFont typeface="Symbol" pitchFamily="18" charset="2"/>
              <a:buChar char="·"/>
            </a:pPr>
            <a:r>
              <a:rPr lang="en-GB" sz="1600">
                <a:latin typeface="SassoonPrimaryInfant" pitchFamily="2" charset="0"/>
              </a:rPr>
              <a:t>Jokes;</a:t>
            </a:r>
          </a:p>
          <a:p>
            <a:pPr>
              <a:buFont typeface="Symbol" pitchFamily="18" charset="2"/>
              <a:buChar char="·"/>
            </a:pPr>
            <a:r>
              <a:rPr lang="en-GB" sz="1600">
                <a:latin typeface="SassoonPrimaryInfant" pitchFamily="2" charset="0"/>
              </a:rPr>
              <a:t>Comic anecdote;</a:t>
            </a:r>
          </a:p>
          <a:p>
            <a:pPr>
              <a:buFont typeface="Symbol" pitchFamily="18" charset="2"/>
              <a:buChar char="·"/>
            </a:pPr>
            <a:r>
              <a:rPr lang="en-GB" sz="1600">
                <a:latin typeface="SassoonPrimaryInfant" pitchFamily="2" charset="0"/>
              </a:rPr>
              <a:t>Surprise/incongruity;</a:t>
            </a:r>
          </a:p>
          <a:p>
            <a:pPr>
              <a:buFont typeface="Symbol" pitchFamily="18" charset="2"/>
              <a:buChar char="·"/>
            </a:pPr>
            <a:r>
              <a:rPr lang="en-GB" sz="1600">
                <a:latin typeface="SassoonPrimaryInfant" pitchFamily="2" charset="0"/>
              </a:rPr>
              <a:t>Exaggeration;</a:t>
            </a:r>
          </a:p>
          <a:p>
            <a:pPr>
              <a:buFont typeface="Symbol" pitchFamily="18" charset="2"/>
              <a:buChar char="·"/>
            </a:pPr>
            <a:r>
              <a:rPr lang="en-GB" sz="1600">
                <a:latin typeface="SassoonPrimaryInfant" pitchFamily="2" charset="0"/>
              </a:rPr>
              <a:t>Strong verbal images;</a:t>
            </a:r>
          </a:p>
          <a:p>
            <a:pPr>
              <a:buFont typeface="Symbol" pitchFamily="18" charset="2"/>
              <a:buChar char="·"/>
            </a:pPr>
            <a:r>
              <a:rPr lang="en-GB" sz="1600">
                <a:latin typeface="SassoonPrimaryInfant" pitchFamily="2" charset="0"/>
              </a:rPr>
              <a:t>Sarcasm; irony;</a:t>
            </a:r>
          </a:p>
          <a:p>
            <a:pPr>
              <a:buFont typeface="Symbol" pitchFamily="18" charset="2"/>
              <a:buChar char="·"/>
            </a:pPr>
            <a:r>
              <a:rPr lang="en-GB" sz="1600">
                <a:latin typeface="SassoonPrimaryInfant" pitchFamily="2" charset="0"/>
              </a:rPr>
              <a:t>Using a particular type of language in an inappropriate setting.</a:t>
            </a:r>
          </a:p>
          <a:p>
            <a:endParaRPr lang="en-GB" sz="2400">
              <a:latin typeface="Times New Roman" pitchFamily="18" charset="0"/>
            </a:endParaRPr>
          </a:p>
        </p:txBody>
      </p:sp>
      <p:sp>
        <p:nvSpPr>
          <p:cNvPr id="4102" name="Text Box 6"/>
          <p:cNvSpPr txBox="1">
            <a:spLocks noChangeArrowheads="1"/>
          </p:cNvSpPr>
          <p:nvPr/>
        </p:nvSpPr>
        <p:spPr bwMode="auto">
          <a:xfrm>
            <a:off x="2354346" y="7937039"/>
            <a:ext cx="4382690" cy="830997"/>
          </a:xfrm>
          <a:prstGeom prst="rect">
            <a:avLst/>
          </a:prstGeom>
          <a:noFill/>
          <a:ln w="38100">
            <a:solidFill>
              <a:schemeClr val="tx1"/>
            </a:solidFill>
            <a:miter lim="800000"/>
            <a:headEnd/>
            <a:tailEnd/>
          </a:ln>
          <a:effectLst/>
        </p:spPr>
        <p:txBody>
          <a:bodyPr>
            <a:spAutoFit/>
          </a:bodyPr>
          <a:lstStyle/>
          <a:p>
            <a:pPr>
              <a:spcBef>
                <a:spcPct val="50000"/>
              </a:spcBef>
            </a:pPr>
            <a:r>
              <a:rPr lang="en-GB" sz="2400">
                <a:latin typeface="Comic Sans MS" pitchFamily="66" charset="0"/>
              </a:rPr>
              <a:t>Features of writing for different purposes</a:t>
            </a:r>
          </a:p>
        </p:txBody>
      </p:sp>
      <p:sp>
        <p:nvSpPr>
          <p:cNvPr id="7" name="Text Box 5"/>
          <p:cNvSpPr txBox="1">
            <a:spLocks noChangeArrowheads="1"/>
          </p:cNvSpPr>
          <p:nvPr/>
        </p:nvSpPr>
        <p:spPr bwMode="auto">
          <a:xfrm>
            <a:off x="2354346" y="5148064"/>
            <a:ext cx="2143010" cy="2673308"/>
          </a:xfrm>
          <a:prstGeom prst="rect">
            <a:avLst/>
          </a:prstGeom>
          <a:solidFill>
            <a:srgbClr val="FFFFFF"/>
          </a:solidFill>
          <a:ln w="25400">
            <a:solidFill>
              <a:srgbClr val="000000"/>
            </a:solidFill>
            <a:miter lim="800000"/>
            <a:headEnd/>
            <a:tailEnd/>
          </a:ln>
        </p:spPr>
        <p:txBody>
          <a:bodyPr/>
          <a:lstStyle/>
          <a:p>
            <a:r>
              <a:rPr lang="en-GB" sz="1600" b="1">
                <a:latin typeface="SassoonPrimaryInfant" pitchFamily="2" charset="0"/>
              </a:rPr>
              <a:t>To advise / instruct:</a:t>
            </a:r>
          </a:p>
          <a:p>
            <a:endParaRPr lang="en-GB" sz="1600" b="1">
              <a:latin typeface="SassoonPrimaryInfant" pitchFamily="2" charset="0"/>
            </a:endParaRPr>
          </a:p>
          <a:p>
            <a:pPr marL="342900" indent="-342900">
              <a:buFont typeface="Arial" pitchFamily="34" charset="0"/>
              <a:buChar char="•"/>
            </a:pPr>
            <a:r>
              <a:rPr lang="en-GB" sz="1600">
                <a:latin typeface="SassoonPrimaryInfant" pitchFamily="2" charset="0"/>
              </a:rPr>
              <a:t>clear, logical order</a:t>
            </a:r>
          </a:p>
          <a:p>
            <a:pPr marL="342900" indent="-342900">
              <a:buFont typeface="Arial" pitchFamily="34" charset="0"/>
              <a:buChar char="•"/>
            </a:pPr>
            <a:r>
              <a:rPr lang="en-GB" sz="1600">
                <a:latin typeface="SassoonPrimaryInfant" pitchFamily="2" charset="0"/>
              </a:rPr>
              <a:t>Use of imperatives</a:t>
            </a:r>
          </a:p>
          <a:p>
            <a:pPr marL="342900" indent="-342900">
              <a:buFont typeface="Arial" pitchFamily="34" charset="0"/>
              <a:buChar char="•"/>
            </a:pPr>
            <a:r>
              <a:rPr lang="en-GB" sz="1600">
                <a:latin typeface="SassoonPrimaryInfant" pitchFamily="2" charset="0"/>
              </a:rPr>
              <a:t>Suggest different options</a:t>
            </a:r>
          </a:p>
          <a:p>
            <a:pPr marL="342900" indent="-342900">
              <a:buFont typeface="Arial" pitchFamily="34" charset="0"/>
              <a:buChar char="•"/>
            </a:pPr>
            <a:r>
              <a:rPr lang="en-GB" sz="1600">
                <a:latin typeface="SassoonPrimaryInfant" pitchFamily="2" charset="0"/>
              </a:rPr>
              <a:t>Serious, informative, positive tone</a:t>
            </a:r>
          </a:p>
          <a:p>
            <a:pPr marL="342900" indent="-342900">
              <a:buFont typeface="Arial" pitchFamily="34" charset="0"/>
              <a:buChar char="•"/>
            </a:pPr>
            <a:r>
              <a:rPr lang="en-GB" sz="1600">
                <a:latin typeface="SassoonPrimaryInfant" pitchFamily="2" charset="0"/>
              </a:rPr>
              <a:t>Refer to outcomes</a:t>
            </a:r>
          </a:p>
          <a:p>
            <a:pPr marL="342900" indent="-342900">
              <a:buFont typeface="Arial" pitchFamily="34" charset="0"/>
              <a:buChar char="•"/>
            </a:pPr>
            <a:endParaRPr lang="en-GB" sz="2400">
              <a:latin typeface="Times New Roman" pitchFamily="18" charset="0"/>
            </a:endParaRPr>
          </a:p>
        </p:txBody>
      </p:sp>
      <p:sp>
        <p:nvSpPr>
          <p:cNvPr id="2" name="Slide Number Placeholder 1"/>
          <p:cNvSpPr>
            <a:spLocks noGrp="1"/>
          </p:cNvSpPr>
          <p:nvPr>
            <p:ph type="sldNum" sz="quarter" idx="12"/>
          </p:nvPr>
        </p:nvSpPr>
        <p:spPr/>
        <p:txBody>
          <a:bodyPr/>
          <a:lstStyle/>
          <a:p>
            <a:fld id="{E6BEEB4C-8B72-4BFD-99CB-971DB0933B22}" type="slidenum">
              <a:rPr lang="en-GB" smtClean="0"/>
              <a:t>34</a:t>
            </a:fld>
            <a:endParaRPr lang="en-GB"/>
          </a:p>
        </p:txBody>
      </p:sp>
    </p:spTree>
    <p:extLst>
      <p:ext uri="{BB962C8B-B14F-4D97-AF65-F5344CB8AC3E}">
        <p14:creationId xmlns:p14="http://schemas.microsoft.com/office/powerpoint/2010/main" val="384450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2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2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2000"/>
                                        <p:tgtEl>
                                          <p:spTgt spid="410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01"/>
                                        </p:tgtEl>
                                        <p:attrNameLst>
                                          <p:attrName>style.visibility</p:attrName>
                                        </p:attrNameLst>
                                      </p:cBhvr>
                                      <p:to>
                                        <p:strVal val="visible"/>
                                      </p:to>
                                    </p:set>
                                    <p:animEffect transition="in" filter="fade">
                                      <p:cBhvr>
                                        <p:cTn id="28" dur="2000"/>
                                        <p:tgtEl>
                                          <p:spTgt spid="410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p:bldP spid="4100" grpId="0" animBg="1"/>
      <p:bldP spid="4101" grpId="0" animBg="1"/>
      <p:bldP spid="4102" grpId="0" animBg="1" autoUpdateAnimBg="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35</a:t>
            </a:fld>
            <a:endParaRPr lang="en-GB"/>
          </a:p>
        </p:txBody>
      </p:sp>
      <p:sp>
        <p:nvSpPr>
          <p:cNvPr id="3" name="Rectangle 2"/>
          <p:cNvSpPr/>
          <p:nvPr/>
        </p:nvSpPr>
        <p:spPr>
          <a:xfrm>
            <a:off x="188640" y="1187624"/>
            <a:ext cx="3429000" cy="9108647"/>
          </a:xfrm>
          <a:prstGeom prst="rect">
            <a:avLst/>
          </a:prstGeom>
        </p:spPr>
        <p:txBody>
          <a:bodyPr>
            <a:spAutoFit/>
          </a:bodyPr>
          <a:lstStyle/>
          <a:p>
            <a:pPr>
              <a:lnSpc>
                <a:spcPct val="115000"/>
              </a:lnSpc>
              <a:spcAft>
                <a:spcPts val="1000"/>
              </a:spcAft>
            </a:pPr>
            <a:r>
              <a:rPr lang="en-GB" sz="3200" b="1">
                <a:latin typeface="Calibri" panose="020F0502020204030204" pitchFamily="34" charset="0"/>
                <a:ea typeface="Calibri" panose="020F0502020204030204" pitchFamily="34" charset="0"/>
                <a:cs typeface="Times New Roman" panose="02020603050405020304" pitchFamily="18" charset="0"/>
              </a:rPr>
              <a:t>Level 1: </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a:solidFill>
                  <a:srgbClr val="00B050"/>
                </a:solidFill>
                <a:latin typeface="Calibri" panose="020F0502020204030204" pitchFamily="34" charset="0"/>
                <a:ea typeface="Calibri" panose="020F0502020204030204" pitchFamily="34" charset="0"/>
                <a:cs typeface="Times New Roman" panose="02020603050405020304" pitchFamily="18" charset="0"/>
              </a:rPr>
              <a:t>Simple Communication          </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Lacks argument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Limited grasp of task</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Basic vocab</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Simple train of thought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Inappropriate content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Limited scope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Brief/very brief</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Incomprehensible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Misinterprets task</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Incorrect focus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Random ideas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Simple assertions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Mistakes audience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Colloquial</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Nonsensical</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Contradictory</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Unfinished</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B050"/>
                </a:solidFill>
                <a:latin typeface="Calibri" panose="020F0502020204030204" pitchFamily="34" charset="0"/>
                <a:ea typeface="Calibri" panose="020F0502020204030204" pitchFamily="34" charset="0"/>
                <a:cs typeface="Times New Roman" panose="02020603050405020304" pitchFamily="18" charset="0"/>
              </a:rPr>
              <a:t>No discernible structure</a:t>
            </a:r>
            <a:endParaRPr lang="en-GB">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a:latin typeface="Calibri" panose="020F0502020204030204" pitchFamily="34" charset="0"/>
                <a:ea typeface="Calibri" panose="020F0502020204030204" pitchFamily="34" charset="0"/>
                <a:cs typeface="Times New Roman" panose="02020603050405020304" pitchFamily="18" charset="0"/>
              </a:rPr>
              <a:t> </a:t>
            </a:r>
          </a:p>
          <a:p>
            <a:pPr marL="457200">
              <a:lnSpc>
                <a:spcPct val="115000"/>
              </a:lnSpc>
              <a:spcAft>
                <a:spcPts val="1000"/>
              </a:spcAft>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3200400" y="1187624"/>
            <a:ext cx="3429000" cy="7002943"/>
          </a:xfrm>
          <a:prstGeom prst="rect">
            <a:avLst/>
          </a:prstGeom>
        </p:spPr>
        <p:txBody>
          <a:bodyPr>
            <a:spAutoFit/>
          </a:bodyPr>
          <a:lstStyle/>
          <a:p>
            <a:pPr>
              <a:lnSpc>
                <a:spcPct val="115000"/>
              </a:lnSpc>
              <a:spcAft>
                <a:spcPts val="1000"/>
              </a:spcAft>
            </a:pPr>
            <a:r>
              <a:rPr lang="en-GB" sz="3200" b="1">
                <a:latin typeface="Calibri" panose="020F0502020204030204" pitchFamily="34" charset="0"/>
                <a:ea typeface="Calibri" panose="020F0502020204030204" pitchFamily="34" charset="0"/>
                <a:cs typeface="Times New Roman" panose="02020603050405020304" pitchFamily="18" charset="0"/>
              </a:rPr>
              <a:t>Level 2: </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a:solidFill>
                  <a:srgbClr val="0070C0"/>
                </a:solidFill>
                <a:latin typeface="Calibri" panose="020F0502020204030204" pitchFamily="34" charset="0"/>
                <a:ea typeface="Calibri" panose="020F0502020204030204" pitchFamily="34" charset="0"/>
                <a:cs typeface="Times New Roman" panose="02020603050405020304" pitchFamily="18" charset="0"/>
              </a:rPr>
              <a:t>Some Communication</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No central argument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Illogical/muddled</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Imprecise use of vocab</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Difficult to follow</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Implausible/unrealistic</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Under-developed points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Argues both for/against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Anecdotal/narrative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Dull/repetitive/rambling</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Over-use of ling devices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No distinct point of view</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Difficult to summarise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Dead end arguments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Fails to engage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Tangential focus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Erratic tone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Uneven register</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0070C0"/>
                </a:solidFill>
                <a:latin typeface="Calibri" panose="020F0502020204030204" pitchFamily="34" charset="0"/>
                <a:ea typeface="Calibri" panose="020F0502020204030204" pitchFamily="34" charset="0"/>
                <a:cs typeface="Times New Roman" panose="02020603050405020304" pitchFamily="18" charset="0"/>
              </a:rPr>
              <a:t>Tenuous assertions</a:t>
            </a:r>
            <a:endParaRPr lang="en-GB">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88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36</a:t>
            </a:fld>
            <a:endParaRPr lang="en-GB"/>
          </a:p>
        </p:txBody>
      </p:sp>
      <p:sp>
        <p:nvSpPr>
          <p:cNvPr id="3" name="Rectangle 2"/>
          <p:cNvSpPr/>
          <p:nvPr/>
        </p:nvSpPr>
        <p:spPr>
          <a:xfrm>
            <a:off x="105156" y="1187624"/>
            <a:ext cx="3429000" cy="8914235"/>
          </a:xfrm>
          <a:prstGeom prst="rect">
            <a:avLst/>
          </a:prstGeom>
        </p:spPr>
        <p:txBody>
          <a:bodyPr>
            <a:spAutoFit/>
          </a:bodyPr>
          <a:lstStyle/>
          <a:p>
            <a:pPr>
              <a:lnSpc>
                <a:spcPct val="115000"/>
              </a:lnSpc>
              <a:spcAft>
                <a:spcPts val="1000"/>
              </a:spcAft>
            </a:pPr>
            <a:r>
              <a:rPr lang="en-GB" sz="3200" b="1">
                <a:latin typeface="Calibri" panose="020F0502020204030204" pitchFamily="34" charset="0"/>
                <a:ea typeface="Calibri" panose="020F0502020204030204" pitchFamily="34" charset="0"/>
                <a:cs typeface="Times New Roman" panose="02020603050405020304" pitchFamily="18" charset="0"/>
              </a:rPr>
              <a:t>Level 3:</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a:latin typeface="Calibri" panose="020F0502020204030204" pitchFamily="34" charset="0"/>
                <a:ea typeface="Calibri" panose="020F0502020204030204" pitchFamily="34" charset="0"/>
                <a:cs typeface="Times New Roman" panose="02020603050405020304" pitchFamily="18" charset="0"/>
              </a:rPr>
              <a:t> </a:t>
            </a:r>
            <a:r>
              <a:rPr lang="en-GB" sz="2000" b="1">
                <a:solidFill>
                  <a:srgbClr val="FF0000"/>
                </a:solidFill>
                <a:latin typeface="Calibri" panose="020F0502020204030204" pitchFamily="34" charset="0"/>
                <a:ea typeface="Calibri" panose="020F0502020204030204" pitchFamily="34" charset="0"/>
                <a:cs typeface="Times New Roman" panose="02020603050405020304" pitchFamily="18" charset="0"/>
              </a:rPr>
              <a:t>Clear Communication</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Identifiable argument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Easy to follow</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Logical paragraphs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Joined up thinking</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Sequence of points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Vocab used accurately</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Realistic/credible/viable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Engages interest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Focuses on purpose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Recognises audience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err="1">
                <a:solidFill>
                  <a:srgbClr val="FF0000"/>
                </a:solidFill>
                <a:latin typeface="Calibri" panose="020F0502020204030204" pitchFamily="34" charset="0"/>
                <a:ea typeface="Calibri" panose="020F0502020204030204" pitchFamily="34" charset="0"/>
                <a:cs typeface="Times New Roman" panose="02020603050405020304" pitchFamily="18" charset="0"/>
              </a:rPr>
              <a:t>Approp</a:t>
            </a: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 level formality</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Develops ideas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Easy to summarise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Maintains point of view</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Signposts discourse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Sustains even tone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Provides detail</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Adopts </a:t>
            </a:r>
            <a:r>
              <a:rPr lang="en-GB" err="1">
                <a:solidFill>
                  <a:srgbClr val="FF0000"/>
                </a:solidFill>
                <a:latin typeface="Calibri" panose="020F0502020204030204" pitchFamily="34" charset="0"/>
                <a:ea typeface="Calibri" panose="020F0502020204030204" pitchFamily="34" charset="0"/>
                <a:cs typeface="Times New Roman" panose="02020603050405020304" pitchFamily="18" charset="0"/>
              </a:rPr>
              <a:t>approp</a:t>
            </a:r>
            <a:r>
              <a:rPr lang="en-GB">
                <a:solidFill>
                  <a:srgbClr val="FF0000"/>
                </a:solidFill>
                <a:latin typeface="Calibri" panose="020F0502020204030204" pitchFamily="34" charset="0"/>
                <a:ea typeface="Calibri" panose="020F0502020204030204" pitchFamily="34" charset="0"/>
                <a:cs typeface="Times New Roman" panose="02020603050405020304" pitchFamily="18" charset="0"/>
              </a:rPr>
              <a:t>. tone</a:t>
            </a:r>
            <a:endParaRPr lang="en-GB">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GB">
                <a:latin typeface="Calibri" panose="020F0502020204030204" pitchFamily="34" charset="0"/>
                <a:ea typeface="Calibri" panose="020F0502020204030204" pitchFamily="34" charset="0"/>
                <a:cs typeface="Times New Roman" panose="02020603050405020304" pitchFamily="18" charset="0"/>
              </a:rPr>
              <a:t> </a:t>
            </a:r>
          </a:p>
          <a:p>
            <a:pPr marL="457200">
              <a:lnSpc>
                <a:spcPct val="115000"/>
              </a:lnSpc>
              <a:spcAft>
                <a:spcPts val="0"/>
              </a:spcAft>
            </a:pPr>
            <a:r>
              <a:rPr lang="en-GB">
                <a:latin typeface="Calibri" panose="020F0502020204030204" pitchFamily="34" charset="0"/>
                <a:ea typeface="Calibri" panose="020F0502020204030204" pitchFamily="34" charset="0"/>
                <a:cs typeface="Times New Roman" panose="02020603050405020304" pitchFamily="18" charset="0"/>
              </a:rPr>
              <a:t> </a:t>
            </a:r>
          </a:p>
          <a:p>
            <a:pPr marL="457200">
              <a:lnSpc>
                <a:spcPct val="115000"/>
              </a:lnSpc>
              <a:spcAft>
                <a:spcPts val="0"/>
              </a:spcAft>
            </a:pPr>
            <a:r>
              <a:rPr lang="en-GB">
                <a:latin typeface="Calibri" panose="020F0502020204030204" pitchFamily="34" charset="0"/>
                <a:ea typeface="Calibri" panose="020F0502020204030204" pitchFamily="34" charset="0"/>
                <a:cs typeface="Times New Roman" panose="02020603050405020304" pitchFamily="18" charset="0"/>
              </a:rPr>
              <a:t> </a:t>
            </a:r>
          </a:p>
          <a:p>
            <a:pPr marL="457200">
              <a:lnSpc>
                <a:spcPct val="115000"/>
              </a:lnSpc>
              <a:spcAft>
                <a:spcPts val="0"/>
              </a:spcAft>
            </a:pPr>
            <a:r>
              <a:rPr lang="en-GB">
                <a:latin typeface="Calibri" panose="020F0502020204030204" pitchFamily="34" charset="0"/>
                <a:ea typeface="Calibri" panose="020F0502020204030204" pitchFamily="34" charset="0"/>
                <a:cs typeface="Times New Roman" panose="02020603050405020304" pitchFamily="18" charset="0"/>
              </a:rPr>
              <a:t> </a:t>
            </a:r>
          </a:p>
          <a:p>
            <a:pPr marL="457200">
              <a:lnSpc>
                <a:spcPct val="115000"/>
              </a:lnSpc>
              <a:spcAft>
                <a:spcPts val="0"/>
              </a:spcAft>
            </a:pPr>
            <a:r>
              <a:rPr lang="en-GB">
                <a:latin typeface="Calibri" panose="020F0502020204030204" pitchFamily="34" charset="0"/>
                <a:ea typeface="Calibri" panose="020F0502020204030204" pitchFamily="34" charset="0"/>
                <a:cs typeface="Times New Roman" panose="02020603050405020304" pitchFamily="18" charset="0"/>
              </a:rPr>
              <a:t> </a:t>
            </a:r>
          </a:p>
          <a:p>
            <a:pPr marL="457200">
              <a:lnSpc>
                <a:spcPct val="115000"/>
              </a:lnSpc>
              <a:spcAft>
                <a:spcPts val="1000"/>
              </a:spcAft>
            </a:pPr>
            <a:r>
              <a:rPr lang="en-GB">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3200400" y="1187624"/>
            <a:ext cx="3429000" cy="7002943"/>
          </a:xfrm>
          <a:prstGeom prst="rect">
            <a:avLst/>
          </a:prstGeom>
        </p:spPr>
        <p:txBody>
          <a:bodyPr>
            <a:spAutoFit/>
          </a:bodyPr>
          <a:lstStyle/>
          <a:p>
            <a:pPr>
              <a:lnSpc>
                <a:spcPct val="115000"/>
              </a:lnSpc>
              <a:spcAft>
                <a:spcPts val="1000"/>
              </a:spcAft>
            </a:pPr>
            <a:r>
              <a:rPr lang="en-GB" sz="3200" b="1">
                <a:latin typeface="Calibri" panose="020F0502020204030204" pitchFamily="34" charset="0"/>
                <a:ea typeface="Calibri" panose="020F0502020204030204" pitchFamily="34" charset="0"/>
                <a:cs typeface="Times New Roman" panose="02020603050405020304" pitchFamily="18" charset="0"/>
              </a:rPr>
              <a:t>Level 4: </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a:solidFill>
                  <a:srgbClr val="FF33CC"/>
                </a:solidFill>
                <a:latin typeface="Calibri" panose="020F0502020204030204" pitchFamily="34" charset="0"/>
                <a:ea typeface="Calibri" panose="020F0502020204030204" pitchFamily="34" charset="0"/>
                <a:cs typeface="Times New Roman" panose="02020603050405020304" pitchFamily="18" charset="0"/>
              </a:rPr>
              <a:t>Convincing Communication</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Coherent argument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Confident approach</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Varies tone confidently</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Individual voice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Flows almost seamlessly</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Impressive vocab</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Conceptualises ideas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Contextualises ideas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Momentum/pace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Deliberate crafting</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Wide-ranging ideas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Distinctive argument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Highly plausible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Enthralling</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Original/subtle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Complex ideas</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Surprising/inventive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a:solidFill>
                  <a:srgbClr val="FF33CC"/>
                </a:solidFill>
                <a:latin typeface="Calibri" panose="020F0502020204030204" pitchFamily="34" charset="0"/>
                <a:ea typeface="Calibri" panose="020F0502020204030204" pitchFamily="34" charset="0"/>
                <a:cs typeface="Times New Roman" panose="02020603050405020304" pitchFamily="18" charset="0"/>
              </a:rPr>
              <a:t>Fluid structure</a:t>
            </a:r>
            <a:endParaRPr lang="en-GB">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418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04664" y="827584"/>
            <a:ext cx="6172200" cy="1524000"/>
          </a:xfrm>
        </p:spPr>
        <p:txBody>
          <a:bodyPr/>
          <a:lstStyle/>
          <a:p>
            <a:pPr eaLnBrk="1" hangingPunct="1"/>
            <a:r>
              <a:rPr lang="en-GB" altLang="en-US">
                <a:solidFill>
                  <a:srgbClr val="006600"/>
                </a:solidFill>
              </a:rPr>
              <a:t>IN DA FOREST:</a:t>
            </a:r>
          </a:p>
        </p:txBody>
      </p:sp>
      <p:sp>
        <p:nvSpPr>
          <p:cNvPr id="21507" name="Rectangle 3"/>
          <p:cNvSpPr>
            <a:spLocks noGrp="1" noChangeArrowheads="1"/>
          </p:cNvSpPr>
          <p:nvPr>
            <p:ph type="body" idx="1"/>
          </p:nvPr>
        </p:nvSpPr>
        <p:spPr>
          <a:xfrm>
            <a:off x="134541" y="2438400"/>
            <a:ext cx="6151959" cy="4876800"/>
          </a:xfrm>
        </p:spPr>
        <p:txBody>
          <a:bodyPr>
            <a:normAutofit/>
          </a:bodyPr>
          <a:lstStyle/>
          <a:p>
            <a:pPr eaLnBrk="1" hangingPunct="1">
              <a:lnSpc>
                <a:spcPct val="80000"/>
              </a:lnSpc>
              <a:buFontTx/>
              <a:buNone/>
            </a:pPr>
            <a:r>
              <a:rPr lang="en-GB" altLang="en-US" sz="2800">
                <a:solidFill>
                  <a:srgbClr val="006600"/>
                </a:solidFill>
              </a:rPr>
              <a:t>I</a:t>
            </a:r>
            <a:r>
              <a:rPr lang="en-GB" altLang="en-US" sz="2800"/>
              <a:t>mperatives </a:t>
            </a:r>
            <a:r>
              <a:rPr lang="en-GB" altLang="en-US" sz="2400"/>
              <a:t>(</a:t>
            </a:r>
            <a:r>
              <a:rPr lang="en-GB" altLang="en-US" sz="2000"/>
              <a:t>commands)</a:t>
            </a:r>
          </a:p>
          <a:p>
            <a:pPr eaLnBrk="1" hangingPunct="1">
              <a:lnSpc>
                <a:spcPct val="80000"/>
              </a:lnSpc>
              <a:buFontTx/>
              <a:buNone/>
            </a:pPr>
            <a:r>
              <a:rPr lang="en-GB" altLang="en-US" sz="2800">
                <a:solidFill>
                  <a:srgbClr val="006600"/>
                </a:solidFill>
              </a:rPr>
              <a:t>N</a:t>
            </a:r>
            <a:r>
              <a:rPr lang="en-GB" altLang="en-US" sz="2800"/>
              <a:t>egative or positive tone</a:t>
            </a:r>
          </a:p>
          <a:p>
            <a:pPr eaLnBrk="1" hangingPunct="1">
              <a:lnSpc>
                <a:spcPct val="80000"/>
              </a:lnSpc>
              <a:buFontTx/>
              <a:buNone/>
            </a:pPr>
            <a:r>
              <a:rPr lang="en-GB" altLang="en-US" sz="2800">
                <a:solidFill>
                  <a:srgbClr val="006600"/>
                </a:solidFill>
              </a:rPr>
              <a:t>D</a:t>
            </a:r>
            <a:r>
              <a:rPr lang="en-GB" altLang="en-US" sz="2800"/>
              <a:t>irect Address </a:t>
            </a:r>
            <a:r>
              <a:rPr lang="en-GB" altLang="en-US" sz="2000"/>
              <a:t>(pronouns such as ‘you’ and ‘your)</a:t>
            </a:r>
            <a:endParaRPr lang="en-GB" altLang="en-US" sz="2800"/>
          </a:p>
          <a:p>
            <a:pPr eaLnBrk="1" hangingPunct="1">
              <a:lnSpc>
                <a:spcPct val="80000"/>
              </a:lnSpc>
              <a:buFontTx/>
              <a:buNone/>
            </a:pPr>
            <a:r>
              <a:rPr lang="en-GB" altLang="en-US" sz="2800">
                <a:solidFill>
                  <a:srgbClr val="006600"/>
                </a:solidFill>
              </a:rPr>
              <a:t>A</a:t>
            </a:r>
            <a:r>
              <a:rPr lang="en-GB" altLang="en-US" sz="2800"/>
              <a:t>necdotes/ </a:t>
            </a:r>
            <a:r>
              <a:rPr lang="en-GB" altLang="en-US" sz="2800">
                <a:solidFill>
                  <a:srgbClr val="006600"/>
                </a:solidFill>
              </a:rPr>
              <a:t>A</a:t>
            </a:r>
            <a:r>
              <a:rPr lang="en-GB" altLang="en-US" sz="2800"/>
              <a:t>lliteration</a:t>
            </a:r>
          </a:p>
          <a:p>
            <a:pPr eaLnBrk="1" hangingPunct="1">
              <a:lnSpc>
                <a:spcPct val="80000"/>
              </a:lnSpc>
              <a:buFontTx/>
              <a:buNone/>
            </a:pPr>
            <a:r>
              <a:rPr lang="en-GB" altLang="en-US" sz="2800">
                <a:solidFill>
                  <a:srgbClr val="006600"/>
                </a:solidFill>
              </a:rPr>
              <a:t>F</a:t>
            </a:r>
            <a:r>
              <a:rPr lang="en-GB" altLang="en-US" sz="2800"/>
              <a:t>acts</a:t>
            </a:r>
          </a:p>
          <a:p>
            <a:pPr eaLnBrk="1" hangingPunct="1">
              <a:lnSpc>
                <a:spcPct val="80000"/>
              </a:lnSpc>
              <a:buFontTx/>
              <a:buNone/>
            </a:pPr>
            <a:r>
              <a:rPr lang="en-GB" altLang="en-US" sz="2800">
                <a:solidFill>
                  <a:srgbClr val="006600"/>
                </a:solidFill>
              </a:rPr>
              <a:t>O</a:t>
            </a:r>
            <a:r>
              <a:rPr lang="en-GB" altLang="en-US" sz="2800"/>
              <a:t>pinions</a:t>
            </a:r>
          </a:p>
          <a:p>
            <a:pPr eaLnBrk="1" hangingPunct="1">
              <a:lnSpc>
                <a:spcPct val="80000"/>
              </a:lnSpc>
              <a:buFontTx/>
              <a:buNone/>
            </a:pPr>
            <a:r>
              <a:rPr lang="en-GB" altLang="en-US" sz="2800">
                <a:solidFill>
                  <a:srgbClr val="006600"/>
                </a:solidFill>
              </a:rPr>
              <a:t>R</a:t>
            </a:r>
            <a:r>
              <a:rPr lang="en-GB" altLang="en-US" sz="2800"/>
              <a:t>hetorical questions</a:t>
            </a:r>
          </a:p>
          <a:p>
            <a:pPr eaLnBrk="1" hangingPunct="1">
              <a:lnSpc>
                <a:spcPct val="80000"/>
              </a:lnSpc>
              <a:buFontTx/>
              <a:buNone/>
            </a:pPr>
            <a:r>
              <a:rPr lang="en-GB" altLang="en-US" sz="2800">
                <a:solidFill>
                  <a:srgbClr val="006600"/>
                </a:solidFill>
              </a:rPr>
              <a:t>E</a:t>
            </a:r>
            <a:r>
              <a:rPr lang="en-GB" altLang="en-US" sz="2800"/>
              <a:t>xaggeration/ </a:t>
            </a:r>
            <a:r>
              <a:rPr lang="en-GB" altLang="en-US" sz="2800">
                <a:solidFill>
                  <a:srgbClr val="006600"/>
                </a:solidFill>
              </a:rPr>
              <a:t>E</a:t>
            </a:r>
            <a:r>
              <a:rPr lang="en-GB" altLang="en-US" sz="2800"/>
              <a:t>motive Language</a:t>
            </a:r>
          </a:p>
          <a:p>
            <a:pPr eaLnBrk="1" hangingPunct="1">
              <a:lnSpc>
                <a:spcPct val="80000"/>
              </a:lnSpc>
              <a:buFontTx/>
              <a:buNone/>
            </a:pPr>
            <a:r>
              <a:rPr lang="en-GB" altLang="en-US" sz="2800">
                <a:solidFill>
                  <a:srgbClr val="006600"/>
                </a:solidFill>
              </a:rPr>
              <a:t>S</a:t>
            </a:r>
            <a:r>
              <a:rPr lang="en-GB" altLang="en-US" sz="2800"/>
              <a:t>tatistics/ </a:t>
            </a:r>
            <a:r>
              <a:rPr lang="en-GB" altLang="en-US" sz="2800">
                <a:solidFill>
                  <a:srgbClr val="006600"/>
                </a:solidFill>
              </a:rPr>
              <a:t>S</a:t>
            </a:r>
            <a:r>
              <a:rPr lang="en-GB" altLang="en-US" sz="2800"/>
              <a:t>hock tactics</a:t>
            </a:r>
          </a:p>
          <a:p>
            <a:pPr eaLnBrk="1" hangingPunct="1">
              <a:lnSpc>
                <a:spcPct val="80000"/>
              </a:lnSpc>
              <a:buFontTx/>
              <a:buNone/>
            </a:pPr>
            <a:r>
              <a:rPr lang="en-GB" altLang="en-US" sz="2800">
                <a:solidFill>
                  <a:srgbClr val="006600"/>
                </a:solidFill>
              </a:rPr>
              <a:t>T</a:t>
            </a:r>
            <a:r>
              <a:rPr lang="en-GB" altLang="en-US" sz="2800"/>
              <a:t>ricolon </a:t>
            </a:r>
            <a:r>
              <a:rPr lang="en-GB" altLang="en-US" sz="2000"/>
              <a:t>(listing in 3s)</a:t>
            </a:r>
            <a:endParaRPr lang="en-GB" altLang="en-US" sz="2800"/>
          </a:p>
        </p:txBody>
      </p:sp>
      <p:sp>
        <p:nvSpPr>
          <p:cNvPr id="21508" name="Tree"/>
          <p:cNvSpPr>
            <a:spLocks noEditPoints="1" noChangeArrowheads="1"/>
          </p:cNvSpPr>
          <p:nvPr/>
        </p:nvSpPr>
        <p:spPr bwMode="auto">
          <a:xfrm>
            <a:off x="4733045" y="4633385"/>
            <a:ext cx="1674019" cy="3841749"/>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 name="Rectangle 1"/>
          <p:cNvSpPr/>
          <p:nvPr/>
        </p:nvSpPr>
        <p:spPr>
          <a:xfrm>
            <a:off x="353293" y="251520"/>
            <a:ext cx="6151428" cy="646331"/>
          </a:xfrm>
          <a:prstGeom prst="rect">
            <a:avLst/>
          </a:prstGeom>
          <a:noFill/>
        </p:spPr>
        <p:txBody>
          <a:bodyPr wrap="none" lIns="91440" tIns="45720" rIns="91440" bIns="45720">
            <a:spAutoFit/>
          </a:bodyPr>
          <a:lstStyle/>
          <a:p>
            <a:pPr algn="ctr"/>
            <a:r>
              <a:rPr lang="en-US" sz="3600"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Persuasive techniques/ devices</a:t>
            </a:r>
          </a:p>
        </p:txBody>
      </p:sp>
      <p:sp>
        <p:nvSpPr>
          <p:cNvPr id="3" name="Slide Number Placeholder 2"/>
          <p:cNvSpPr>
            <a:spLocks noGrp="1"/>
          </p:cNvSpPr>
          <p:nvPr>
            <p:ph type="sldNum" sz="quarter" idx="12"/>
          </p:nvPr>
        </p:nvSpPr>
        <p:spPr/>
        <p:txBody>
          <a:bodyPr/>
          <a:lstStyle/>
          <a:p>
            <a:fld id="{E6BEEB4C-8B72-4BFD-99CB-971DB0933B22}" type="slidenum">
              <a:rPr lang="en-GB" smtClean="0"/>
              <a:t>37</a:t>
            </a:fld>
            <a:endParaRPr lang="en-GB"/>
          </a:p>
        </p:txBody>
      </p:sp>
    </p:spTree>
    <p:extLst>
      <p:ext uri="{BB962C8B-B14F-4D97-AF65-F5344CB8AC3E}">
        <p14:creationId xmlns:p14="http://schemas.microsoft.com/office/powerpoint/2010/main" val="109873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rot="5400000">
            <a:off x="-3771901" y="4290222"/>
            <a:ext cx="8439151" cy="485775"/>
          </a:xfrm>
          <a:prstGeom prst="rect">
            <a:avLst/>
          </a:prstGeom>
        </p:spPr>
        <p:txBody>
          <a:bodyPr vert="wordArtVert" wrap="none" fromWordArt="1">
            <a:prstTxWarp prst="textWave4">
              <a:avLst>
                <a:gd name="adj1" fmla="val 13005"/>
                <a:gd name="adj2" fmla="val 0"/>
              </a:avLst>
            </a:prstTxWarp>
          </a:bodyPr>
          <a:lstStyle/>
          <a:p>
            <a:pPr algn="ctr" fontAlgn="auto"/>
            <a:r>
              <a:rPr lang="en-GB" sz="3600" kern="10">
                <a:ln w="9525">
                  <a:noFill/>
                  <a:round/>
                  <a:headEnd/>
                  <a:tailEnd/>
                </a:ln>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a:rPr>
              <a:t>PERSUASIVE</a:t>
            </a:r>
          </a:p>
        </p:txBody>
      </p:sp>
      <p:sp>
        <p:nvSpPr>
          <p:cNvPr id="26627" name="Text Box 6"/>
          <p:cNvSpPr txBox="1">
            <a:spLocks noChangeArrowheads="1"/>
          </p:cNvSpPr>
          <p:nvPr/>
        </p:nvSpPr>
        <p:spPr bwMode="auto">
          <a:xfrm>
            <a:off x="685826" y="350166"/>
            <a:ext cx="6155054" cy="9379491"/>
          </a:xfrm>
          <a:prstGeom prst="rect">
            <a:avLst/>
          </a:prstGeom>
          <a:noFill/>
          <a:ln w="9525">
            <a:noFill/>
            <a:miter lim="800000"/>
            <a:headEnd/>
            <a:tailEnd/>
          </a:ln>
        </p:spPr>
        <p:txBody>
          <a:bodyPr wrap="square">
            <a:spAutoFit/>
          </a:bodyPr>
          <a:lstStyle/>
          <a:p>
            <a:pPr>
              <a:spcBef>
                <a:spcPct val="50000"/>
              </a:spcBef>
            </a:pPr>
            <a:r>
              <a:rPr lang="en-GB" sz="2800"/>
              <a:t>ERSONAL PRONOUNS (you, your, our, us)</a:t>
            </a:r>
          </a:p>
          <a:p>
            <a:pPr>
              <a:spcBef>
                <a:spcPct val="50000"/>
              </a:spcBef>
            </a:pPr>
            <a:r>
              <a:rPr lang="en-GB" sz="2800"/>
              <a:t>MOTIVE LANGUAGE / EXAGGERATION</a:t>
            </a:r>
            <a:endParaRPr lang="en-GB" sz="1100"/>
          </a:p>
          <a:p>
            <a:pPr>
              <a:spcBef>
                <a:spcPct val="50000"/>
              </a:spcBef>
            </a:pPr>
            <a:endParaRPr lang="en-GB" sz="1050"/>
          </a:p>
          <a:p>
            <a:pPr>
              <a:spcBef>
                <a:spcPct val="50000"/>
              </a:spcBef>
            </a:pPr>
            <a:r>
              <a:rPr lang="en-GB" sz="2800"/>
              <a:t>EPETITION / RHETORICAL QUESTIONS</a:t>
            </a:r>
          </a:p>
          <a:p>
            <a:pPr>
              <a:spcBef>
                <a:spcPct val="50000"/>
              </a:spcBef>
            </a:pPr>
            <a:endParaRPr lang="en-GB"/>
          </a:p>
          <a:p>
            <a:pPr>
              <a:spcBef>
                <a:spcPct val="50000"/>
              </a:spcBef>
            </a:pPr>
            <a:r>
              <a:rPr lang="en-GB" sz="2800"/>
              <a:t>HORT SNAPPY SENTENCES / SLOGAN</a:t>
            </a:r>
          </a:p>
          <a:p>
            <a:pPr>
              <a:spcBef>
                <a:spcPct val="50000"/>
              </a:spcBef>
            </a:pPr>
            <a:endParaRPr lang="en-GB" sz="1200"/>
          </a:p>
          <a:p>
            <a:pPr>
              <a:spcBef>
                <a:spcPct val="50000"/>
              </a:spcBef>
            </a:pPr>
            <a:r>
              <a:rPr lang="en-GB" sz="2800"/>
              <a:t>SE LIST OF 3</a:t>
            </a:r>
          </a:p>
          <a:p>
            <a:pPr>
              <a:spcBef>
                <a:spcPct val="50000"/>
              </a:spcBef>
            </a:pPr>
            <a:endParaRPr lang="en-GB" sz="1050"/>
          </a:p>
          <a:p>
            <a:pPr>
              <a:spcBef>
                <a:spcPct val="50000"/>
              </a:spcBef>
            </a:pPr>
            <a:r>
              <a:rPr lang="en-GB" sz="2800"/>
              <a:t>LLITERATION</a:t>
            </a:r>
          </a:p>
          <a:p>
            <a:pPr>
              <a:spcBef>
                <a:spcPct val="50000"/>
              </a:spcBef>
            </a:pPr>
            <a:endParaRPr lang="en-GB" sz="1000"/>
          </a:p>
          <a:p>
            <a:pPr>
              <a:spcBef>
                <a:spcPct val="50000"/>
              </a:spcBef>
            </a:pPr>
            <a:r>
              <a:rPr lang="en-GB" sz="2800"/>
              <a:t>TATISTICS</a:t>
            </a:r>
          </a:p>
          <a:p>
            <a:pPr>
              <a:spcBef>
                <a:spcPct val="50000"/>
              </a:spcBef>
            </a:pPr>
            <a:endParaRPr lang="en-GB" sz="1200"/>
          </a:p>
          <a:p>
            <a:pPr>
              <a:spcBef>
                <a:spcPct val="50000"/>
              </a:spcBef>
            </a:pPr>
            <a:r>
              <a:rPr lang="en-GB" sz="2800"/>
              <a:t>MPERATIVE</a:t>
            </a:r>
          </a:p>
          <a:p>
            <a:pPr>
              <a:spcBef>
                <a:spcPct val="50000"/>
              </a:spcBef>
            </a:pPr>
            <a:r>
              <a:rPr lang="en-GB" sz="2800"/>
              <a:t>OCABULARY (persuasive </a:t>
            </a:r>
            <a:r>
              <a:rPr lang="en-GB" sz="2800" err="1"/>
              <a:t>e.g</a:t>
            </a:r>
            <a:r>
              <a:rPr lang="en-GB" sz="2800"/>
              <a:t> obviously, surely)</a:t>
            </a:r>
          </a:p>
          <a:p>
            <a:pPr>
              <a:spcBef>
                <a:spcPct val="50000"/>
              </a:spcBef>
            </a:pPr>
            <a:r>
              <a:rPr lang="en-GB" sz="2800"/>
              <a:t>END WITH A BANG!</a:t>
            </a:r>
          </a:p>
          <a:p>
            <a:pPr>
              <a:spcBef>
                <a:spcPct val="50000"/>
              </a:spcBef>
            </a:pPr>
            <a:endParaRPr lang="en-GB" sz="2800"/>
          </a:p>
        </p:txBody>
      </p:sp>
      <p:sp>
        <p:nvSpPr>
          <p:cNvPr id="2" name="Slide Number Placeholder 1"/>
          <p:cNvSpPr>
            <a:spLocks noGrp="1"/>
          </p:cNvSpPr>
          <p:nvPr>
            <p:ph type="sldNum" sz="quarter" idx="12"/>
          </p:nvPr>
        </p:nvSpPr>
        <p:spPr/>
        <p:txBody>
          <a:bodyPr/>
          <a:lstStyle/>
          <a:p>
            <a:fld id="{E6BEEB4C-8B72-4BFD-99CB-971DB0933B22}" type="slidenum">
              <a:rPr lang="en-GB" smtClean="0"/>
              <a:t>38</a:t>
            </a:fld>
            <a:endParaRPr lang="en-GB"/>
          </a:p>
        </p:txBody>
      </p:sp>
    </p:spTree>
    <p:extLst>
      <p:ext uri="{BB962C8B-B14F-4D97-AF65-F5344CB8AC3E}">
        <p14:creationId xmlns:p14="http://schemas.microsoft.com/office/powerpoint/2010/main" val="42812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to="" calcmode="lin" valueType="num">
                                      <p:cBhvr>
                                        <p:cTn id="7" dur="1" fill="hold"/>
                                        <p:tgtEl>
                                          <p:spTgt spid="2662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 to="" calcmode="lin" valueType="num">
                                      <p:cBhvr>
                                        <p:cTn id="12" dur="1" fill="hold"/>
                                        <p:tgtEl>
                                          <p:spTgt spid="26627">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anim to="" calcmode="lin" valueType="num">
                                      <p:cBhvr>
                                        <p:cTn id="15" dur="1" fill="hold"/>
                                        <p:tgtEl>
                                          <p:spTgt spid="26627">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6627">
                                            <p:txEl>
                                              <p:pRg st="5" end="5"/>
                                            </p:txEl>
                                          </p:spTgt>
                                        </p:tgtEl>
                                        <p:attrNameLst>
                                          <p:attrName>style.visibility</p:attrName>
                                        </p:attrNameLst>
                                      </p:cBhvr>
                                      <p:to>
                                        <p:strVal val="visible"/>
                                      </p:to>
                                    </p:set>
                                    <p:anim to="" calcmode="lin" valueType="num">
                                      <p:cBhvr>
                                        <p:cTn id="18" dur="1" fill="hold"/>
                                        <p:tgtEl>
                                          <p:spTgt spid="26627">
                                            <p:txEl>
                                              <p:pRg st="5" end="5"/>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anim to="" calcmode="lin" valueType="num">
                                      <p:cBhvr>
                                        <p:cTn id="21" dur="1" fill="hold"/>
                                        <p:tgtEl>
                                          <p:spTgt spid="26627">
                                            <p:txEl>
                                              <p:pRg st="7" end="7"/>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6627">
                                            <p:txEl>
                                              <p:pRg st="9" end="9"/>
                                            </p:txEl>
                                          </p:spTgt>
                                        </p:tgtEl>
                                        <p:attrNameLst>
                                          <p:attrName>style.visibility</p:attrName>
                                        </p:attrNameLst>
                                      </p:cBhvr>
                                      <p:to>
                                        <p:strVal val="visible"/>
                                      </p:to>
                                    </p:set>
                                    <p:anim to="" calcmode="lin" valueType="num">
                                      <p:cBhvr>
                                        <p:cTn id="24" dur="1" fill="hold"/>
                                        <p:tgtEl>
                                          <p:spTgt spid="26627">
                                            <p:txEl>
                                              <p:pRg st="9" end="9"/>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6627">
                                            <p:txEl>
                                              <p:pRg st="11" end="11"/>
                                            </p:txEl>
                                          </p:spTgt>
                                        </p:tgtEl>
                                        <p:attrNameLst>
                                          <p:attrName>style.visibility</p:attrName>
                                        </p:attrNameLst>
                                      </p:cBhvr>
                                      <p:to>
                                        <p:strVal val="visible"/>
                                      </p:to>
                                    </p:set>
                                    <p:anim to="" calcmode="lin" valueType="num">
                                      <p:cBhvr>
                                        <p:cTn id="27" dur="1" fill="hold"/>
                                        <p:tgtEl>
                                          <p:spTgt spid="26627">
                                            <p:txEl>
                                              <p:pRg st="11" end="11"/>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6627">
                                            <p:txEl>
                                              <p:pRg st="13" end="13"/>
                                            </p:txEl>
                                          </p:spTgt>
                                        </p:tgtEl>
                                        <p:attrNameLst>
                                          <p:attrName>style.visibility</p:attrName>
                                        </p:attrNameLst>
                                      </p:cBhvr>
                                      <p:to>
                                        <p:strVal val="visible"/>
                                      </p:to>
                                    </p:set>
                                    <p:anim to="" calcmode="lin" valueType="num">
                                      <p:cBhvr>
                                        <p:cTn id="30" dur="1" fill="hold"/>
                                        <p:tgtEl>
                                          <p:spTgt spid="26627">
                                            <p:txEl>
                                              <p:pRg st="13" end="13"/>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26627">
                                            <p:txEl>
                                              <p:pRg st="14" end="14"/>
                                            </p:txEl>
                                          </p:spTgt>
                                        </p:tgtEl>
                                        <p:attrNameLst>
                                          <p:attrName>style.visibility</p:attrName>
                                        </p:attrNameLst>
                                      </p:cBhvr>
                                      <p:to>
                                        <p:strVal val="visible"/>
                                      </p:to>
                                    </p:set>
                                    <p:anim to="" calcmode="lin" valueType="num">
                                      <p:cBhvr>
                                        <p:cTn id="33" dur="1" fill="hold"/>
                                        <p:tgtEl>
                                          <p:spTgt spid="26627">
                                            <p:txEl>
                                              <p:pRg st="14" end="14"/>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6627">
                                            <p:txEl>
                                              <p:pRg st="15" end="15"/>
                                            </p:txEl>
                                          </p:spTgt>
                                        </p:tgtEl>
                                        <p:attrNameLst>
                                          <p:attrName>style.visibility</p:attrName>
                                        </p:attrNameLst>
                                      </p:cBhvr>
                                      <p:to>
                                        <p:strVal val="visible"/>
                                      </p:to>
                                    </p:set>
                                    <p:anim to="" calcmode="lin" valueType="num">
                                      <p:cBhvr>
                                        <p:cTn id="36" dur="1" fill="hold"/>
                                        <p:tgtEl>
                                          <p:spTgt spid="26627">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0196" y="7917814"/>
            <a:ext cx="4636294" cy="830997"/>
          </a:xfrm>
          <a:prstGeom prst="rect">
            <a:avLst/>
          </a:prstGeom>
          <a:noFill/>
        </p:spPr>
        <p:txBody>
          <a:bodyPr wrap="square" rtlCol="0">
            <a:spAutoFit/>
          </a:bodyPr>
          <a:lstStyle/>
          <a:p>
            <a:pPr algn="ctr"/>
            <a:r>
              <a:rPr lang="en-GB" sz="1600"/>
              <a:t>You will argue whichever side you have the most points for whether you agree with it or not. It means that you’ll have more to write about.</a:t>
            </a:r>
            <a:endParaRPr lang="en-GB" sz="1600">
              <a:solidFill>
                <a:srgbClr val="FF0000"/>
              </a:solidFill>
            </a:endParaRPr>
          </a:p>
        </p:txBody>
      </p:sp>
      <p:sp>
        <p:nvSpPr>
          <p:cNvPr id="10" name="TextBox 9"/>
          <p:cNvSpPr txBox="1"/>
          <p:nvPr/>
        </p:nvSpPr>
        <p:spPr>
          <a:xfrm>
            <a:off x="482452" y="1279512"/>
            <a:ext cx="5647765" cy="2985433"/>
          </a:xfrm>
          <a:prstGeom prst="rect">
            <a:avLst/>
          </a:prstGeom>
          <a:noFill/>
        </p:spPr>
        <p:txBody>
          <a:bodyPr wrap="square" rtlCol="0">
            <a:spAutoFit/>
          </a:bodyPr>
          <a:lstStyle/>
          <a:p>
            <a:pPr algn="ctr"/>
            <a:r>
              <a:rPr lang="en-US"/>
              <a:t>Read the statement you are given carefully and then jot down all of the ideas both for and against the statement in 2 columns. Below is an example:</a:t>
            </a:r>
          </a:p>
          <a:p>
            <a:pPr algn="ctr"/>
            <a:endParaRPr lang="en-US" sz="2200"/>
          </a:p>
          <a:p>
            <a:pPr algn="ctr"/>
            <a:r>
              <a:rPr lang="en-US" sz="2200"/>
              <a:t>‘</a:t>
            </a:r>
            <a:r>
              <a:rPr lang="en-US"/>
              <a:t>Street art is an important part of modern culture, </a:t>
            </a:r>
          </a:p>
          <a:p>
            <a:pPr algn="ctr"/>
            <a:r>
              <a:rPr lang="en-US"/>
              <a:t>it certainly is not an act of vandalism.’</a:t>
            </a:r>
          </a:p>
          <a:p>
            <a:pPr algn="ctr"/>
            <a:endParaRPr lang="en-US"/>
          </a:p>
          <a:p>
            <a:pPr algn="ctr"/>
            <a:r>
              <a:rPr lang="en-US"/>
              <a:t>Write the text for the speech to be delivered in your local art gallery in which you argue your point of view in response to this statement. </a:t>
            </a:r>
          </a:p>
        </p:txBody>
      </p:sp>
      <p:graphicFrame>
        <p:nvGraphicFramePr>
          <p:cNvPr id="12" name="Content Placeholder 5"/>
          <p:cNvGraphicFramePr>
            <a:graphicFrameLocks noGrp="1"/>
          </p:cNvGraphicFramePr>
          <p:nvPr>
            <p:ph idx="1"/>
            <p:extLst>
              <p:ext uri="{D42A27DB-BD31-4B8C-83A1-F6EECF244321}">
                <p14:modId xmlns:p14="http://schemas.microsoft.com/office/powerpoint/2010/main" val="1413708635"/>
              </p:ext>
            </p:extLst>
          </p:nvPr>
        </p:nvGraphicFramePr>
        <p:xfrm>
          <a:off x="735821" y="4058649"/>
          <a:ext cx="5305044" cy="388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BEEB4C-8B72-4BFD-99CB-971DB0933B22}" type="slidenum">
              <a:rPr lang="en-GB" smtClean="0"/>
              <a:t>39</a:t>
            </a:fld>
            <a:endParaRPr lang="en-GB"/>
          </a:p>
        </p:txBody>
      </p:sp>
      <p:sp>
        <p:nvSpPr>
          <p:cNvPr id="4" name="TextBox 3"/>
          <p:cNvSpPr txBox="1"/>
          <p:nvPr/>
        </p:nvSpPr>
        <p:spPr>
          <a:xfrm>
            <a:off x="825352" y="515914"/>
            <a:ext cx="6032648" cy="461665"/>
          </a:xfrm>
          <a:prstGeom prst="rect">
            <a:avLst/>
          </a:prstGeom>
          <a:noFill/>
        </p:spPr>
        <p:txBody>
          <a:bodyPr wrap="square" rtlCol="0">
            <a:spAutoFit/>
          </a:bodyPr>
          <a:lstStyle/>
          <a:p>
            <a:r>
              <a:rPr lang="en-GB" sz="2400">
                <a:latin typeface="Adamsky SF" pitchFamily="2" charset="0"/>
              </a:rPr>
              <a:t>Planning your ideas for your argument</a:t>
            </a:r>
          </a:p>
        </p:txBody>
      </p:sp>
    </p:spTree>
    <p:extLst>
      <p:ext uri="{BB962C8B-B14F-4D97-AF65-F5344CB8AC3E}">
        <p14:creationId xmlns:p14="http://schemas.microsoft.com/office/powerpoint/2010/main" val="415294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49" t="24628" r="18706" b="29322"/>
          <a:stretch/>
        </p:blipFill>
        <p:spPr bwMode="auto">
          <a:xfrm>
            <a:off x="452656" y="137564"/>
            <a:ext cx="6100354" cy="263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459" t="34229" r="17971" b="18686"/>
          <a:stretch/>
        </p:blipFill>
        <p:spPr bwMode="auto">
          <a:xfrm>
            <a:off x="436794" y="2724009"/>
            <a:ext cx="6200314" cy="269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8884" t="25086" r="18973" b="18246"/>
          <a:stretch/>
        </p:blipFill>
        <p:spPr bwMode="auto">
          <a:xfrm>
            <a:off x="469127" y="5376577"/>
            <a:ext cx="6061167" cy="323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BEEB4C-8B72-4BFD-99CB-971DB0933B22}" type="slidenum">
              <a:rPr lang="en-GB" smtClean="0"/>
              <a:t>4</a:t>
            </a:fld>
            <a:endParaRPr lang="en-GB"/>
          </a:p>
        </p:txBody>
      </p:sp>
    </p:spTree>
    <p:extLst>
      <p:ext uri="{BB962C8B-B14F-4D97-AF65-F5344CB8AC3E}">
        <p14:creationId xmlns:p14="http://schemas.microsoft.com/office/powerpoint/2010/main" val="2939498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812" y="635563"/>
            <a:ext cx="4269375" cy="923330"/>
          </a:xfrm>
          <a:prstGeom prst="rect">
            <a:avLst/>
          </a:prstGeom>
          <a:noFill/>
        </p:spPr>
        <p:txBody>
          <a:bodyPr wrap="none" lIns="91440" tIns="45720" rIns="91440" bIns="45720">
            <a:spAutoFit/>
          </a:bodyPr>
          <a:lstStyle/>
          <a:p>
            <a:pPr algn="ct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Magic List</a:t>
            </a:r>
          </a:p>
        </p:txBody>
      </p:sp>
      <p:pic>
        <p:nvPicPr>
          <p:cNvPr id="2050" name="Picture 2" descr="http://www.sueslittlestars.co.uk/communities/9/004/011/984/799/images/4594983677.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102" y="-25631"/>
            <a:ext cx="2014538" cy="378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ueslittlestars.co.uk/communities/9/004/011/984/799/images/4594983677.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57717">
            <a:off x="47757" y="-105765"/>
            <a:ext cx="2014538" cy="378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20888" y="1857555"/>
            <a:ext cx="5238582" cy="4431983"/>
          </a:xfrm>
          <a:prstGeom prst="rect">
            <a:avLst/>
          </a:prstGeom>
          <a:noFill/>
        </p:spPr>
        <p:txBody>
          <a:bodyPr wrap="square" rtlCol="0">
            <a:spAutoFit/>
          </a:bodyPr>
          <a:lstStyle/>
          <a:p>
            <a:r>
              <a:rPr lang="en-GB" sz="2400"/>
              <a:t>Age</a:t>
            </a:r>
          </a:p>
          <a:p>
            <a:r>
              <a:rPr lang="en-GB" sz="2400"/>
              <a:t>Gender</a:t>
            </a:r>
          </a:p>
          <a:p>
            <a:r>
              <a:rPr lang="en-GB" sz="2400"/>
              <a:t>History</a:t>
            </a:r>
          </a:p>
          <a:p>
            <a:r>
              <a:rPr lang="en-GB" sz="2400"/>
              <a:t>Geography</a:t>
            </a:r>
          </a:p>
          <a:p>
            <a:r>
              <a:rPr lang="en-GB" sz="2400"/>
              <a:t>Money</a:t>
            </a:r>
          </a:p>
          <a:p>
            <a:r>
              <a:rPr lang="en-GB" sz="2400"/>
              <a:t>Health</a:t>
            </a:r>
          </a:p>
          <a:p>
            <a:r>
              <a:rPr lang="en-GB" sz="2400"/>
              <a:t>Social class</a:t>
            </a:r>
          </a:p>
          <a:p>
            <a:r>
              <a:rPr lang="en-GB" sz="2400"/>
              <a:t>Politics</a:t>
            </a:r>
          </a:p>
          <a:p>
            <a:r>
              <a:rPr lang="en-GB" sz="2400"/>
              <a:t>Minority groups</a:t>
            </a:r>
          </a:p>
          <a:p>
            <a:r>
              <a:rPr lang="en-GB" sz="2400"/>
              <a:t>Media</a:t>
            </a:r>
          </a:p>
          <a:p>
            <a:r>
              <a:rPr lang="en-GB" sz="2400"/>
              <a:t>Religion</a:t>
            </a:r>
          </a:p>
          <a:p>
            <a:endParaRPr lang="en-GB"/>
          </a:p>
        </p:txBody>
      </p:sp>
      <p:sp>
        <p:nvSpPr>
          <p:cNvPr id="4" name="TextBox 3"/>
          <p:cNvSpPr txBox="1"/>
          <p:nvPr/>
        </p:nvSpPr>
        <p:spPr>
          <a:xfrm>
            <a:off x="548680" y="6588224"/>
            <a:ext cx="5847240" cy="2246769"/>
          </a:xfrm>
          <a:prstGeom prst="rect">
            <a:avLst/>
          </a:prstGeom>
          <a:noFill/>
          <a:ln>
            <a:solidFill>
              <a:schemeClr val="tx1"/>
            </a:solidFill>
          </a:ln>
        </p:spPr>
        <p:txBody>
          <a:bodyPr wrap="square" rtlCol="0">
            <a:spAutoFit/>
          </a:bodyPr>
          <a:lstStyle/>
          <a:p>
            <a:r>
              <a:rPr lang="en-GB" sz="2000"/>
              <a:t>You can use the magic list to </a:t>
            </a:r>
            <a:r>
              <a:rPr lang="en-GB" sz="2000" b="1"/>
              <a:t>generate ideas </a:t>
            </a:r>
            <a:r>
              <a:rPr lang="en-GB" sz="2000"/>
              <a:t>that will broaden your argument.</a:t>
            </a:r>
          </a:p>
          <a:p>
            <a:r>
              <a:rPr lang="en-GB" sz="2000"/>
              <a:t>Use any topic in the list to see if you can develop a point in your own argument</a:t>
            </a:r>
          </a:p>
          <a:p>
            <a:r>
              <a:rPr lang="en-GB" sz="2000" err="1"/>
              <a:t>e.g</a:t>
            </a:r>
            <a:r>
              <a:rPr lang="en-GB" sz="2000"/>
              <a:t> if the argument was about uniform, then history, money, social class and religion might come into the debate. </a:t>
            </a:r>
          </a:p>
        </p:txBody>
      </p:sp>
      <p:sp>
        <p:nvSpPr>
          <p:cNvPr id="5" name="Slide Number Placeholder 4"/>
          <p:cNvSpPr>
            <a:spLocks noGrp="1"/>
          </p:cNvSpPr>
          <p:nvPr>
            <p:ph type="sldNum" sz="quarter" idx="12"/>
          </p:nvPr>
        </p:nvSpPr>
        <p:spPr/>
        <p:txBody>
          <a:bodyPr/>
          <a:lstStyle/>
          <a:p>
            <a:fld id="{E6BEEB4C-8B72-4BFD-99CB-971DB0933B22}" type="slidenum">
              <a:rPr lang="en-GB" smtClean="0"/>
              <a:t>40</a:t>
            </a:fld>
            <a:endParaRPr lang="en-GB"/>
          </a:p>
        </p:txBody>
      </p:sp>
    </p:spTree>
    <p:extLst>
      <p:ext uri="{BB962C8B-B14F-4D97-AF65-F5344CB8AC3E}">
        <p14:creationId xmlns:p14="http://schemas.microsoft.com/office/powerpoint/2010/main" val="488844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light&#10;&#10;Description generated with very high confidence">
            <a:extLst>
              <a:ext uri="{FF2B5EF4-FFF2-40B4-BE49-F238E27FC236}">
                <a16:creationId xmlns:a16="http://schemas.microsoft.com/office/drawing/2014/main" id="{75CD69BD-0BE4-4734-8B35-0B3EA6095EC5}"/>
              </a:ext>
            </a:extLst>
          </p:cNvPr>
          <p:cNvPicPr>
            <a:picLocks noGrp="1" noChangeAspect="1"/>
          </p:cNvPicPr>
          <p:nvPr>
            <p:ph idx="1"/>
          </p:nvPr>
        </p:nvPicPr>
        <p:blipFill>
          <a:blip r:embed="rId2"/>
          <a:stretch>
            <a:fillRect/>
          </a:stretch>
        </p:blipFill>
        <p:spPr>
          <a:xfrm>
            <a:off x="619125" y="2617259"/>
            <a:ext cx="5619750" cy="5067300"/>
          </a:xfrm>
        </p:spPr>
      </p:pic>
      <p:sp>
        <p:nvSpPr>
          <p:cNvPr id="4" name="Slide Number Placeholder 3">
            <a:extLst>
              <a:ext uri="{FF2B5EF4-FFF2-40B4-BE49-F238E27FC236}">
                <a16:creationId xmlns:a16="http://schemas.microsoft.com/office/drawing/2014/main" id="{ABD76E39-2E2A-47BB-9E64-0B2C72DEBFA6}"/>
              </a:ext>
            </a:extLst>
          </p:cNvPr>
          <p:cNvSpPr>
            <a:spLocks noGrp="1"/>
          </p:cNvSpPr>
          <p:nvPr>
            <p:ph type="sldNum" sz="quarter" idx="12"/>
          </p:nvPr>
        </p:nvSpPr>
        <p:spPr/>
        <p:txBody>
          <a:bodyPr/>
          <a:lstStyle/>
          <a:p>
            <a:fld id="{E6BEEB4C-8B72-4BFD-99CB-971DB0933B22}" type="slidenum">
              <a:rPr lang="en-GB" smtClean="0"/>
              <a:t>41</a:t>
            </a:fld>
            <a:endParaRPr lang="en-GB"/>
          </a:p>
        </p:txBody>
      </p:sp>
      <p:pic>
        <p:nvPicPr>
          <p:cNvPr id="11" name="Picture 11" descr="A close up of a logo&#10;&#10;Description generated with high confidence">
            <a:extLst>
              <a:ext uri="{FF2B5EF4-FFF2-40B4-BE49-F238E27FC236}">
                <a16:creationId xmlns:a16="http://schemas.microsoft.com/office/drawing/2014/main" id="{D973A28D-9167-4EE0-8848-4104C5ACAE39}"/>
              </a:ext>
            </a:extLst>
          </p:cNvPr>
          <p:cNvPicPr>
            <a:picLocks noChangeAspect="1"/>
          </p:cNvPicPr>
          <p:nvPr/>
        </p:nvPicPr>
        <p:blipFill>
          <a:blip r:embed="rId3"/>
          <a:stretch>
            <a:fillRect/>
          </a:stretch>
        </p:blipFill>
        <p:spPr>
          <a:xfrm>
            <a:off x="334108" y="202455"/>
            <a:ext cx="2743200" cy="1353553"/>
          </a:xfrm>
          <a:prstGeom prst="rect">
            <a:avLst/>
          </a:prstGeom>
        </p:spPr>
      </p:pic>
      <p:pic>
        <p:nvPicPr>
          <p:cNvPr id="13" name="Picture 13" descr="A picture containing knife&#10;&#10;Description generated with very high confidence">
            <a:extLst>
              <a:ext uri="{FF2B5EF4-FFF2-40B4-BE49-F238E27FC236}">
                <a16:creationId xmlns:a16="http://schemas.microsoft.com/office/drawing/2014/main" id="{994B139F-D0F2-43C6-9CEE-C9B51CC54496}"/>
              </a:ext>
            </a:extLst>
          </p:cNvPr>
          <p:cNvPicPr>
            <a:picLocks noChangeAspect="1"/>
          </p:cNvPicPr>
          <p:nvPr/>
        </p:nvPicPr>
        <p:blipFill>
          <a:blip r:embed="rId4"/>
          <a:stretch>
            <a:fillRect/>
          </a:stretch>
        </p:blipFill>
        <p:spPr>
          <a:xfrm>
            <a:off x="109904" y="6737472"/>
            <a:ext cx="1737946" cy="1047750"/>
          </a:xfrm>
          <a:prstGeom prst="rect">
            <a:avLst/>
          </a:prstGeom>
        </p:spPr>
      </p:pic>
      <p:pic>
        <p:nvPicPr>
          <p:cNvPr id="15" name="Picture 15" descr="A close up of a logo&#10;&#10;Description generated with very high confidence">
            <a:extLst>
              <a:ext uri="{FF2B5EF4-FFF2-40B4-BE49-F238E27FC236}">
                <a16:creationId xmlns:a16="http://schemas.microsoft.com/office/drawing/2014/main" id="{AC8BCA4A-E537-4973-AD4D-9466BDA6F984}"/>
              </a:ext>
            </a:extLst>
          </p:cNvPr>
          <p:cNvPicPr>
            <a:picLocks noChangeAspect="1"/>
          </p:cNvPicPr>
          <p:nvPr/>
        </p:nvPicPr>
        <p:blipFill>
          <a:blip r:embed="rId5"/>
          <a:stretch>
            <a:fillRect/>
          </a:stretch>
        </p:blipFill>
        <p:spPr>
          <a:xfrm>
            <a:off x="26010" y="3008069"/>
            <a:ext cx="1495425" cy="771525"/>
          </a:xfrm>
          <a:prstGeom prst="rect">
            <a:avLst/>
          </a:prstGeom>
        </p:spPr>
      </p:pic>
      <p:pic>
        <p:nvPicPr>
          <p:cNvPr id="17" name="Picture 17" descr="A picture containing table&#10;&#10;Description generated with very high confidence">
            <a:extLst>
              <a:ext uri="{FF2B5EF4-FFF2-40B4-BE49-F238E27FC236}">
                <a16:creationId xmlns:a16="http://schemas.microsoft.com/office/drawing/2014/main" id="{AB79A179-D992-401D-A98E-5CAA3F5CB244}"/>
              </a:ext>
            </a:extLst>
          </p:cNvPr>
          <p:cNvPicPr>
            <a:picLocks noChangeAspect="1"/>
          </p:cNvPicPr>
          <p:nvPr/>
        </p:nvPicPr>
        <p:blipFill>
          <a:blip r:embed="rId6"/>
          <a:stretch>
            <a:fillRect/>
          </a:stretch>
        </p:blipFill>
        <p:spPr>
          <a:xfrm>
            <a:off x="1714133" y="1882653"/>
            <a:ext cx="1495425" cy="771525"/>
          </a:xfrm>
          <a:prstGeom prst="rect">
            <a:avLst/>
          </a:prstGeom>
        </p:spPr>
      </p:pic>
      <p:pic>
        <p:nvPicPr>
          <p:cNvPr id="19" name="Picture 19" descr="A close up of a person&#10;&#10;Description generated with high confidence">
            <a:extLst>
              <a:ext uri="{FF2B5EF4-FFF2-40B4-BE49-F238E27FC236}">
                <a16:creationId xmlns:a16="http://schemas.microsoft.com/office/drawing/2014/main" id="{25B8A453-F87E-49BF-AEA3-3751E1F939A5}"/>
              </a:ext>
            </a:extLst>
          </p:cNvPr>
          <p:cNvPicPr>
            <a:picLocks noChangeAspect="1"/>
          </p:cNvPicPr>
          <p:nvPr/>
        </p:nvPicPr>
        <p:blipFill>
          <a:blip r:embed="rId7"/>
          <a:stretch>
            <a:fillRect/>
          </a:stretch>
        </p:blipFill>
        <p:spPr>
          <a:xfrm>
            <a:off x="3960568" y="1847484"/>
            <a:ext cx="1609725" cy="771525"/>
          </a:xfrm>
          <a:prstGeom prst="rect">
            <a:avLst/>
          </a:prstGeom>
        </p:spPr>
      </p:pic>
      <p:pic>
        <p:nvPicPr>
          <p:cNvPr id="21" name="Picture 21" descr="A picture containing table&#10;&#10;Description generated with very high confidence">
            <a:extLst>
              <a:ext uri="{FF2B5EF4-FFF2-40B4-BE49-F238E27FC236}">
                <a16:creationId xmlns:a16="http://schemas.microsoft.com/office/drawing/2014/main" id="{FE22135F-5304-443B-A5AE-909C7AF2EB05}"/>
              </a:ext>
            </a:extLst>
          </p:cNvPr>
          <p:cNvPicPr>
            <a:picLocks noChangeAspect="1"/>
          </p:cNvPicPr>
          <p:nvPr/>
        </p:nvPicPr>
        <p:blipFill>
          <a:blip r:embed="rId8"/>
          <a:stretch>
            <a:fillRect/>
          </a:stretch>
        </p:blipFill>
        <p:spPr>
          <a:xfrm>
            <a:off x="5490796" y="2872154"/>
            <a:ext cx="1257300" cy="762000"/>
          </a:xfrm>
          <a:prstGeom prst="rect">
            <a:avLst/>
          </a:prstGeom>
        </p:spPr>
      </p:pic>
      <p:sp>
        <p:nvSpPr>
          <p:cNvPr id="23" name="TextBox 22">
            <a:extLst>
              <a:ext uri="{FF2B5EF4-FFF2-40B4-BE49-F238E27FC236}">
                <a16:creationId xmlns:a16="http://schemas.microsoft.com/office/drawing/2014/main" id="{E6426881-97B8-4C14-83AE-D3ABEDA9BE38}"/>
              </a:ext>
            </a:extLst>
          </p:cNvPr>
          <p:cNvSpPr txBox="1"/>
          <p:nvPr/>
        </p:nvSpPr>
        <p:spPr>
          <a:xfrm>
            <a:off x="2690446" y="5363306"/>
            <a:ext cx="230358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Fill in with rhetorical devices e.g. emotive vocab, stats to use, expert opinion, examples, anecdote, descriptive details</a:t>
            </a:r>
          </a:p>
        </p:txBody>
      </p:sp>
      <p:sp>
        <p:nvSpPr>
          <p:cNvPr id="3" name="TextBox 2">
            <a:extLst>
              <a:ext uri="{FF2B5EF4-FFF2-40B4-BE49-F238E27FC236}">
                <a16:creationId xmlns:a16="http://schemas.microsoft.com/office/drawing/2014/main" id="{AD523E80-BB31-4424-BF8A-866A4036B276}"/>
              </a:ext>
            </a:extLst>
          </p:cNvPr>
          <p:cNvSpPr txBox="1"/>
          <p:nvPr/>
        </p:nvSpPr>
        <p:spPr>
          <a:xfrm>
            <a:off x="222006" y="7666066"/>
            <a:ext cx="1737946" cy="1015663"/>
          </a:xfrm>
          <a:prstGeom prst="rect">
            <a:avLst/>
          </a:prstGeom>
          <a:noFill/>
        </p:spPr>
        <p:txBody>
          <a:bodyPr wrap="square" rtlCol="0">
            <a:spAutoFit/>
          </a:bodyPr>
          <a:lstStyle/>
          <a:p>
            <a:r>
              <a:rPr lang="en-GB" sz="2000"/>
              <a:t>to present your view clearly</a:t>
            </a:r>
          </a:p>
        </p:txBody>
      </p:sp>
    </p:spTree>
    <p:extLst>
      <p:ext uri="{BB962C8B-B14F-4D97-AF65-F5344CB8AC3E}">
        <p14:creationId xmlns:p14="http://schemas.microsoft.com/office/powerpoint/2010/main" val="907290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596C-8589-4B6C-86E3-FEDDCD462A86}"/>
              </a:ext>
            </a:extLst>
          </p:cNvPr>
          <p:cNvSpPr>
            <a:spLocks noGrp="1"/>
          </p:cNvSpPr>
          <p:nvPr>
            <p:ph type="title"/>
          </p:nvPr>
        </p:nvSpPr>
        <p:spPr/>
        <p:txBody>
          <a:bodyPr>
            <a:normAutofit/>
          </a:bodyPr>
          <a:lstStyle/>
          <a:p>
            <a:r>
              <a:rPr lang="en-US">
                <a:cs typeface="Calibri"/>
              </a:rPr>
              <a:t>Get in the habit of using these sentence starters</a:t>
            </a:r>
          </a:p>
        </p:txBody>
      </p:sp>
      <p:graphicFrame>
        <p:nvGraphicFramePr>
          <p:cNvPr id="6" name="Content Placeholder 5">
            <a:extLst>
              <a:ext uri="{FF2B5EF4-FFF2-40B4-BE49-F238E27FC236}">
                <a16:creationId xmlns:a16="http://schemas.microsoft.com/office/drawing/2014/main" id="{C635DE65-1A31-4F41-A3F0-DC390B66F476}"/>
              </a:ext>
            </a:extLst>
          </p:cNvPr>
          <p:cNvGraphicFramePr>
            <a:graphicFrameLocks noGrp="1"/>
          </p:cNvGraphicFramePr>
          <p:nvPr>
            <p:ph idx="1"/>
            <p:extLst>
              <p:ext uri="{D42A27DB-BD31-4B8C-83A1-F6EECF244321}">
                <p14:modId xmlns:p14="http://schemas.microsoft.com/office/powerpoint/2010/main" val="782198726"/>
              </p:ext>
            </p:extLst>
          </p:nvPr>
        </p:nvGraphicFramePr>
        <p:xfrm>
          <a:off x="140677" y="2285999"/>
          <a:ext cx="6613055" cy="5674741"/>
        </p:xfrm>
        <a:graphic>
          <a:graphicData uri="http://schemas.openxmlformats.org/drawingml/2006/table">
            <a:tbl>
              <a:tblPr firstRow="1" bandRow="1">
                <a:tableStyleId>{5C22544A-7EE6-4342-B048-85BDC9FD1C3A}</a:tableStyleId>
              </a:tblPr>
              <a:tblGrid>
                <a:gridCol w="1472711">
                  <a:extLst>
                    <a:ext uri="{9D8B030D-6E8A-4147-A177-3AD203B41FA5}">
                      <a16:colId xmlns:a16="http://schemas.microsoft.com/office/drawing/2014/main" val="842522482"/>
                    </a:ext>
                  </a:extLst>
                </a:gridCol>
                <a:gridCol w="1428750">
                  <a:extLst>
                    <a:ext uri="{9D8B030D-6E8A-4147-A177-3AD203B41FA5}">
                      <a16:colId xmlns:a16="http://schemas.microsoft.com/office/drawing/2014/main" val="1938586556"/>
                    </a:ext>
                  </a:extLst>
                </a:gridCol>
                <a:gridCol w="1066374">
                  <a:extLst>
                    <a:ext uri="{9D8B030D-6E8A-4147-A177-3AD203B41FA5}">
                      <a16:colId xmlns:a16="http://schemas.microsoft.com/office/drawing/2014/main" val="3846113994"/>
                    </a:ext>
                  </a:extLst>
                </a:gridCol>
                <a:gridCol w="1322610">
                  <a:extLst>
                    <a:ext uri="{9D8B030D-6E8A-4147-A177-3AD203B41FA5}">
                      <a16:colId xmlns:a16="http://schemas.microsoft.com/office/drawing/2014/main" val="2856540820"/>
                    </a:ext>
                  </a:extLst>
                </a:gridCol>
                <a:gridCol w="1322610">
                  <a:extLst>
                    <a:ext uri="{9D8B030D-6E8A-4147-A177-3AD203B41FA5}">
                      <a16:colId xmlns:a16="http://schemas.microsoft.com/office/drawing/2014/main" val="362206827"/>
                    </a:ext>
                  </a:extLst>
                </a:gridCol>
              </a:tblGrid>
              <a:tr h="75946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endParaRPr lang="en-GB">
                        <a:effectLst/>
                      </a:endParaRPr>
                    </a:p>
                  </a:txBody>
                  <a:tcPr marL="0" marR="0" marT="0" marB="0" anchor="ctr"/>
                </a:tc>
                <a:extLst>
                  <a:ext uri="{0D108BD9-81ED-4DB2-BD59-A6C34878D82A}">
                    <a16:rowId xmlns:a16="http://schemas.microsoft.com/office/drawing/2014/main" val="2807434292"/>
                  </a:ext>
                </a:extLst>
              </a:tr>
              <a:tr h="1006729">
                <a:tc>
                  <a:txBody>
                    <a:bodyPr/>
                    <a:lstStyle/>
                    <a:p>
                      <a:pPr marL="0" algn="l" rtl="0" eaLnBrk="1" latinLnBrk="0" hangingPunct="1">
                        <a:spcBef>
                          <a:spcPts val="0"/>
                        </a:spcBef>
                        <a:spcAft>
                          <a:spcPts val="0"/>
                        </a:spcAft>
                      </a:pPr>
                      <a:r>
                        <a:rPr lang="en-GB" sz="1800" kern="1200">
                          <a:effectLst/>
                        </a:rPr>
                        <a:t>Primarily, it is</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Unfortunately,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Based on evidence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Although</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In contrast to</a:t>
                      </a:r>
                      <a:endParaRPr lang="en-GB">
                        <a:effectLst/>
                      </a:endParaRPr>
                    </a:p>
                  </a:txBody>
                  <a:tcPr marL="0" marR="0" marT="0" marB="0" anchor="ctr"/>
                </a:tc>
                <a:extLst>
                  <a:ext uri="{0D108BD9-81ED-4DB2-BD59-A6C34878D82A}">
                    <a16:rowId xmlns:a16="http://schemas.microsoft.com/office/drawing/2014/main" val="1720638366"/>
                  </a:ext>
                </a:extLst>
              </a:tr>
              <a:tr h="1004951">
                <a:tc>
                  <a:txBody>
                    <a:bodyPr/>
                    <a:lstStyle/>
                    <a:p>
                      <a:pPr marL="0" algn="l" rtl="0" eaLnBrk="1" latinLnBrk="0" hangingPunct="1">
                        <a:spcBef>
                          <a:spcPts val="0"/>
                        </a:spcBef>
                        <a:spcAft>
                          <a:spcPts val="0"/>
                        </a:spcAft>
                      </a:pPr>
                      <a:r>
                        <a:rPr lang="en-GB" sz="1800" kern="1200">
                          <a:effectLst/>
                        </a:rPr>
                        <a:t>Unquestionably, it can be seen</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On reflection,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Often, it is the case</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As an alternative to</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Ultimately, </a:t>
                      </a:r>
                      <a:endParaRPr lang="en-GB">
                        <a:effectLst/>
                      </a:endParaRPr>
                    </a:p>
                  </a:txBody>
                  <a:tcPr marL="0" marR="0" marT="0" marB="0" anchor="ctr"/>
                </a:tc>
                <a:extLst>
                  <a:ext uri="{0D108BD9-81ED-4DB2-BD59-A6C34878D82A}">
                    <a16:rowId xmlns:a16="http://schemas.microsoft.com/office/drawing/2014/main" val="864687786"/>
                  </a:ext>
                </a:extLst>
              </a:tr>
              <a:tr h="967867">
                <a:tc>
                  <a:txBody>
                    <a:bodyPr/>
                    <a:lstStyle/>
                    <a:p>
                      <a:pPr marL="0" algn="l" rtl="0" eaLnBrk="1" latinLnBrk="0" hangingPunct="1">
                        <a:spcBef>
                          <a:spcPts val="0"/>
                        </a:spcBef>
                        <a:spcAft>
                          <a:spcPts val="0"/>
                        </a:spcAft>
                      </a:pPr>
                      <a:r>
                        <a:rPr lang="en-GB" sz="1800" kern="1200">
                          <a:effectLst/>
                        </a:rPr>
                        <a:t>Usually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Not only</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Remember that</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Undoubtedly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Arguably,</a:t>
                      </a:r>
                      <a:endParaRPr lang="en-GB">
                        <a:effectLst/>
                      </a:endParaRPr>
                    </a:p>
                  </a:txBody>
                  <a:tcPr marL="0" marR="0" marT="0" marB="0" anchor="ctr"/>
                </a:tc>
                <a:extLst>
                  <a:ext uri="{0D108BD9-81ED-4DB2-BD59-A6C34878D82A}">
                    <a16:rowId xmlns:a16="http://schemas.microsoft.com/office/drawing/2014/main" val="1219302966"/>
                  </a:ext>
                </a:extLst>
              </a:tr>
              <a:tr h="967867">
                <a:tc>
                  <a:txBody>
                    <a:bodyPr/>
                    <a:lstStyle/>
                    <a:p>
                      <a:pPr marL="0" algn="l" rtl="0" eaLnBrk="1" latinLnBrk="0" hangingPunct="1">
                        <a:spcBef>
                          <a:spcPts val="0"/>
                        </a:spcBef>
                        <a:spcAft>
                          <a:spcPts val="0"/>
                        </a:spcAft>
                      </a:pPr>
                      <a:r>
                        <a:rPr lang="en-GB" sz="1800" kern="1200">
                          <a:effectLst/>
                        </a:rPr>
                        <a:t>The instant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Currently,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Historically,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Usually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During</a:t>
                      </a:r>
                      <a:endParaRPr lang="en-GB">
                        <a:effectLst/>
                      </a:endParaRPr>
                    </a:p>
                  </a:txBody>
                  <a:tcPr marL="0" marR="0" marT="0" marB="0" anchor="ctr"/>
                </a:tc>
                <a:extLst>
                  <a:ext uri="{0D108BD9-81ED-4DB2-BD59-A6C34878D82A}">
                    <a16:rowId xmlns:a16="http://schemas.microsoft.com/office/drawing/2014/main" val="4153106351"/>
                  </a:ext>
                </a:extLst>
              </a:tr>
              <a:tr h="967867">
                <a:tc>
                  <a:txBody>
                    <a:bodyPr/>
                    <a:lstStyle/>
                    <a:p>
                      <a:pPr marL="0" algn="l" rtl="0" eaLnBrk="1" latinLnBrk="0" hangingPunct="1">
                        <a:spcBef>
                          <a:spcPts val="0"/>
                        </a:spcBef>
                        <a:spcAft>
                          <a:spcPts val="0"/>
                        </a:spcAft>
                      </a:pPr>
                      <a:r>
                        <a:rPr lang="en-GB" sz="1800" kern="1200">
                          <a:effectLst/>
                        </a:rPr>
                        <a:t>Even if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Keep in mind</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While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Regardless of </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Conclusively, </a:t>
                      </a:r>
                      <a:endParaRPr lang="en-GB">
                        <a:effectLst/>
                      </a:endParaRPr>
                    </a:p>
                  </a:txBody>
                  <a:tcPr marL="0" marR="0" marT="0" marB="0" anchor="ctr"/>
                </a:tc>
                <a:extLst>
                  <a:ext uri="{0D108BD9-81ED-4DB2-BD59-A6C34878D82A}">
                    <a16:rowId xmlns:a16="http://schemas.microsoft.com/office/drawing/2014/main" val="2220380137"/>
                  </a:ext>
                </a:extLst>
              </a:tr>
            </a:tbl>
          </a:graphicData>
        </a:graphic>
      </p:graphicFrame>
      <p:sp>
        <p:nvSpPr>
          <p:cNvPr id="4" name="Slide Number Placeholder 3">
            <a:extLst>
              <a:ext uri="{FF2B5EF4-FFF2-40B4-BE49-F238E27FC236}">
                <a16:creationId xmlns:a16="http://schemas.microsoft.com/office/drawing/2014/main" id="{E5F21B5B-C63F-4478-835E-A77F9BF13D29}"/>
              </a:ext>
            </a:extLst>
          </p:cNvPr>
          <p:cNvSpPr>
            <a:spLocks noGrp="1"/>
          </p:cNvSpPr>
          <p:nvPr>
            <p:ph type="sldNum" sz="quarter" idx="12"/>
          </p:nvPr>
        </p:nvSpPr>
        <p:spPr/>
        <p:txBody>
          <a:bodyPr/>
          <a:lstStyle/>
          <a:p>
            <a:fld id="{E6BEEB4C-8B72-4BFD-99CB-971DB0933B22}" type="slidenum">
              <a:rPr lang="en-GB" smtClean="0"/>
              <a:t>42</a:t>
            </a:fld>
            <a:endParaRPr lang="en-GB"/>
          </a:p>
        </p:txBody>
      </p:sp>
      <p:sp>
        <p:nvSpPr>
          <p:cNvPr id="7" name="TextBox 6">
            <a:extLst>
              <a:ext uri="{FF2B5EF4-FFF2-40B4-BE49-F238E27FC236}">
                <a16:creationId xmlns:a16="http://schemas.microsoft.com/office/drawing/2014/main" id="{557133BB-98B3-4121-A3B0-39003B0F79FF}"/>
              </a:ext>
            </a:extLst>
          </p:cNvPr>
          <p:cNvSpPr txBox="1"/>
          <p:nvPr/>
        </p:nvSpPr>
        <p:spPr>
          <a:xfrm>
            <a:off x="2057400" y="4343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4042282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43</a:t>
            </a:fld>
            <a:endParaRPr lang="en-GB"/>
          </a:p>
        </p:txBody>
      </p:sp>
      <p:sp>
        <p:nvSpPr>
          <p:cNvPr id="3" name="TextBox 2"/>
          <p:cNvSpPr txBox="1"/>
          <p:nvPr/>
        </p:nvSpPr>
        <p:spPr>
          <a:xfrm>
            <a:off x="548680" y="683568"/>
            <a:ext cx="5400600" cy="10002738"/>
          </a:xfrm>
          <a:prstGeom prst="rect">
            <a:avLst/>
          </a:prstGeom>
          <a:noFill/>
        </p:spPr>
        <p:txBody>
          <a:bodyPr wrap="square" rtlCol="0">
            <a:spAutoFit/>
          </a:bodyPr>
          <a:lstStyle/>
          <a:p>
            <a:pPr algn="ctr"/>
            <a:r>
              <a:rPr lang="en-GB" sz="2800"/>
              <a:t>Varied Vocab!</a:t>
            </a:r>
          </a:p>
          <a:p>
            <a:pPr algn="ctr"/>
            <a:endParaRPr lang="en-GB" sz="2800"/>
          </a:p>
          <a:p>
            <a:pPr algn="ctr"/>
            <a:r>
              <a:rPr lang="en-GB" sz="2800"/>
              <a:t>Choose a word you could use when writing to argue/ persuade:</a:t>
            </a:r>
          </a:p>
          <a:p>
            <a:pPr algn="ctr"/>
            <a:endParaRPr lang="en-GB" sz="2400"/>
          </a:p>
          <a:p>
            <a:r>
              <a:rPr lang="en-GB" sz="2400"/>
              <a:t>Ludicrous (nonsense)</a:t>
            </a:r>
          </a:p>
          <a:p>
            <a:r>
              <a:rPr lang="en-GB" sz="2400"/>
              <a:t>Extraordinarily</a:t>
            </a:r>
          </a:p>
          <a:p>
            <a:r>
              <a:rPr lang="en-GB" sz="2400"/>
              <a:t>Nonetheless</a:t>
            </a:r>
          </a:p>
          <a:p>
            <a:r>
              <a:rPr lang="en-GB" sz="2400"/>
              <a:t>Undoubtedly</a:t>
            </a:r>
          </a:p>
          <a:p>
            <a:r>
              <a:rPr lang="en-GB" sz="2400"/>
              <a:t>Jeopardising (putting at risk)</a:t>
            </a:r>
          </a:p>
          <a:p>
            <a:r>
              <a:rPr lang="en-GB" sz="2400"/>
              <a:t>Unfathomably (unbelievably)</a:t>
            </a:r>
          </a:p>
          <a:p>
            <a:r>
              <a:rPr lang="en-GB" sz="2400"/>
              <a:t>Renowned (well known for)</a:t>
            </a:r>
          </a:p>
          <a:p>
            <a:r>
              <a:rPr lang="en-GB" sz="2400"/>
              <a:t>Inexplicably (hard to explain)</a:t>
            </a:r>
          </a:p>
          <a:p>
            <a:r>
              <a:rPr lang="en-GB" sz="2400"/>
              <a:t>Astronomically (huge)</a:t>
            </a:r>
          </a:p>
          <a:p>
            <a:r>
              <a:rPr lang="en-GB" sz="2400"/>
              <a:t>Insufferable (can’t put up with)</a:t>
            </a:r>
          </a:p>
          <a:p>
            <a:r>
              <a:rPr lang="en-GB" sz="2400"/>
              <a:t>Undeniably (can’t deny)</a:t>
            </a:r>
          </a:p>
          <a:p>
            <a:r>
              <a:rPr lang="en-GB" sz="2400"/>
              <a:t>Immeasurable (can’t measure)</a:t>
            </a:r>
          </a:p>
          <a:p>
            <a:r>
              <a:rPr lang="en-GB" sz="2400"/>
              <a:t>Unfounded (not backed up)</a:t>
            </a:r>
          </a:p>
          <a:p>
            <a:r>
              <a:rPr lang="en-GB" sz="2400"/>
              <a:t>Irrefutable (can’t argue with)</a:t>
            </a:r>
          </a:p>
          <a:p>
            <a:endParaRPr lang="en-GB" sz="2400"/>
          </a:p>
          <a:p>
            <a:r>
              <a:rPr lang="en-GB" sz="2400">
                <a:solidFill>
                  <a:srgbClr val="FF0000"/>
                </a:solidFill>
              </a:rPr>
              <a:t>Challenge: can you think of/ find any for yourself?</a:t>
            </a:r>
          </a:p>
          <a:p>
            <a:endParaRPr lang="en-GB" sz="2800"/>
          </a:p>
          <a:p>
            <a:pPr algn="ctr"/>
            <a:endParaRPr lang="en-GB" sz="3600"/>
          </a:p>
          <a:p>
            <a:endParaRPr lang="en-GB" sz="3600"/>
          </a:p>
        </p:txBody>
      </p:sp>
    </p:spTree>
    <p:extLst>
      <p:ext uri="{BB962C8B-B14F-4D97-AF65-F5344CB8AC3E}">
        <p14:creationId xmlns:p14="http://schemas.microsoft.com/office/powerpoint/2010/main" val="1627731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4664" y="2195736"/>
            <a:ext cx="2808312" cy="27363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40900" y="635563"/>
            <a:ext cx="5552395" cy="1077218"/>
          </a:xfrm>
          <a:prstGeom prst="rect">
            <a:avLst/>
          </a:prstGeom>
          <a:noFill/>
        </p:spPr>
        <p:txBody>
          <a:bodyPr wrap="square" lIns="91440" tIns="45720" rIns="91440" bIns="45720">
            <a:spAutoFit/>
          </a:bodyPr>
          <a:lstStyle/>
          <a:p>
            <a:pPr algn="ctr"/>
            <a:r>
              <a:rPr lang="en-US" sz="3200" b="1"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Use connectives when </a:t>
            </a:r>
          </a:p>
          <a:p>
            <a:pPr algn="ctr"/>
            <a:r>
              <a:rPr lang="en-US" sz="32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arguing</a:t>
            </a:r>
            <a:endParaRPr lang="en-US" sz="3200" b="1"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540901" y="2301464"/>
            <a:ext cx="2492047" cy="6432530"/>
          </a:xfrm>
          <a:prstGeom prst="rect">
            <a:avLst/>
          </a:prstGeom>
          <a:noFill/>
        </p:spPr>
        <p:txBody>
          <a:bodyPr wrap="square" rtlCol="0">
            <a:spAutoFit/>
          </a:bodyPr>
          <a:lstStyle/>
          <a:p>
            <a:pPr eaLnBrk="1" hangingPunct="1"/>
            <a:r>
              <a:rPr lang="en-GB" sz="1600"/>
              <a:t>To express you views:</a:t>
            </a:r>
          </a:p>
          <a:p>
            <a:pPr eaLnBrk="1" hangingPunct="1"/>
            <a:endParaRPr lang="en-GB" sz="1600"/>
          </a:p>
          <a:p>
            <a:pPr eaLnBrk="1" hangingPunct="1"/>
            <a:r>
              <a:rPr lang="en-GB" sz="1600"/>
              <a:t>I strongly believe that…</a:t>
            </a:r>
          </a:p>
          <a:p>
            <a:r>
              <a:rPr lang="en-GB" sz="1600"/>
              <a:t>It is my firm belief that…</a:t>
            </a:r>
          </a:p>
          <a:p>
            <a:r>
              <a:rPr lang="en-GB" sz="1600"/>
              <a:t>Certainly,</a:t>
            </a:r>
          </a:p>
          <a:p>
            <a:r>
              <a:rPr lang="en-GB" sz="1600"/>
              <a:t>Indeed, </a:t>
            </a:r>
          </a:p>
          <a:p>
            <a:r>
              <a:rPr lang="en-GB" sz="1600"/>
              <a:t>Surely, </a:t>
            </a:r>
          </a:p>
          <a:p>
            <a:r>
              <a:rPr lang="en-GB" sz="1600"/>
              <a:t>Obviously, </a:t>
            </a:r>
          </a:p>
          <a:p>
            <a:r>
              <a:rPr lang="en-GB" sz="1600"/>
              <a:t>For too long now...</a:t>
            </a:r>
          </a:p>
          <a:p>
            <a:r>
              <a:rPr lang="en-GB" sz="1600"/>
              <a:t>Just imagine:</a:t>
            </a:r>
          </a:p>
          <a:p>
            <a:endParaRPr lang="en-GB"/>
          </a:p>
          <a:p>
            <a:endParaRPr lang="en-GB"/>
          </a:p>
          <a:p>
            <a:r>
              <a:rPr lang="en-GB"/>
              <a:t>To argue back:</a:t>
            </a:r>
          </a:p>
          <a:p>
            <a:endParaRPr lang="en-GB"/>
          </a:p>
          <a:p>
            <a:pPr eaLnBrk="1" hangingPunct="1"/>
            <a:r>
              <a:rPr lang="en-GB"/>
              <a:t>Despite this,</a:t>
            </a:r>
          </a:p>
          <a:p>
            <a:pPr eaLnBrk="1" hangingPunct="1"/>
            <a:r>
              <a:rPr lang="en-GB"/>
              <a:t>However,</a:t>
            </a:r>
          </a:p>
          <a:p>
            <a:pPr eaLnBrk="1" hangingPunct="1"/>
            <a:r>
              <a:rPr lang="en-GB"/>
              <a:t>Nevertheless,</a:t>
            </a:r>
          </a:p>
          <a:p>
            <a:pPr eaLnBrk="1" hangingPunct="1"/>
            <a:endParaRPr lang="en-GB"/>
          </a:p>
          <a:p>
            <a:pPr eaLnBrk="1" hangingPunct="1"/>
            <a:endParaRPr lang="en-GB"/>
          </a:p>
          <a:p>
            <a:pPr eaLnBrk="1" hangingPunct="1"/>
            <a:r>
              <a:rPr lang="en-GB"/>
              <a:t>To develop your point:</a:t>
            </a:r>
          </a:p>
          <a:p>
            <a:pPr eaLnBrk="1" hangingPunct="1"/>
            <a:r>
              <a:rPr lang="en-GB"/>
              <a:t>Moreover,</a:t>
            </a:r>
          </a:p>
          <a:p>
            <a:pPr eaLnBrk="1" hangingPunct="1"/>
            <a:r>
              <a:rPr lang="en-GB"/>
              <a:t>Furthermore,</a:t>
            </a:r>
          </a:p>
          <a:p>
            <a:pPr eaLnBrk="1" hangingPunct="1"/>
            <a:endParaRPr lang="en-GB"/>
          </a:p>
          <a:p>
            <a:pPr eaLnBrk="1" hangingPunct="1"/>
            <a:endParaRPr lang="en-GB"/>
          </a:p>
        </p:txBody>
      </p:sp>
      <p:sp>
        <p:nvSpPr>
          <p:cNvPr id="3" name="TextBox 2"/>
          <p:cNvSpPr txBox="1"/>
          <p:nvPr/>
        </p:nvSpPr>
        <p:spPr>
          <a:xfrm>
            <a:off x="3861047" y="2308250"/>
            <a:ext cx="2671085" cy="5632311"/>
          </a:xfrm>
          <a:prstGeom prst="rect">
            <a:avLst/>
          </a:prstGeom>
          <a:noFill/>
        </p:spPr>
        <p:txBody>
          <a:bodyPr wrap="square" rtlCol="0">
            <a:spAutoFit/>
          </a:bodyPr>
          <a:lstStyle/>
          <a:p>
            <a:r>
              <a:rPr lang="en-GB"/>
              <a:t>To acknowledge the other view:</a:t>
            </a:r>
          </a:p>
          <a:p>
            <a:endParaRPr lang="en-GB"/>
          </a:p>
          <a:p>
            <a:r>
              <a:rPr lang="en-GB"/>
              <a:t>Some people may argue..</a:t>
            </a:r>
          </a:p>
          <a:p>
            <a:r>
              <a:rPr lang="en-GB"/>
              <a:t>I realise that …</a:t>
            </a:r>
          </a:p>
          <a:p>
            <a:r>
              <a:rPr lang="en-GB"/>
              <a:t>I can understand why some people may believe…</a:t>
            </a:r>
          </a:p>
          <a:p>
            <a:r>
              <a:rPr lang="en-GB"/>
              <a:t>Perhaps in some ways, </a:t>
            </a:r>
          </a:p>
          <a:p>
            <a:endParaRPr lang="en-GB"/>
          </a:p>
          <a:p>
            <a:endParaRPr lang="en-GB"/>
          </a:p>
          <a:p>
            <a:endParaRPr lang="en-GB"/>
          </a:p>
          <a:p>
            <a:r>
              <a:rPr lang="en-GB"/>
              <a:t>To widen your argument:</a:t>
            </a:r>
          </a:p>
          <a:p>
            <a:endParaRPr lang="en-GB"/>
          </a:p>
          <a:p>
            <a:r>
              <a:rPr lang="en-GB"/>
              <a:t>Globally speaking,</a:t>
            </a:r>
          </a:p>
          <a:p>
            <a:r>
              <a:rPr lang="en-GB"/>
              <a:t>From a broader perspective,</a:t>
            </a:r>
          </a:p>
          <a:p>
            <a:r>
              <a:rPr lang="en-GB"/>
              <a:t>Internationally,</a:t>
            </a:r>
          </a:p>
          <a:p>
            <a:endParaRPr lang="en-GB"/>
          </a:p>
          <a:p>
            <a:endParaRPr lang="en-GB"/>
          </a:p>
        </p:txBody>
      </p:sp>
      <p:sp>
        <p:nvSpPr>
          <p:cNvPr id="7" name="Rounded Rectangle 6"/>
          <p:cNvSpPr/>
          <p:nvPr/>
        </p:nvSpPr>
        <p:spPr>
          <a:xfrm>
            <a:off x="3717032" y="2001716"/>
            <a:ext cx="2808312" cy="32403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404664" y="5205487"/>
            <a:ext cx="2808312"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717032" y="5580112"/>
            <a:ext cx="2808312" cy="19442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39053" y="7216422"/>
            <a:ext cx="2808312" cy="9683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3723821" y="7700605"/>
            <a:ext cx="2808312" cy="14401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61048" y="7700605"/>
            <a:ext cx="3429000" cy="1477328"/>
          </a:xfrm>
          <a:prstGeom prst="rect">
            <a:avLst/>
          </a:prstGeom>
        </p:spPr>
        <p:txBody>
          <a:bodyPr>
            <a:spAutoFit/>
          </a:bodyPr>
          <a:lstStyle/>
          <a:p>
            <a:r>
              <a:rPr lang="en-GB"/>
              <a:t>To finish:</a:t>
            </a:r>
          </a:p>
          <a:p>
            <a:endParaRPr lang="en-GB"/>
          </a:p>
          <a:p>
            <a:r>
              <a:rPr lang="en-GB"/>
              <a:t>Finally,</a:t>
            </a:r>
          </a:p>
          <a:p>
            <a:r>
              <a:rPr lang="en-GB"/>
              <a:t>In conclusion,</a:t>
            </a:r>
          </a:p>
          <a:p>
            <a:r>
              <a:rPr lang="en-GB"/>
              <a:t>In sum,</a:t>
            </a:r>
          </a:p>
        </p:txBody>
      </p:sp>
      <p:sp>
        <p:nvSpPr>
          <p:cNvPr id="12" name="Right Arrow 11"/>
          <p:cNvSpPr/>
          <p:nvPr/>
        </p:nvSpPr>
        <p:spPr>
          <a:xfrm>
            <a:off x="2852936" y="3995936"/>
            <a:ext cx="100811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8293452">
            <a:off x="2940661" y="4833245"/>
            <a:ext cx="1008112" cy="648072"/>
          </a:xfrm>
          <a:prstGeom prst="rightArrow">
            <a:avLst>
              <a:gd name="adj1" fmla="val 50000"/>
              <a:gd name="adj2" fmla="val 58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2940661" y="5980843"/>
            <a:ext cx="100811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2060886" y="6484899"/>
            <a:ext cx="100811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2592580" y="7804590"/>
            <a:ext cx="100811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12"/>
          <p:cNvSpPr>
            <a:spLocks noGrp="1"/>
          </p:cNvSpPr>
          <p:nvPr>
            <p:ph type="sldNum" sz="quarter" idx="12"/>
          </p:nvPr>
        </p:nvSpPr>
        <p:spPr/>
        <p:txBody>
          <a:bodyPr/>
          <a:lstStyle/>
          <a:p>
            <a:fld id="{E6BEEB4C-8B72-4BFD-99CB-971DB0933B22}" type="slidenum">
              <a:rPr lang="en-GB" smtClean="0"/>
              <a:t>44</a:t>
            </a:fld>
            <a:endParaRPr lang="en-GB"/>
          </a:p>
        </p:txBody>
      </p:sp>
    </p:spTree>
    <p:extLst>
      <p:ext uri="{BB962C8B-B14F-4D97-AF65-F5344CB8AC3E}">
        <p14:creationId xmlns:p14="http://schemas.microsoft.com/office/powerpoint/2010/main" val="3068940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45</a:t>
            </a:fld>
            <a:endParaRPr lang="en-GB"/>
          </a:p>
        </p:txBody>
      </p:sp>
      <p:sp>
        <p:nvSpPr>
          <p:cNvPr id="4" name="Rectangle 3"/>
          <p:cNvSpPr/>
          <p:nvPr/>
        </p:nvSpPr>
        <p:spPr>
          <a:xfrm>
            <a:off x="522458" y="212648"/>
            <a:ext cx="5754397" cy="923330"/>
          </a:xfrm>
          <a:prstGeom prst="rect">
            <a:avLst/>
          </a:prstGeom>
          <a:noFill/>
        </p:spPr>
        <p:txBody>
          <a:bodyPr wrap="none" lIns="91440" tIns="45720" rIns="91440" bIns="45720">
            <a:spAutoFit/>
          </a:bodyPr>
          <a:lstStyle/>
          <a:p>
            <a:pPr algn="ctr"/>
            <a:r>
              <a:rPr lang="en-US" sz="5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Writing</a:t>
            </a:r>
            <a:r>
              <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your article</a:t>
            </a:r>
          </a:p>
        </p:txBody>
      </p:sp>
      <p:sp>
        <p:nvSpPr>
          <p:cNvPr id="5" name="Rectangle 4"/>
          <p:cNvSpPr/>
          <p:nvPr/>
        </p:nvSpPr>
        <p:spPr>
          <a:xfrm>
            <a:off x="548680" y="1331640"/>
            <a:ext cx="5760640" cy="7920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75000"/>
                  </a:schemeClr>
                </a:solidFill>
              </a:rPr>
              <a:t>Create your headline – make it catchy, use a pun or other writing device</a:t>
            </a:r>
          </a:p>
          <a:p>
            <a:pPr algn="ctr"/>
            <a:r>
              <a:rPr lang="en-GB">
                <a:solidFill>
                  <a:schemeClr val="accent3">
                    <a:lumMod val="75000"/>
                  </a:schemeClr>
                </a:solidFill>
              </a:rPr>
              <a:t>Make your view clear from the start</a:t>
            </a:r>
          </a:p>
        </p:txBody>
      </p:sp>
      <p:sp>
        <p:nvSpPr>
          <p:cNvPr id="6" name="Rectangle 5"/>
          <p:cNvSpPr/>
          <p:nvPr/>
        </p:nvSpPr>
        <p:spPr>
          <a:xfrm>
            <a:off x="548680" y="2411760"/>
            <a:ext cx="5760640" cy="7920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75000"/>
                  </a:schemeClr>
                </a:solidFill>
              </a:rPr>
              <a:t>Create your strapline – this should include the main topic your article will be about with the view you are going to express</a:t>
            </a:r>
          </a:p>
        </p:txBody>
      </p:sp>
      <p:sp>
        <p:nvSpPr>
          <p:cNvPr id="7" name="Rectangle 6"/>
          <p:cNvSpPr/>
          <p:nvPr/>
        </p:nvSpPr>
        <p:spPr>
          <a:xfrm>
            <a:off x="546865" y="3419872"/>
            <a:ext cx="5760640" cy="12961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75000"/>
                  </a:schemeClr>
                </a:solidFill>
              </a:rPr>
              <a:t>Paragraph 1: use a connective to start off you first main point, try some imagery or personal anecdote.</a:t>
            </a:r>
          </a:p>
          <a:p>
            <a:pPr algn="ctr"/>
            <a:r>
              <a:rPr lang="en-GB">
                <a:solidFill>
                  <a:schemeClr val="accent3">
                    <a:lumMod val="75000"/>
                  </a:schemeClr>
                </a:solidFill>
              </a:rPr>
              <a:t>Include the opposite view – some may argue that but then dismiss it and go back to your own view</a:t>
            </a:r>
          </a:p>
        </p:txBody>
      </p:sp>
      <p:sp>
        <p:nvSpPr>
          <p:cNvPr id="8" name="Rectangle 7"/>
          <p:cNvSpPr/>
          <p:nvPr/>
        </p:nvSpPr>
        <p:spPr>
          <a:xfrm>
            <a:off x="546865" y="4932040"/>
            <a:ext cx="5760640" cy="111612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75000"/>
                  </a:schemeClr>
                </a:solidFill>
              </a:rPr>
              <a:t>Paragraph 2: use another connective to add a new point. Use facts or statistics. Try a list of 3. Include the alternative view but then dismiss it and go back to your point</a:t>
            </a:r>
          </a:p>
        </p:txBody>
      </p:sp>
      <p:sp>
        <p:nvSpPr>
          <p:cNvPr id="9" name="Rectangle 8"/>
          <p:cNvSpPr/>
          <p:nvPr/>
        </p:nvSpPr>
        <p:spPr>
          <a:xfrm>
            <a:off x="545050" y="6300192"/>
            <a:ext cx="5760640" cy="12241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75000"/>
                  </a:schemeClr>
                </a:solidFill>
              </a:rPr>
              <a:t>Paragraph 3: use another connective to widen your argument then add in your third idea. Use a rhetorical question, or a ‘just imagine’ idea. Include the other side but then dismiss it.  </a:t>
            </a:r>
          </a:p>
        </p:txBody>
      </p:sp>
      <p:sp>
        <p:nvSpPr>
          <p:cNvPr id="10" name="Rectangle 9"/>
          <p:cNvSpPr/>
          <p:nvPr/>
        </p:nvSpPr>
        <p:spPr>
          <a:xfrm>
            <a:off x="543598" y="7804194"/>
            <a:ext cx="5760640" cy="116029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75000"/>
                  </a:schemeClr>
                </a:solidFill>
              </a:rPr>
              <a:t>Conclusion: End with a bang! Think back to your </a:t>
            </a:r>
            <a:r>
              <a:rPr lang="en-GB" u="sng">
                <a:solidFill>
                  <a:schemeClr val="accent3">
                    <a:lumMod val="75000"/>
                  </a:schemeClr>
                </a:solidFill>
              </a:rPr>
              <a:t>headline</a:t>
            </a:r>
            <a:r>
              <a:rPr lang="en-GB">
                <a:solidFill>
                  <a:schemeClr val="accent3">
                    <a:lumMod val="75000"/>
                  </a:schemeClr>
                </a:solidFill>
              </a:rPr>
              <a:t> and use a sentence that links to it and finalises your argument in a powerful way – maybe a rhetorical question or a very short sentence that answers it</a:t>
            </a:r>
          </a:p>
        </p:txBody>
      </p:sp>
    </p:spTree>
    <p:extLst>
      <p:ext uri="{BB962C8B-B14F-4D97-AF65-F5344CB8AC3E}">
        <p14:creationId xmlns:p14="http://schemas.microsoft.com/office/powerpoint/2010/main" val="2408796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49180" y="347531"/>
            <a:ext cx="1404156"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 Address</a:t>
            </a:r>
          </a:p>
        </p:txBody>
      </p:sp>
      <p:sp>
        <p:nvSpPr>
          <p:cNvPr id="4" name="Rectangle 3"/>
          <p:cNvSpPr/>
          <p:nvPr/>
        </p:nvSpPr>
        <p:spPr>
          <a:xfrm>
            <a:off x="242646" y="1787691"/>
            <a:ext cx="1404156"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Their address</a:t>
            </a:r>
          </a:p>
        </p:txBody>
      </p:sp>
      <p:sp>
        <p:nvSpPr>
          <p:cNvPr id="5" name="Rectangle 4"/>
          <p:cNvSpPr/>
          <p:nvPr/>
        </p:nvSpPr>
        <p:spPr>
          <a:xfrm>
            <a:off x="5049180" y="2803862"/>
            <a:ext cx="1404156" cy="564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Date </a:t>
            </a:r>
          </a:p>
        </p:txBody>
      </p:sp>
      <p:sp>
        <p:nvSpPr>
          <p:cNvPr id="6" name="Rectangle 5"/>
          <p:cNvSpPr/>
          <p:nvPr/>
        </p:nvSpPr>
        <p:spPr>
          <a:xfrm>
            <a:off x="242646" y="4091947"/>
            <a:ext cx="140415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Dear…</a:t>
            </a:r>
          </a:p>
        </p:txBody>
      </p:sp>
      <p:sp>
        <p:nvSpPr>
          <p:cNvPr id="7" name="Rectangle 6"/>
          <p:cNvSpPr/>
          <p:nvPr/>
        </p:nvSpPr>
        <p:spPr>
          <a:xfrm>
            <a:off x="242646" y="4860032"/>
            <a:ext cx="63727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Clear</a:t>
            </a:r>
          </a:p>
        </p:txBody>
      </p:sp>
      <p:sp>
        <p:nvSpPr>
          <p:cNvPr id="8" name="Rectangle 7"/>
          <p:cNvSpPr/>
          <p:nvPr/>
        </p:nvSpPr>
        <p:spPr>
          <a:xfrm>
            <a:off x="238418" y="5540444"/>
            <a:ext cx="63727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organised</a:t>
            </a:r>
          </a:p>
        </p:txBody>
      </p:sp>
      <p:sp>
        <p:nvSpPr>
          <p:cNvPr id="9" name="Rectangle 8"/>
          <p:cNvSpPr/>
          <p:nvPr/>
        </p:nvSpPr>
        <p:spPr>
          <a:xfrm>
            <a:off x="249496" y="7356310"/>
            <a:ext cx="1955367" cy="62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Yours sincerely/ faithfully</a:t>
            </a:r>
          </a:p>
        </p:txBody>
      </p:sp>
      <p:sp>
        <p:nvSpPr>
          <p:cNvPr id="10" name="Rectangle 9"/>
          <p:cNvSpPr/>
          <p:nvPr/>
        </p:nvSpPr>
        <p:spPr>
          <a:xfrm>
            <a:off x="249764" y="8220405"/>
            <a:ext cx="140415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 name</a:t>
            </a:r>
          </a:p>
        </p:txBody>
      </p:sp>
      <p:sp>
        <p:nvSpPr>
          <p:cNvPr id="12" name="Rectangle 11"/>
          <p:cNvSpPr/>
          <p:nvPr/>
        </p:nvSpPr>
        <p:spPr>
          <a:xfrm>
            <a:off x="229254" y="6183040"/>
            <a:ext cx="63727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accurate</a:t>
            </a:r>
          </a:p>
        </p:txBody>
      </p:sp>
      <p:sp>
        <p:nvSpPr>
          <p:cNvPr id="13" name="Rectangle 12"/>
          <p:cNvSpPr/>
          <p:nvPr/>
        </p:nvSpPr>
        <p:spPr>
          <a:xfrm>
            <a:off x="229254" y="6810781"/>
            <a:ext cx="63727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paragraphs</a:t>
            </a:r>
          </a:p>
        </p:txBody>
      </p:sp>
      <p:cxnSp>
        <p:nvCxnSpPr>
          <p:cNvPr id="14" name="Straight Arrow Connector 13"/>
          <p:cNvCxnSpPr>
            <a:stCxn id="9" idx="3"/>
          </p:cNvCxnSpPr>
          <p:nvPr/>
        </p:nvCxnSpPr>
        <p:spPr>
          <a:xfrm flipV="1">
            <a:off x="2204863" y="7668344"/>
            <a:ext cx="121990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29000" y="7356310"/>
            <a:ext cx="3024336" cy="923330"/>
          </a:xfrm>
          <a:prstGeom prst="rect">
            <a:avLst/>
          </a:prstGeom>
          <a:noFill/>
        </p:spPr>
        <p:txBody>
          <a:bodyPr wrap="square" rtlCol="0">
            <a:spAutoFit/>
          </a:bodyPr>
          <a:lstStyle/>
          <a:p>
            <a:r>
              <a:rPr lang="en-GB" b="1"/>
              <a:t>Never 2 SS</a:t>
            </a:r>
          </a:p>
          <a:p>
            <a:r>
              <a:rPr lang="en-GB"/>
              <a:t>Sir/ Madam = faithfully</a:t>
            </a:r>
          </a:p>
          <a:p>
            <a:r>
              <a:rPr lang="en-GB"/>
              <a:t>Name them = sincerely</a:t>
            </a:r>
          </a:p>
        </p:txBody>
      </p:sp>
      <p:sp>
        <p:nvSpPr>
          <p:cNvPr id="2" name="Slide Number Placeholder 1"/>
          <p:cNvSpPr>
            <a:spLocks noGrp="1"/>
          </p:cNvSpPr>
          <p:nvPr>
            <p:ph type="sldNum" sz="quarter" idx="12"/>
          </p:nvPr>
        </p:nvSpPr>
        <p:spPr/>
        <p:txBody>
          <a:bodyPr/>
          <a:lstStyle/>
          <a:p>
            <a:fld id="{E6BEEB4C-8B72-4BFD-99CB-971DB0933B22}" type="slidenum">
              <a:rPr lang="en-GB" smtClean="0"/>
              <a:t>46</a:t>
            </a:fld>
            <a:endParaRPr lang="en-GB"/>
          </a:p>
        </p:txBody>
      </p:sp>
      <p:sp>
        <p:nvSpPr>
          <p:cNvPr id="11" name="TextBox 10"/>
          <p:cNvSpPr txBox="1"/>
          <p:nvPr/>
        </p:nvSpPr>
        <p:spPr>
          <a:xfrm>
            <a:off x="620688" y="347531"/>
            <a:ext cx="3528392" cy="523220"/>
          </a:xfrm>
          <a:prstGeom prst="rect">
            <a:avLst/>
          </a:prstGeom>
          <a:noFill/>
        </p:spPr>
        <p:txBody>
          <a:bodyPr wrap="square" rtlCol="0">
            <a:spAutoFit/>
          </a:bodyPr>
          <a:lstStyle/>
          <a:p>
            <a:r>
              <a:rPr lang="en-GB" sz="2800">
                <a:latin typeface="Adamsky SF" pitchFamily="2" charset="0"/>
              </a:rPr>
              <a:t>Setting out a letter</a:t>
            </a:r>
          </a:p>
        </p:txBody>
      </p:sp>
    </p:spTree>
    <p:extLst>
      <p:ext uri="{BB962C8B-B14F-4D97-AF65-F5344CB8AC3E}">
        <p14:creationId xmlns:p14="http://schemas.microsoft.com/office/powerpoint/2010/main" val="1409144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646" y="153935"/>
            <a:ext cx="6426714" cy="8063746"/>
          </a:xfrm>
          <a:prstGeom prst="rect">
            <a:avLst/>
          </a:prstGeom>
          <a:noFill/>
        </p:spPr>
        <p:txBody>
          <a:bodyPr wrap="square" rtlCol="0">
            <a:spAutoFit/>
          </a:bodyPr>
          <a:lstStyle/>
          <a:p>
            <a:endParaRPr lang="en-GB"/>
          </a:p>
          <a:p>
            <a:endParaRPr lang="en-GB"/>
          </a:p>
          <a:p>
            <a:r>
              <a:rPr lang="en-GB" sz="1600"/>
              <a:t>Charlie </a:t>
            </a:r>
            <a:r>
              <a:rPr lang="en-GB" sz="1600" err="1"/>
              <a:t>Brooker</a:t>
            </a:r>
            <a:r>
              <a:rPr lang="en-GB" sz="1600"/>
              <a:t> on Nightclubs</a:t>
            </a:r>
            <a:r>
              <a:rPr lang="en-GB"/>
              <a:t>	</a:t>
            </a:r>
          </a:p>
          <a:p>
            <a:endParaRPr lang="en-GB" sz="1600"/>
          </a:p>
          <a:p>
            <a:r>
              <a:rPr lang="en-GB" sz="1600"/>
              <a:t>Clubs are despicable. Cramped, overpriced furnaces with sticky walls and the latest idiot tunes thumping through the humid air so loud you can’t hold a conversation. And since the smoking ban, the masking aroma of cigarette smoke has replaced by the over-bearing stench of sweat and hair wax. </a:t>
            </a:r>
          </a:p>
          <a:p>
            <a:r>
              <a:rPr lang="en-GB" sz="1600"/>
              <a:t>	Anyway, back to Saturday night, and apart from the age gap, two other things struck me. Firstly, everyone had clearly spent far too long perfecting their appearance. I used to feel intimidated by people like this; now I see them as walking insecurity beacons, slaves to the perceived judgement of others, trapped within a self-perpetuating circle of crushing status anxiety. I’d secretly like to be them, of course, but at least these days I can temporarily erect a veneer of defensive, sneering superiority. I’ve progressed that far.</a:t>
            </a:r>
          </a:p>
          <a:p>
            <a:r>
              <a:rPr lang="en-GB" sz="1600"/>
              <a:t>	The second thing that struck me was frightening. They were all photographing themselves. In fact, that’s all they seemed to be doing; standing around in expensive clothes, snapping away with phones and cameras with one pose after another, as though they needed to prove their existence, right there, in the moment. Crucially, this seemed to be the reason they were there in the first place. There was very little dancing: just pouting and flashbulbs.</a:t>
            </a:r>
          </a:p>
          <a:p>
            <a:r>
              <a:rPr lang="en-GB" sz="1600"/>
              <a:t>	Surely this is a new development. Clubs have always been vapid and awful and boring and blah – but I can’t remember clubbers documenting their every moment before. Not to this demented extent. It’s not enough to pretend you’re having fun in the club anymore – you’ve got to pretend to be having fun in your Flickr gallery, and your friends’ Flickr galleries. It’s an unending exhibition in which a million terrified, try-too-hard imbeciles attempt to </a:t>
            </a:r>
            <a:r>
              <a:rPr lang="en-GB" sz="1600" err="1"/>
              <a:t>outcool</a:t>
            </a:r>
            <a:r>
              <a:rPr lang="en-GB" sz="1600"/>
              <a:t> each other.</a:t>
            </a:r>
          </a:p>
          <a:p>
            <a:r>
              <a:rPr lang="en-GB" sz="1600"/>
              <a:t>	Clubs are insufferable dungeons of misery. Shut them all down. </a:t>
            </a:r>
          </a:p>
        </p:txBody>
      </p:sp>
      <p:sp>
        <p:nvSpPr>
          <p:cNvPr id="4" name="Rectangle 3"/>
          <p:cNvSpPr/>
          <p:nvPr/>
        </p:nvSpPr>
        <p:spPr>
          <a:xfrm>
            <a:off x="476672" y="153935"/>
            <a:ext cx="5976664" cy="523220"/>
          </a:xfrm>
          <a:prstGeom prst="rect">
            <a:avLst/>
          </a:prstGeom>
          <a:noFill/>
        </p:spPr>
        <p:txBody>
          <a:bodyPr wrap="square" lIns="91440" tIns="45720" rIns="91440" bIns="45720">
            <a:spAutoFit/>
          </a:bodyPr>
          <a:lstStyle/>
          <a:p>
            <a:pPr algn="ctr"/>
            <a:r>
              <a:rPr lang="en-US" sz="2800" b="1" cap="none" spc="0">
                <a:ln w="17780" cmpd="sng">
                  <a:solidFill>
                    <a:srgbClr val="FFFFFF"/>
                  </a:solidFill>
                  <a:prstDash val="solid"/>
                  <a:miter lim="800000"/>
                </a:ln>
                <a:effectLst>
                  <a:outerShdw blurRad="50800" algn="tl" rotWithShape="0">
                    <a:srgbClr val="000000"/>
                  </a:outerShdw>
                </a:effectLst>
              </a:rPr>
              <a:t>Examples of expressing a viewpoint</a:t>
            </a:r>
          </a:p>
        </p:txBody>
      </p:sp>
      <p:sp>
        <p:nvSpPr>
          <p:cNvPr id="2" name="Slide Number Placeholder 1"/>
          <p:cNvSpPr>
            <a:spLocks noGrp="1"/>
          </p:cNvSpPr>
          <p:nvPr>
            <p:ph type="sldNum" sz="quarter" idx="12"/>
          </p:nvPr>
        </p:nvSpPr>
        <p:spPr/>
        <p:txBody>
          <a:bodyPr/>
          <a:lstStyle/>
          <a:p>
            <a:fld id="{E6BEEB4C-8B72-4BFD-99CB-971DB0933B22}" type="slidenum">
              <a:rPr lang="en-GB" smtClean="0"/>
              <a:t>47</a:t>
            </a:fld>
            <a:endParaRPr lang="en-GB"/>
          </a:p>
        </p:txBody>
      </p:sp>
    </p:spTree>
    <p:extLst>
      <p:ext uri="{BB962C8B-B14F-4D97-AF65-F5344CB8AC3E}">
        <p14:creationId xmlns:p14="http://schemas.microsoft.com/office/powerpoint/2010/main" val="3520966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664" y="347532"/>
            <a:ext cx="6264696" cy="8402300"/>
          </a:xfrm>
          <a:prstGeom prst="rect">
            <a:avLst/>
          </a:prstGeom>
          <a:noFill/>
        </p:spPr>
        <p:txBody>
          <a:bodyPr wrap="square" rtlCol="0">
            <a:spAutoFit/>
          </a:bodyPr>
          <a:lstStyle/>
          <a:p>
            <a:r>
              <a:rPr lang="en-GB" sz="1200" b="1"/>
              <a:t>Your school or college wants to ban Saturday jobs for students.  Write a letter to your </a:t>
            </a:r>
            <a:r>
              <a:rPr lang="en-GB" sz="1200" b="1" err="1"/>
              <a:t>Headteacher</a:t>
            </a:r>
            <a:r>
              <a:rPr lang="en-GB" sz="1200" b="1"/>
              <a:t> or Principal in which you argue either for or against the idea of Saturday jobs.</a:t>
            </a:r>
          </a:p>
          <a:p>
            <a:endParaRPr lang="en-GB" sz="1200" b="1"/>
          </a:p>
          <a:p>
            <a:endParaRPr lang="en-GB" sz="1200" b="1"/>
          </a:p>
          <a:p>
            <a:r>
              <a:rPr lang="en-GB" sz="1200"/>
              <a:t>Dear Mr XXX,</a:t>
            </a:r>
          </a:p>
          <a:p>
            <a:r>
              <a:rPr lang="en-GB" sz="1200"/>
              <a:t>I am a pupil at </a:t>
            </a:r>
            <a:r>
              <a:rPr lang="en-GB" sz="1200" err="1"/>
              <a:t>Rainhill</a:t>
            </a:r>
            <a:r>
              <a:rPr lang="en-GB" sz="1200"/>
              <a:t> High School and I am disgusted at the recent proposition to ban Saturday jobs for students. I don’t know whether or not you have ever had a Saturday job, but I have one now and I can assure you it has been extremely advantageous for me.</a:t>
            </a:r>
          </a:p>
          <a:p>
            <a:r>
              <a:rPr lang="en-GB" sz="1200"/>
              <a:t>Many people are of the opinion that all young people require a good social life as they mature. I couldn’t agree more with this statement, and Saturday jobs will in no way reduce social life. On the contrary, they provide the money that teenager are always in need of for their social life.</a:t>
            </a:r>
          </a:p>
          <a:p>
            <a:r>
              <a:rPr lang="en-GB" sz="1200"/>
              <a:t>Saturday jobs provide teenagers with essential skills and knowledge for later life. They will learn how to handle money and tax, how to organise their time effectively and efficiently, how to interact politely and confidently with colleagues and superiors. Without skills such as these, there is a probability that some teenagers will be at a disadvantage in later life. Since it is a major aim of all schools to prepare and equip teenagers for later life, surely it is your responsibility to ensure teenagers have as many opportunities as possible to develop themselves. If this means favouring Saturday jobs, then that is what you as a Head teacher must do.</a:t>
            </a:r>
          </a:p>
          <a:p>
            <a:r>
              <a:rPr lang="en-GB" sz="1200"/>
              <a:t>There are examples all around us of people who have failed because they were denied opportunities such as this. Take a walk down a subway and you will surely see a sorry beggar, his paltry earnings spread over a scruffy copy of the Financial Times newspaper. They can be found in any city centre, and I would be willing to bet all my possessions on the fact that some of them are there because they have been financially exploited or simply had no idea what to do with the money they earned. But if they had been able to learn those skills at a younger age, imagine what they could be doing now. Taken to an extreme they could be the doctor that treats you, the engineer that designs your car, the MP that represents you. But instead society reduces them to almost nothing.</a:t>
            </a:r>
          </a:p>
          <a:p>
            <a:r>
              <a:rPr lang="en-GB" sz="1200"/>
              <a:t>Not all he reasons for Saturday jobs are selfish ones. If teenagers are working selling groceries or chopping meat, they will not be hanging around on the streets. By allowing Saturday jobs you could eliminate one of the biggest social problems of today. Picture a street in the suburbs. The delicate flowers have not been trampled on. The memorial bench has not been disrespectfully smashed. The wall is not covered in obscene graffiti for innocent five year old children to read on their way to school. If this sounds unrealistic, you could be the man that makes it happen.</a:t>
            </a:r>
            <a:br>
              <a:rPr lang="en-GB" sz="1200"/>
            </a:br>
            <a:endParaRPr lang="en-GB" sz="1200"/>
          </a:p>
          <a:p>
            <a:r>
              <a:rPr lang="en-GB" sz="1200"/>
              <a:t>These teenagers will also be providing a service to the community. Stand outside a grocery store and most customers will, upon be asked, say that they enjoy having an extra staff member to help them. They benefit the community, while at the same time they receive low wages and are only a tiny burden on the local economy. Their wages are far cheaper than, for example, the cost of cleaning a suburb of graffiti.</a:t>
            </a:r>
          </a:p>
          <a:p>
            <a:r>
              <a:rPr lang="en-GB" sz="1200"/>
              <a:t>The advantages of Saturday jobs are abundant. So the only question that remains is, what will you do to promote them?</a:t>
            </a:r>
          </a:p>
          <a:p>
            <a:r>
              <a:rPr lang="en-GB" sz="1200"/>
              <a:t>Yours Sincerely</a:t>
            </a:r>
          </a:p>
          <a:p>
            <a:r>
              <a:rPr lang="en-GB" sz="1200"/>
              <a:t>XXX</a:t>
            </a:r>
          </a:p>
          <a:p>
            <a:r>
              <a:rPr lang="en-GB" sz="1200"/>
              <a:t> </a:t>
            </a:r>
          </a:p>
        </p:txBody>
      </p:sp>
      <p:sp>
        <p:nvSpPr>
          <p:cNvPr id="3" name="TextBox 2"/>
          <p:cNvSpPr txBox="1"/>
          <p:nvPr/>
        </p:nvSpPr>
        <p:spPr>
          <a:xfrm>
            <a:off x="1988840" y="7884368"/>
            <a:ext cx="4248472" cy="369332"/>
          </a:xfrm>
          <a:prstGeom prst="rect">
            <a:avLst/>
          </a:prstGeom>
          <a:noFill/>
        </p:spPr>
        <p:txBody>
          <a:bodyPr wrap="square" rtlCol="0">
            <a:spAutoFit/>
          </a:bodyPr>
          <a:lstStyle/>
          <a:p>
            <a:r>
              <a:rPr lang="en-GB"/>
              <a:t> </a:t>
            </a:r>
          </a:p>
        </p:txBody>
      </p:sp>
      <p:sp>
        <p:nvSpPr>
          <p:cNvPr id="4" name="TextBox 3"/>
          <p:cNvSpPr txBox="1"/>
          <p:nvPr/>
        </p:nvSpPr>
        <p:spPr>
          <a:xfrm>
            <a:off x="1870390" y="8069034"/>
            <a:ext cx="4608512" cy="646331"/>
          </a:xfrm>
          <a:prstGeom prst="rect">
            <a:avLst/>
          </a:prstGeom>
          <a:noFill/>
          <a:ln>
            <a:solidFill>
              <a:schemeClr val="accent1">
                <a:shade val="50000"/>
              </a:schemeClr>
            </a:solidFill>
          </a:ln>
        </p:spPr>
        <p:txBody>
          <a:bodyPr wrap="square" rtlCol="0">
            <a:spAutoFit/>
          </a:bodyPr>
          <a:lstStyle/>
          <a:p>
            <a:r>
              <a:rPr lang="en-GB"/>
              <a:t>Use the writing mark scheme at the start of the booklet to mark this yourself out of 40</a:t>
            </a:r>
          </a:p>
        </p:txBody>
      </p:sp>
      <p:sp>
        <p:nvSpPr>
          <p:cNvPr id="5" name="Slide Number Placeholder 4"/>
          <p:cNvSpPr>
            <a:spLocks noGrp="1"/>
          </p:cNvSpPr>
          <p:nvPr>
            <p:ph type="sldNum" sz="quarter" idx="12"/>
          </p:nvPr>
        </p:nvSpPr>
        <p:spPr/>
        <p:txBody>
          <a:bodyPr/>
          <a:lstStyle/>
          <a:p>
            <a:fld id="{E6BEEB4C-8B72-4BFD-99CB-971DB0933B22}" type="slidenum">
              <a:rPr lang="en-GB" smtClean="0"/>
              <a:t>48</a:t>
            </a:fld>
            <a:endParaRPr lang="en-GB"/>
          </a:p>
        </p:txBody>
      </p:sp>
    </p:spTree>
    <p:extLst>
      <p:ext uri="{BB962C8B-B14F-4D97-AF65-F5344CB8AC3E}">
        <p14:creationId xmlns:p14="http://schemas.microsoft.com/office/powerpoint/2010/main" val="480064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49</a:t>
            </a:fld>
            <a:endParaRPr lang="en-GB"/>
          </a:p>
        </p:txBody>
      </p:sp>
      <p:sp>
        <p:nvSpPr>
          <p:cNvPr id="3" name="TextBox 2"/>
          <p:cNvSpPr txBox="1"/>
          <p:nvPr/>
        </p:nvSpPr>
        <p:spPr>
          <a:xfrm>
            <a:off x="476672" y="217396"/>
            <a:ext cx="5616624" cy="9202519"/>
          </a:xfrm>
          <a:prstGeom prst="rect">
            <a:avLst/>
          </a:prstGeom>
          <a:noFill/>
        </p:spPr>
        <p:txBody>
          <a:bodyPr wrap="square" rtlCol="0">
            <a:spAutoFit/>
          </a:bodyPr>
          <a:lstStyle/>
          <a:p>
            <a:r>
              <a:rPr lang="en-GB" sz="1600"/>
              <a:t>‘Theme parks are overpriced and overcrowded; there are much better ways to spend a day with your family’</a:t>
            </a:r>
          </a:p>
          <a:p>
            <a:endParaRPr lang="en-GB" sz="1600"/>
          </a:p>
          <a:p>
            <a:r>
              <a:rPr lang="en-GB" sz="1600"/>
              <a:t>Write an article for your school magazine arguing for or against this statement.</a:t>
            </a:r>
          </a:p>
          <a:p>
            <a:endParaRPr lang="en-GB" sz="1600"/>
          </a:p>
          <a:p>
            <a:r>
              <a:rPr lang="en-GB" sz="1600"/>
              <a:t>40 marks</a:t>
            </a:r>
          </a:p>
          <a:p>
            <a:endParaRPr lang="en-GB" sz="1600"/>
          </a:p>
          <a:p>
            <a:r>
              <a:rPr lang="en-GB" sz="1600" b="1"/>
              <a:t>A day at a theme park: fun, thrilling and unforgettable!</a:t>
            </a:r>
          </a:p>
          <a:p>
            <a:r>
              <a:rPr lang="en-GB" sz="1600"/>
              <a:t>Louise Britton argues that theme parks are the best way to spend a day out with your family.</a:t>
            </a:r>
          </a:p>
          <a:p>
            <a:endParaRPr lang="en-GB" sz="1600"/>
          </a:p>
          <a:p>
            <a:r>
              <a:rPr lang="en-GB" sz="1600"/>
              <a:t>Can you remember the last time you felt adrenaline pumping through your body and your heart racing so fast you could scream? I can. Waiting to ride ‘The </a:t>
            </a:r>
            <a:r>
              <a:rPr lang="en-GB" sz="1600" err="1"/>
              <a:t>Wickerman</a:t>
            </a:r>
            <a:r>
              <a:rPr lang="en-GB" sz="1600"/>
              <a:t>’ Alton Towers’ new ride. And what a ride it was! The twists, the turns, the racing speeds, the stomach-dropping dips…nothing can beat that feeling. Theme parks are the adrenaline junkie's best day out. But what about the rest of the family? I hear you say. Well, in my opinion, there is something for everyone.</a:t>
            </a:r>
          </a:p>
          <a:p>
            <a:endParaRPr lang="en-GB" sz="1600"/>
          </a:p>
          <a:p>
            <a:r>
              <a:rPr lang="en-GB" sz="1600"/>
              <a:t>Some might argue that the queues are too long and the day is wasted away mindlessly waiting. I agree this is frustrating, but grab yourself a fast-track ticket and you’ll be flying past the queues.</a:t>
            </a:r>
          </a:p>
          <a:p>
            <a:endParaRPr lang="en-GB" sz="1600"/>
          </a:p>
          <a:p>
            <a:r>
              <a:rPr lang="en-GB" sz="1600"/>
              <a:t>What better way to spend your day picnicking, strolling around the parks and laughing and screaming along with your family? The excitement of each ride brings the whole family together, a shared experience of joy. Especially when you get to soak your mum or dad with a water pistol!</a:t>
            </a:r>
          </a:p>
          <a:p>
            <a:endParaRPr lang="en-GB" sz="1600"/>
          </a:p>
          <a:p>
            <a:r>
              <a:rPr lang="en-GB" sz="1600"/>
              <a:t>So forget the cost (which you can avoid with using vouchers) and forget the distance to get there… the time you have once you’re there is fun, thrilling and truly unforgettable!</a:t>
            </a:r>
          </a:p>
          <a:p>
            <a:endParaRPr lang="en-GB" sz="2800"/>
          </a:p>
        </p:txBody>
      </p:sp>
    </p:spTree>
    <p:extLst>
      <p:ext uri="{BB962C8B-B14F-4D97-AF65-F5344CB8AC3E}">
        <p14:creationId xmlns:p14="http://schemas.microsoft.com/office/powerpoint/2010/main" val="179777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50" t="32171" r="18840" b="25255"/>
          <a:stretch/>
        </p:blipFill>
        <p:spPr bwMode="auto">
          <a:xfrm>
            <a:off x="260648" y="179512"/>
            <a:ext cx="6087291" cy="243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28" t="24171" r="18862" b="44057"/>
          <a:stretch/>
        </p:blipFill>
        <p:spPr bwMode="auto">
          <a:xfrm>
            <a:off x="260648" y="2612571"/>
            <a:ext cx="6087292" cy="181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8861" t="20743" r="18593" b="7486"/>
          <a:stretch/>
        </p:blipFill>
        <p:spPr bwMode="auto">
          <a:xfrm>
            <a:off x="260648" y="4428309"/>
            <a:ext cx="6100354" cy="41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BEEB4C-8B72-4BFD-99CB-971DB0933B22}" type="slidenum">
              <a:rPr lang="en-GB" smtClean="0"/>
              <a:t>5</a:t>
            </a:fld>
            <a:endParaRPr lang="en-GB"/>
          </a:p>
        </p:txBody>
      </p:sp>
    </p:spTree>
    <p:extLst>
      <p:ext uri="{BB962C8B-B14F-4D97-AF65-F5344CB8AC3E}">
        <p14:creationId xmlns:p14="http://schemas.microsoft.com/office/powerpoint/2010/main" val="3086651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46" y="1256870"/>
            <a:ext cx="6372708" cy="2031325"/>
          </a:xfrm>
          <a:prstGeom prst="rect">
            <a:avLst/>
          </a:prstGeom>
        </p:spPr>
        <p:txBody>
          <a:bodyPr wrap="square">
            <a:spAutoFit/>
          </a:bodyPr>
          <a:lstStyle/>
          <a:p>
            <a:r>
              <a:rPr lang="en-GB" sz="1400"/>
              <a:t>‘Young people these days are not reading enough.  They have poor vocabulary and do not have creative minds.  Students should be reading regularly.’</a:t>
            </a:r>
          </a:p>
          <a:p>
            <a:pPr marL="342900" indent="-342900">
              <a:buAutoNum type="arabicPlain" startAt="6"/>
            </a:pPr>
            <a:endParaRPr lang="en-GB" sz="1400"/>
          </a:p>
          <a:p>
            <a:pPr marL="352425" indent="-352425"/>
            <a:r>
              <a:rPr lang="en-GB" sz="1400"/>
              <a:t>	Write the text for </a:t>
            </a:r>
            <a:r>
              <a:rPr lang="en-GB" sz="1400" b="1"/>
              <a:t>a speech </a:t>
            </a:r>
            <a:r>
              <a:rPr lang="en-GB" sz="1400"/>
              <a:t>to pupils and staff at your school persuading them about your point of view on this statement.</a:t>
            </a:r>
          </a:p>
          <a:p>
            <a:endParaRPr lang="en-GB" sz="1400"/>
          </a:p>
          <a:p>
            <a:pPr algn="r"/>
            <a:r>
              <a:rPr lang="en-GB" sz="1400"/>
              <a:t>(24 marks for content and organisation</a:t>
            </a:r>
          </a:p>
          <a:p>
            <a:pPr algn="r"/>
            <a:r>
              <a:rPr lang="en-GB" sz="1400"/>
              <a:t>16 marks for technical accuracy)</a:t>
            </a:r>
          </a:p>
          <a:p>
            <a:pPr algn="r"/>
            <a:r>
              <a:rPr lang="en-GB" sz="1400" b="1"/>
              <a:t>[40 marks]</a:t>
            </a:r>
          </a:p>
        </p:txBody>
      </p:sp>
      <p:sp>
        <p:nvSpPr>
          <p:cNvPr id="3" name="Rectangle 2"/>
          <p:cNvSpPr/>
          <p:nvPr/>
        </p:nvSpPr>
        <p:spPr>
          <a:xfrm>
            <a:off x="358416" y="3789490"/>
            <a:ext cx="6156684" cy="4401205"/>
          </a:xfrm>
          <a:prstGeom prst="rect">
            <a:avLst/>
          </a:prstGeom>
        </p:spPr>
        <p:txBody>
          <a:bodyPr wrap="square">
            <a:spAutoFit/>
          </a:bodyPr>
          <a:lstStyle/>
          <a:p>
            <a:r>
              <a:rPr lang="en-GB" sz="1400"/>
              <a:t>‘School uniform is an important part of school.  Students should wear it with pride.’</a:t>
            </a:r>
          </a:p>
          <a:p>
            <a:pPr marL="342900" indent="-342900">
              <a:buAutoNum type="arabicPlain" startAt="6"/>
            </a:pPr>
            <a:endParaRPr lang="en-GB" sz="1400"/>
          </a:p>
          <a:p>
            <a:pPr marL="352425" indent="-352425"/>
            <a:r>
              <a:rPr lang="en-GB" sz="1400"/>
              <a:t>Write </a:t>
            </a:r>
            <a:r>
              <a:rPr lang="en-GB" sz="1400" b="1"/>
              <a:t>a letter </a:t>
            </a:r>
            <a:r>
              <a:rPr lang="en-GB" sz="1400"/>
              <a:t>to your headteacher in which you explain your point of view on this statement.</a:t>
            </a:r>
          </a:p>
          <a:p>
            <a:endParaRPr lang="en-GB" sz="1400"/>
          </a:p>
          <a:p>
            <a:pPr algn="r"/>
            <a:r>
              <a:rPr lang="en-GB" sz="1400"/>
              <a:t>(24 marks for content and organisation</a:t>
            </a:r>
          </a:p>
          <a:p>
            <a:pPr algn="r"/>
            <a:r>
              <a:rPr lang="en-GB" sz="1400"/>
              <a:t>16 marks for technical accuracy)</a:t>
            </a:r>
          </a:p>
          <a:p>
            <a:pPr algn="r"/>
            <a:r>
              <a:rPr lang="en-GB" sz="1400" b="1"/>
              <a:t>[40 marks</a:t>
            </a:r>
          </a:p>
          <a:p>
            <a:pPr algn="r"/>
            <a:endParaRPr lang="en-GB" sz="1400" b="1"/>
          </a:p>
          <a:p>
            <a:pPr algn="r"/>
            <a:endParaRPr lang="en-GB" sz="1400" b="1"/>
          </a:p>
          <a:p>
            <a:pPr algn="r"/>
            <a:endParaRPr lang="en-GB" sz="1400" b="1"/>
          </a:p>
          <a:p>
            <a:r>
              <a:rPr lang="en-GB" sz="1400"/>
              <a:t>Your school or college is raising awareness of healthy eating and lifestyles. </a:t>
            </a:r>
          </a:p>
          <a:p>
            <a:r>
              <a:rPr lang="en-GB" sz="1400"/>
              <a:t>Write the text for </a:t>
            </a:r>
            <a:r>
              <a:rPr lang="en-GB" sz="1400" b="1"/>
              <a:t>a leaflet </a:t>
            </a:r>
            <a:r>
              <a:rPr lang="en-GB" sz="1400"/>
              <a:t>advising and instructing people how to eat a healthier diet and live a healthier lifestyle.</a:t>
            </a:r>
          </a:p>
          <a:p>
            <a:endParaRPr lang="en-GB" sz="1400"/>
          </a:p>
          <a:p>
            <a:pPr algn="r"/>
            <a:r>
              <a:rPr lang="en-GB" sz="1400"/>
              <a:t>(24 marks for content and organisation</a:t>
            </a:r>
          </a:p>
          <a:p>
            <a:pPr algn="r"/>
            <a:r>
              <a:rPr lang="en-GB" sz="1400"/>
              <a:t>16 marks for technical accuracy)</a:t>
            </a:r>
          </a:p>
          <a:p>
            <a:r>
              <a:rPr lang="en-GB" sz="1400" i="1"/>
              <a:t>					(40 marks)</a:t>
            </a:r>
          </a:p>
          <a:p>
            <a:pPr algn="r"/>
            <a:endParaRPr lang="en-GB" sz="1400"/>
          </a:p>
        </p:txBody>
      </p:sp>
      <p:sp>
        <p:nvSpPr>
          <p:cNvPr id="6" name="Rectangle 5"/>
          <p:cNvSpPr/>
          <p:nvPr/>
        </p:nvSpPr>
        <p:spPr>
          <a:xfrm>
            <a:off x="1628800" y="170801"/>
            <a:ext cx="4185930" cy="584775"/>
          </a:xfrm>
          <a:prstGeom prst="rect">
            <a:avLst/>
          </a:prstGeom>
          <a:noFill/>
        </p:spPr>
        <p:txBody>
          <a:bodyPr wrap="square" lIns="91440" tIns="45720" rIns="91440" bIns="45720">
            <a:spAutoFit/>
          </a:bodyPr>
          <a:lstStyle/>
          <a:p>
            <a:pPr algn="ctr"/>
            <a:r>
              <a:rPr lang="en-US" sz="32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Sample questions to try</a:t>
            </a:r>
          </a:p>
        </p:txBody>
      </p:sp>
      <p:sp>
        <p:nvSpPr>
          <p:cNvPr id="4" name="Slide Number Placeholder 3"/>
          <p:cNvSpPr>
            <a:spLocks noGrp="1"/>
          </p:cNvSpPr>
          <p:nvPr>
            <p:ph type="sldNum" sz="quarter" idx="12"/>
          </p:nvPr>
        </p:nvSpPr>
        <p:spPr/>
        <p:txBody>
          <a:bodyPr/>
          <a:lstStyle/>
          <a:p>
            <a:fld id="{E6BEEB4C-8B72-4BFD-99CB-971DB0933B22}" type="slidenum">
              <a:rPr lang="en-GB" smtClean="0"/>
              <a:t>50</a:t>
            </a:fld>
            <a:endParaRPr lang="en-GB"/>
          </a:p>
        </p:txBody>
      </p:sp>
    </p:spTree>
    <p:extLst>
      <p:ext uri="{BB962C8B-B14F-4D97-AF65-F5344CB8AC3E}">
        <p14:creationId xmlns:p14="http://schemas.microsoft.com/office/powerpoint/2010/main" val="3272026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2694" y="323528"/>
            <a:ext cx="6210690" cy="2031325"/>
          </a:xfrm>
          <a:prstGeom prst="rect">
            <a:avLst/>
          </a:prstGeom>
        </p:spPr>
        <p:txBody>
          <a:bodyPr wrap="square">
            <a:spAutoFit/>
          </a:bodyPr>
          <a:lstStyle/>
          <a:p>
            <a:r>
              <a:rPr lang="en-GB" sz="1400"/>
              <a:t>‘Young people spend too long on the internet and gaming; they are wasting their lives when they could be experiencing real life outdoors.’</a:t>
            </a:r>
          </a:p>
          <a:p>
            <a:pPr marL="342900" indent="-342900">
              <a:buAutoNum type="arabicPlain" startAt="6"/>
            </a:pPr>
            <a:endParaRPr lang="en-GB" sz="1400"/>
          </a:p>
          <a:p>
            <a:pPr marL="352425" indent="-352425"/>
            <a:r>
              <a:rPr lang="en-GB" sz="1400"/>
              <a:t>Write an </a:t>
            </a:r>
            <a:r>
              <a:rPr lang="en-GB" sz="1400" b="1"/>
              <a:t>article </a:t>
            </a:r>
            <a:r>
              <a:rPr lang="en-GB" sz="1400"/>
              <a:t>for a national newspaper supplement in which you explain your point of view on this statement.</a:t>
            </a:r>
          </a:p>
          <a:p>
            <a:endParaRPr lang="en-GB" sz="1400"/>
          </a:p>
          <a:p>
            <a:pPr algn="r"/>
            <a:r>
              <a:rPr lang="en-GB" sz="1400"/>
              <a:t>(24 marks for content and organisation</a:t>
            </a:r>
          </a:p>
          <a:p>
            <a:pPr algn="r"/>
            <a:r>
              <a:rPr lang="en-GB" sz="1400"/>
              <a:t>16 marks for technical accuracy)</a:t>
            </a:r>
          </a:p>
          <a:p>
            <a:pPr algn="r"/>
            <a:r>
              <a:rPr lang="en-GB" sz="1400" b="1"/>
              <a:t>[40 marks]</a:t>
            </a:r>
          </a:p>
        </p:txBody>
      </p:sp>
      <p:sp>
        <p:nvSpPr>
          <p:cNvPr id="4" name="Rectangle 3"/>
          <p:cNvSpPr/>
          <p:nvPr/>
        </p:nvSpPr>
        <p:spPr>
          <a:xfrm>
            <a:off x="235083" y="2555776"/>
            <a:ext cx="6332736" cy="2523768"/>
          </a:xfrm>
          <a:prstGeom prst="rect">
            <a:avLst/>
          </a:prstGeom>
        </p:spPr>
        <p:txBody>
          <a:bodyPr wrap="square">
            <a:spAutoFit/>
          </a:bodyPr>
          <a:lstStyle/>
          <a:p>
            <a:r>
              <a:rPr lang="en-GB"/>
              <a:t> </a:t>
            </a:r>
            <a:r>
              <a:rPr lang="en-GB" sz="1400"/>
              <a:t>‘There is no point making the effort and taking the risk and travelling the world, disturbing people and animals as you go, when you can see it all on TV and the internet.’</a:t>
            </a:r>
          </a:p>
          <a:p>
            <a:endParaRPr lang="en-GB" sz="1400"/>
          </a:p>
          <a:p>
            <a:r>
              <a:rPr lang="en-GB" sz="1400"/>
              <a:t>Write a </a:t>
            </a:r>
            <a:r>
              <a:rPr lang="en-GB" sz="1400" b="1"/>
              <a:t>magazine article</a:t>
            </a:r>
            <a:r>
              <a:rPr lang="en-GB" sz="1400"/>
              <a:t> which persuades young people either to travel or stay at home.</a:t>
            </a:r>
          </a:p>
          <a:p>
            <a:pPr algn="r"/>
            <a:r>
              <a:rPr lang="en-GB" sz="1400"/>
              <a:t>(24 marks for content and organisation</a:t>
            </a:r>
          </a:p>
          <a:p>
            <a:pPr algn="r"/>
            <a:r>
              <a:rPr lang="en-GB" sz="1400"/>
              <a:t>16 marks for technical accuracy)</a:t>
            </a:r>
          </a:p>
          <a:p>
            <a:r>
              <a:rPr lang="en-GB" sz="1400"/>
              <a:t> 						40 marks</a:t>
            </a:r>
          </a:p>
          <a:p>
            <a:endParaRPr lang="en-GB" sz="1400"/>
          </a:p>
          <a:p>
            <a:endParaRPr lang="en-GB" sz="1400"/>
          </a:p>
        </p:txBody>
      </p:sp>
      <p:sp>
        <p:nvSpPr>
          <p:cNvPr id="5" name="Rectangle 4"/>
          <p:cNvSpPr/>
          <p:nvPr/>
        </p:nvSpPr>
        <p:spPr>
          <a:xfrm>
            <a:off x="246667" y="4864100"/>
            <a:ext cx="6332736" cy="954107"/>
          </a:xfrm>
          <a:prstGeom prst="rect">
            <a:avLst/>
          </a:prstGeom>
        </p:spPr>
        <p:txBody>
          <a:bodyPr wrap="square">
            <a:spAutoFit/>
          </a:bodyPr>
          <a:lstStyle/>
          <a:p>
            <a:endParaRPr lang="en-GB" sz="1400" i="1"/>
          </a:p>
          <a:p>
            <a:endParaRPr lang="en-GB" sz="1400" i="1"/>
          </a:p>
          <a:p>
            <a:endParaRPr lang="en-GB" sz="1400" i="1"/>
          </a:p>
          <a:p>
            <a:r>
              <a:rPr lang="en-GB" sz="1400" i="1"/>
              <a:t> </a:t>
            </a:r>
          </a:p>
        </p:txBody>
      </p:sp>
      <p:sp>
        <p:nvSpPr>
          <p:cNvPr id="6" name="Rectangle 5"/>
          <p:cNvSpPr/>
          <p:nvPr/>
        </p:nvSpPr>
        <p:spPr>
          <a:xfrm>
            <a:off x="246667" y="4864100"/>
            <a:ext cx="6206669" cy="1815882"/>
          </a:xfrm>
          <a:prstGeom prst="rect">
            <a:avLst/>
          </a:prstGeom>
        </p:spPr>
        <p:txBody>
          <a:bodyPr wrap="square">
            <a:spAutoFit/>
          </a:bodyPr>
          <a:lstStyle/>
          <a:p>
            <a:r>
              <a:rPr lang="en-GB" sz="1400"/>
              <a:t>Many people believe that it is our duty to cut back on our use of the world’s resources and that we must invest in greener forms of energy for the future – whatever the cost.</a:t>
            </a:r>
          </a:p>
          <a:p>
            <a:endParaRPr lang="en-GB" sz="1400"/>
          </a:p>
          <a:p>
            <a:r>
              <a:rPr lang="en-GB" sz="1400"/>
              <a:t>Write the text for a </a:t>
            </a:r>
            <a:r>
              <a:rPr lang="en-GB" sz="1400" b="1"/>
              <a:t>speech</a:t>
            </a:r>
            <a:r>
              <a:rPr lang="en-GB" sz="1400"/>
              <a:t> which argues for or against this idea.</a:t>
            </a:r>
          </a:p>
          <a:p>
            <a:pPr algn="r"/>
            <a:r>
              <a:rPr lang="en-GB" sz="1400"/>
              <a:t>(24 marks for content and organisation</a:t>
            </a:r>
          </a:p>
          <a:p>
            <a:pPr algn="r"/>
            <a:r>
              <a:rPr lang="en-GB" sz="1400"/>
              <a:t>16 marks for technical accuracy)</a:t>
            </a:r>
          </a:p>
          <a:p>
            <a:r>
              <a:rPr lang="en-GB" sz="1400" i="1"/>
              <a:t>					(40 marks)</a:t>
            </a:r>
          </a:p>
        </p:txBody>
      </p:sp>
      <p:sp>
        <p:nvSpPr>
          <p:cNvPr id="2" name="Slide Number Placeholder 1"/>
          <p:cNvSpPr>
            <a:spLocks noGrp="1"/>
          </p:cNvSpPr>
          <p:nvPr>
            <p:ph type="sldNum" sz="quarter" idx="12"/>
          </p:nvPr>
        </p:nvSpPr>
        <p:spPr/>
        <p:txBody>
          <a:bodyPr/>
          <a:lstStyle/>
          <a:p>
            <a:fld id="{E6BEEB4C-8B72-4BFD-99CB-971DB0933B22}" type="slidenum">
              <a:rPr lang="en-GB" smtClean="0"/>
              <a:t>51</a:t>
            </a:fld>
            <a:endParaRPr lang="en-GB"/>
          </a:p>
        </p:txBody>
      </p:sp>
      <p:sp>
        <p:nvSpPr>
          <p:cNvPr id="7" name="Rectangle 6">
            <a:extLst>
              <a:ext uri="{FF2B5EF4-FFF2-40B4-BE49-F238E27FC236}">
                <a16:creationId xmlns:a16="http://schemas.microsoft.com/office/drawing/2014/main" id="{1C1EE2F5-3D21-4C83-A519-7E2AFD2DB082}"/>
              </a:ext>
            </a:extLst>
          </p:cNvPr>
          <p:cNvSpPr/>
          <p:nvPr/>
        </p:nvSpPr>
        <p:spPr>
          <a:xfrm>
            <a:off x="298715" y="6936252"/>
            <a:ext cx="6228639" cy="1600438"/>
          </a:xfrm>
          <a:prstGeom prst="rect">
            <a:avLst/>
          </a:prstGeom>
        </p:spPr>
        <p:txBody>
          <a:bodyPr wrap="square">
            <a:spAutoFit/>
          </a:bodyPr>
          <a:lstStyle/>
          <a:p>
            <a:r>
              <a:rPr lang="en-GB" sz="1400"/>
              <a:t>‘Social media and its influence on teenagers is out of control. It’s ruining lives and destroying childhood.’</a:t>
            </a:r>
          </a:p>
          <a:p>
            <a:endParaRPr lang="en-GB" sz="1400"/>
          </a:p>
          <a:p>
            <a:r>
              <a:rPr lang="en-GB" sz="1400"/>
              <a:t>Write an </a:t>
            </a:r>
            <a:r>
              <a:rPr lang="en-GB" sz="1400" b="1"/>
              <a:t>article</a:t>
            </a:r>
            <a:r>
              <a:rPr lang="en-GB" sz="1400"/>
              <a:t> to appear on your school website arguing for OR against this statement.</a:t>
            </a:r>
          </a:p>
          <a:p>
            <a:endParaRPr lang="en-GB" sz="1400"/>
          </a:p>
          <a:p>
            <a:r>
              <a:rPr lang="en-GB" sz="1400"/>
              <a:t>40 marks</a:t>
            </a:r>
          </a:p>
        </p:txBody>
      </p:sp>
    </p:spTree>
    <p:extLst>
      <p:ext uri="{BB962C8B-B14F-4D97-AF65-F5344CB8AC3E}">
        <p14:creationId xmlns:p14="http://schemas.microsoft.com/office/powerpoint/2010/main" val="203711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18" t="19144" r="19375" b="11828"/>
          <a:stretch/>
        </p:blipFill>
        <p:spPr bwMode="auto">
          <a:xfrm>
            <a:off x="476672" y="179512"/>
            <a:ext cx="6008914" cy="394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540" t="15714" r="22745" b="9543"/>
          <a:stretch/>
        </p:blipFill>
        <p:spPr bwMode="auto">
          <a:xfrm>
            <a:off x="452775" y="4002379"/>
            <a:ext cx="5991916" cy="470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BEEB4C-8B72-4BFD-99CB-971DB0933B22}" type="slidenum">
              <a:rPr lang="en-GB" smtClean="0"/>
              <a:t>6</a:t>
            </a:fld>
            <a:endParaRPr lang="en-GB"/>
          </a:p>
        </p:txBody>
      </p:sp>
      <p:sp>
        <p:nvSpPr>
          <p:cNvPr id="5" name="Right Arrow 4"/>
          <p:cNvSpPr/>
          <p:nvPr/>
        </p:nvSpPr>
        <p:spPr>
          <a:xfrm rot="19987487">
            <a:off x="345402" y="5868101"/>
            <a:ext cx="1480621" cy="864183"/>
          </a:xfrm>
          <a:prstGeom prst="rightArrow">
            <a:avLst>
              <a:gd name="adj1" fmla="val 4452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VOCAB marked twice</a:t>
            </a:r>
          </a:p>
        </p:txBody>
      </p:sp>
    </p:spTree>
    <p:extLst>
      <p:ext uri="{BB962C8B-B14F-4D97-AF65-F5344CB8AC3E}">
        <p14:creationId xmlns:p14="http://schemas.microsoft.com/office/powerpoint/2010/main" val="413430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62" t="35828" r="21785" b="20057"/>
          <a:stretch/>
        </p:blipFill>
        <p:spPr bwMode="auto">
          <a:xfrm>
            <a:off x="620688" y="395536"/>
            <a:ext cx="5525589" cy="252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BEEB4C-8B72-4BFD-99CB-971DB0933B22}" type="slidenum">
              <a:rPr lang="en-GB" smtClean="0"/>
              <a:t>7</a:t>
            </a:fld>
            <a:endParaRPr lang="en-GB"/>
          </a:p>
        </p:txBody>
      </p:sp>
      <p:sp>
        <p:nvSpPr>
          <p:cNvPr id="7" name="TextBox 6"/>
          <p:cNvSpPr txBox="1"/>
          <p:nvPr/>
        </p:nvSpPr>
        <p:spPr>
          <a:xfrm>
            <a:off x="359146" y="3751724"/>
            <a:ext cx="6048672" cy="400110"/>
          </a:xfrm>
          <a:prstGeom prst="rect">
            <a:avLst/>
          </a:prstGeom>
          <a:noFill/>
        </p:spPr>
        <p:txBody>
          <a:bodyPr wrap="square" rtlCol="0">
            <a:spAutoFit/>
          </a:bodyPr>
          <a:lstStyle/>
          <a:p>
            <a:pPr algn="ctr"/>
            <a:r>
              <a:rPr lang="en-GB" sz="2000">
                <a:latin typeface="Arial" pitchFamily="34" charset="0"/>
                <a:cs typeface="Arial" pitchFamily="34" charset="0"/>
              </a:rPr>
              <a:t>…to meet the mark scheme</a:t>
            </a:r>
          </a:p>
        </p:txBody>
      </p:sp>
      <p:sp>
        <p:nvSpPr>
          <p:cNvPr id="4" name="TextBox 3"/>
          <p:cNvSpPr txBox="1"/>
          <p:nvPr/>
        </p:nvSpPr>
        <p:spPr>
          <a:xfrm>
            <a:off x="973533" y="2916668"/>
            <a:ext cx="5172743" cy="707886"/>
          </a:xfrm>
          <a:prstGeom prst="rect">
            <a:avLst/>
          </a:prstGeom>
          <a:noFill/>
        </p:spPr>
        <p:txBody>
          <a:bodyPr wrap="square" rtlCol="0">
            <a:spAutoFit/>
          </a:bodyPr>
          <a:lstStyle/>
          <a:p>
            <a:pPr algn="ctr"/>
            <a:r>
              <a:rPr lang="en-GB" sz="4000">
                <a:latin typeface="Adamsky SF" pitchFamily="2" charset="0"/>
              </a:rPr>
              <a:t>5 Easy Ways…</a:t>
            </a:r>
          </a:p>
        </p:txBody>
      </p:sp>
      <p:sp>
        <p:nvSpPr>
          <p:cNvPr id="5" name="Rectangle 4">
            <a:extLst>
              <a:ext uri="{FF2B5EF4-FFF2-40B4-BE49-F238E27FC236}">
                <a16:creationId xmlns:a16="http://schemas.microsoft.com/office/drawing/2014/main" id="{2FBEEF2B-AB7E-48F3-A1B1-67E13764D0DE}"/>
              </a:ext>
            </a:extLst>
          </p:cNvPr>
          <p:cNvSpPr/>
          <p:nvPr/>
        </p:nvSpPr>
        <p:spPr>
          <a:xfrm>
            <a:off x="-979521" y="4279004"/>
            <a:ext cx="8817041" cy="4401205"/>
          </a:xfrm>
          <a:prstGeom prst="rect">
            <a:avLst/>
          </a:prstGeom>
          <a:noFill/>
        </p:spPr>
        <p:txBody>
          <a:bodyPr wrap="square" lIns="91440" tIns="45720" rIns="91440" bIns="45720">
            <a:spAutoFit/>
          </a:bodyPr>
          <a:lstStyle/>
          <a:p>
            <a:pPr algn="ctr"/>
            <a:r>
              <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rPr>
              <a:t>1.Vocabulary – ambitious and varied</a:t>
            </a:r>
          </a:p>
          <a:p>
            <a:pPr algn="ctr"/>
            <a:endPar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endParaRPr>
          </a:p>
          <a:p>
            <a:pPr algn="ctr"/>
            <a:r>
              <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rPr>
              <a:t>2. Punctuation – ambitious and varied</a:t>
            </a:r>
          </a:p>
          <a:p>
            <a:pPr algn="ctr"/>
            <a:endPar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endParaRPr>
          </a:p>
          <a:p>
            <a:pPr algn="ctr"/>
            <a:r>
              <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rPr>
              <a:t>3. Sentence and paragraph </a:t>
            </a:r>
          </a:p>
          <a:p>
            <a:pPr algn="ctr"/>
            <a:r>
              <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rPr>
              <a:t>Structures – think long, short, very short</a:t>
            </a:r>
          </a:p>
          <a:p>
            <a:pPr algn="ctr"/>
            <a:endPar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endParaRPr>
          </a:p>
          <a:p>
            <a:pPr algn="ctr"/>
            <a:r>
              <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rPr>
              <a:t>4. Be accurate</a:t>
            </a:r>
          </a:p>
          <a:p>
            <a:pPr algn="ctr"/>
            <a:endPar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endParaRPr>
          </a:p>
          <a:p>
            <a:pPr algn="ctr"/>
            <a:r>
              <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ccent SF" pitchFamily="2" charset="0"/>
              </a:rPr>
              <a:t>5. Writing devices – varied and creative</a:t>
            </a:r>
            <a:endParaRPr lang="en-GB"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4475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8</a:t>
            </a:fld>
            <a:endParaRPr lang="en-GB"/>
          </a:p>
        </p:txBody>
      </p:sp>
      <p:sp>
        <p:nvSpPr>
          <p:cNvPr id="3" name="Rectangle 2"/>
          <p:cNvSpPr/>
          <p:nvPr/>
        </p:nvSpPr>
        <p:spPr>
          <a:xfrm>
            <a:off x="537951" y="179512"/>
            <a:ext cx="5710089" cy="646331"/>
          </a:xfrm>
          <a:prstGeom prst="rect">
            <a:avLst/>
          </a:prstGeom>
          <a:noFill/>
        </p:spPr>
        <p:txBody>
          <a:bodyPr wrap="none" lIns="91440" tIns="45720" rIns="91440" bIns="45720">
            <a:spAutoFit/>
          </a:bodyPr>
          <a:lstStyle/>
          <a:p>
            <a:pPr algn="ctr"/>
            <a:r>
              <a:rPr lang="en-US"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Using a range of punctuation</a:t>
            </a:r>
          </a:p>
        </p:txBody>
      </p:sp>
      <p:sp>
        <p:nvSpPr>
          <p:cNvPr id="4" name="Rectangle 3"/>
          <p:cNvSpPr/>
          <p:nvPr/>
        </p:nvSpPr>
        <p:spPr>
          <a:xfrm>
            <a:off x="188640" y="6516216"/>
            <a:ext cx="5026868" cy="2369880"/>
          </a:xfrm>
          <a:prstGeom prst="rect">
            <a:avLst/>
          </a:prstGeom>
          <a:solidFill>
            <a:schemeClr val="accent1">
              <a:lumMod val="40000"/>
              <a:lumOff val="60000"/>
            </a:schemeClr>
          </a:solidFill>
          <a:ln>
            <a:solidFill>
              <a:schemeClr val="tx1"/>
            </a:solidFill>
          </a:ln>
        </p:spPr>
        <p:txBody>
          <a:bodyPr wrap="square">
            <a:spAutoFit/>
          </a:bodyPr>
          <a:lstStyle/>
          <a:p>
            <a:r>
              <a:rPr lang="en-GB" sz="2000" b="1"/>
              <a:t>Colon : </a:t>
            </a:r>
            <a:r>
              <a:rPr lang="en-GB" sz="1600"/>
              <a:t>This shows the end of the main part of the sentence before introducing more information. </a:t>
            </a:r>
            <a:r>
              <a:rPr lang="en-GB" sz="1600" i="1"/>
              <a:t>For the excursion to the museum please bring the following: a raincoat, sunhat, water, food for recess and lunch, and a notebook and pen. </a:t>
            </a:r>
          </a:p>
          <a:p>
            <a:endParaRPr lang="en-GB" sz="1600" i="1"/>
          </a:p>
          <a:p>
            <a:r>
              <a:rPr lang="en-GB" sz="1600" i="1"/>
              <a:t>The holiday was much better than I expected: exciting, adventurous, with wonderful food and fabulous companions.</a:t>
            </a:r>
          </a:p>
        </p:txBody>
      </p:sp>
      <p:sp>
        <p:nvSpPr>
          <p:cNvPr id="5" name="Rectangle 4"/>
          <p:cNvSpPr/>
          <p:nvPr/>
        </p:nvSpPr>
        <p:spPr>
          <a:xfrm>
            <a:off x="1714500" y="3851920"/>
            <a:ext cx="4882852" cy="2369880"/>
          </a:xfrm>
          <a:prstGeom prst="rect">
            <a:avLst/>
          </a:prstGeom>
          <a:solidFill>
            <a:schemeClr val="accent1">
              <a:lumMod val="40000"/>
              <a:lumOff val="60000"/>
            </a:schemeClr>
          </a:solidFill>
          <a:ln>
            <a:solidFill>
              <a:schemeClr val="tx1"/>
            </a:solidFill>
          </a:ln>
        </p:spPr>
        <p:txBody>
          <a:bodyPr wrap="square">
            <a:spAutoFit/>
          </a:bodyPr>
          <a:lstStyle/>
          <a:p>
            <a:r>
              <a:rPr lang="en-GB" sz="2000" b="1"/>
              <a:t>Ellipsis ... </a:t>
            </a:r>
            <a:r>
              <a:rPr lang="en-GB" sz="1600"/>
              <a:t>This is used to show that words have been left out or there has been a break in thought, or to create suspense.</a:t>
            </a:r>
          </a:p>
          <a:p>
            <a:endParaRPr lang="en-GB" sz="1600"/>
          </a:p>
          <a:p>
            <a:r>
              <a:rPr lang="en-GB" sz="1600" i="1"/>
              <a:t>“You know, after discussing, I still can’t decide ... but I hope to make a decision soon. </a:t>
            </a:r>
          </a:p>
          <a:p>
            <a:r>
              <a:rPr lang="en-GB" sz="1600" i="1"/>
              <a:t>According to the magazine article, “The best remedy ... is to drink plenty of liquids.”</a:t>
            </a:r>
          </a:p>
          <a:p>
            <a:r>
              <a:rPr lang="en-GB" sz="1600" i="1"/>
              <a:t>“And there it was, in the distance…”</a:t>
            </a:r>
          </a:p>
        </p:txBody>
      </p:sp>
      <p:sp>
        <p:nvSpPr>
          <p:cNvPr id="6" name="Rectangle 5"/>
          <p:cNvSpPr/>
          <p:nvPr/>
        </p:nvSpPr>
        <p:spPr>
          <a:xfrm>
            <a:off x="188640" y="1259632"/>
            <a:ext cx="6408712" cy="2369880"/>
          </a:xfrm>
          <a:prstGeom prst="rect">
            <a:avLst/>
          </a:prstGeom>
          <a:solidFill>
            <a:schemeClr val="accent1">
              <a:lumMod val="40000"/>
              <a:lumOff val="60000"/>
            </a:schemeClr>
          </a:solidFill>
          <a:ln>
            <a:solidFill>
              <a:schemeClr val="tx1"/>
            </a:solidFill>
          </a:ln>
        </p:spPr>
        <p:txBody>
          <a:bodyPr wrap="square">
            <a:spAutoFit/>
          </a:bodyPr>
          <a:lstStyle/>
          <a:p>
            <a:r>
              <a:rPr lang="en-GB" sz="2000" b="1"/>
              <a:t>Comma , </a:t>
            </a:r>
            <a:r>
              <a:rPr lang="en-GB" sz="1600"/>
              <a:t>This usually indicates a short pause when reading. </a:t>
            </a:r>
          </a:p>
          <a:p>
            <a:pPr marL="285750" indent="-285750">
              <a:buFont typeface="Arial" pitchFamily="34" charset="0"/>
              <a:buChar char="•"/>
            </a:pPr>
            <a:r>
              <a:rPr lang="en-GB" sz="1600"/>
              <a:t>It is used to help a sentence make sense. </a:t>
            </a:r>
            <a:r>
              <a:rPr lang="en-GB" sz="1600" i="1"/>
              <a:t>The two women, who had just caught a train to the city, were planning a day of shopping</a:t>
            </a:r>
            <a:r>
              <a:rPr lang="en-GB" sz="1600"/>
              <a:t>. </a:t>
            </a:r>
          </a:p>
          <a:p>
            <a:pPr marL="285750" indent="-285750">
              <a:buFont typeface="Arial" pitchFamily="34" charset="0"/>
              <a:buChar char="•"/>
            </a:pPr>
            <a:r>
              <a:rPr lang="en-GB" sz="1600"/>
              <a:t>To divide items in a list or to separate a series of adjectives. </a:t>
            </a:r>
          </a:p>
          <a:p>
            <a:pPr marL="285750" indent="-285750">
              <a:buFont typeface="Arial" pitchFamily="34" charset="0"/>
              <a:buChar char="•"/>
            </a:pPr>
            <a:r>
              <a:rPr lang="en-GB" sz="1600"/>
              <a:t>To make sentences clearer in meaning. </a:t>
            </a:r>
            <a:r>
              <a:rPr lang="en-GB" sz="1600" i="1"/>
              <a:t>He left, happily. </a:t>
            </a:r>
            <a:r>
              <a:rPr lang="en-GB" sz="1600"/>
              <a:t>(people think it was a good thing he left) </a:t>
            </a:r>
            <a:r>
              <a:rPr lang="en-GB" sz="1600" i="1"/>
              <a:t>He left happily. (</a:t>
            </a:r>
            <a:r>
              <a:rPr lang="en-GB" sz="1600"/>
              <a:t>this is how he felt) </a:t>
            </a:r>
          </a:p>
          <a:p>
            <a:pPr marL="285750" indent="-285750">
              <a:buFont typeface="Arial" pitchFamily="34" charset="0"/>
              <a:buChar char="•"/>
            </a:pPr>
            <a:r>
              <a:rPr lang="en-GB" sz="1600"/>
              <a:t>Used instead of a dash or brackets to add more information to a sentence. </a:t>
            </a:r>
            <a:r>
              <a:rPr lang="en-GB" sz="1600" i="1"/>
              <a:t>The house, which had just undergone a renovation, was on the market.</a:t>
            </a:r>
          </a:p>
        </p:txBody>
      </p:sp>
      <p:sp>
        <p:nvSpPr>
          <p:cNvPr id="7" name="Explosion 2 6"/>
          <p:cNvSpPr/>
          <p:nvPr/>
        </p:nvSpPr>
        <p:spPr>
          <a:xfrm>
            <a:off x="0" y="4136760"/>
            <a:ext cx="2132856" cy="18002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Be ambitious</a:t>
            </a:r>
          </a:p>
        </p:txBody>
      </p:sp>
      <p:sp>
        <p:nvSpPr>
          <p:cNvPr id="8" name="Explosion 2 7"/>
          <p:cNvSpPr/>
          <p:nvPr/>
        </p:nvSpPr>
        <p:spPr>
          <a:xfrm>
            <a:off x="4725144" y="6801056"/>
            <a:ext cx="2132856" cy="18002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Be accurate</a:t>
            </a:r>
          </a:p>
        </p:txBody>
      </p:sp>
      <p:sp>
        <p:nvSpPr>
          <p:cNvPr id="9" name="TextBox 8"/>
          <p:cNvSpPr txBox="1"/>
          <p:nvPr/>
        </p:nvSpPr>
        <p:spPr>
          <a:xfrm>
            <a:off x="188640" y="825843"/>
            <a:ext cx="6858000" cy="369332"/>
          </a:xfrm>
          <a:prstGeom prst="rect">
            <a:avLst/>
          </a:prstGeom>
          <a:noFill/>
        </p:spPr>
        <p:txBody>
          <a:bodyPr wrap="square" rtlCol="0">
            <a:spAutoFit/>
          </a:bodyPr>
          <a:lstStyle/>
          <a:p>
            <a:r>
              <a:rPr lang="en-GB"/>
              <a:t>Make a list of the punctuation you plan to use – cross it off at the end</a:t>
            </a:r>
          </a:p>
        </p:txBody>
      </p:sp>
    </p:spTree>
    <p:extLst>
      <p:ext uri="{BB962C8B-B14F-4D97-AF65-F5344CB8AC3E}">
        <p14:creationId xmlns:p14="http://schemas.microsoft.com/office/powerpoint/2010/main" val="296575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BEEB4C-8B72-4BFD-99CB-971DB0933B22}" type="slidenum">
              <a:rPr lang="en-GB" smtClean="0"/>
              <a:t>9</a:t>
            </a:fld>
            <a:endParaRPr lang="en-GB"/>
          </a:p>
        </p:txBody>
      </p:sp>
      <p:sp>
        <p:nvSpPr>
          <p:cNvPr id="3" name="Rectangle 2"/>
          <p:cNvSpPr/>
          <p:nvPr/>
        </p:nvSpPr>
        <p:spPr>
          <a:xfrm>
            <a:off x="702790" y="395535"/>
            <a:ext cx="5102474" cy="1661993"/>
          </a:xfrm>
          <a:prstGeom prst="rect">
            <a:avLst/>
          </a:prstGeom>
          <a:solidFill>
            <a:schemeClr val="accent1">
              <a:lumMod val="40000"/>
              <a:lumOff val="60000"/>
            </a:schemeClr>
          </a:solidFill>
          <a:ln>
            <a:solidFill>
              <a:schemeClr val="tx1"/>
            </a:solidFill>
          </a:ln>
        </p:spPr>
        <p:txBody>
          <a:bodyPr wrap="square">
            <a:spAutoFit/>
          </a:bodyPr>
          <a:lstStyle/>
          <a:p>
            <a:r>
              <a:rPr lang="en-GB" sz="2000" b="1"/>
              <a:t>Dash – </a:t>
            </a:r>
            <a:r>
              <a:rPr lang="en-GB" sz="1600"/>
              <a:t>A dash is longer than a hyphen and is used to add more information to a sentence. Commas or brackets can also be used. </a:t>
            </a:r>
          </a:p>
          <a:p>
            <a:r>
              <a:rPr lang="en-GB" sz="1600" i="1"/>
              <a:t>The school boys – who were constantly late for class – were advised to use an alarm to wake themselves up in the morning</a:t>
            </a:r>
            <a:r>
              <a:rPr lang="en-GB" i="1"/>
              <a:t>.</a:t>
            </a:r>
          </a:p>
        </p:txBody>
      </p:sp>
      <p:sp>
        <p:nvSpPr>
          <p:cNvPr id="4" name="Rectangle 3"/>
          <p:cNvSpPr/>
          <p:nvPr/>
        </p:nvSpPr>
        <p:spPr>
          <a:xfrm>
            <a:off x="312344" y="2267744"/>
            <a:ext cx="2708920" cy="2893100"/>
          </a:xfrm>
          <a:prstGeom prst="rect">
            <a:avLst/>
          </a:prstGeom>
          <a:solidFill>
            <a:schemeClr val="accent1">
              <a:lumMod val="40000"/>
              <a:lumOff val="60000"/>
            </a:schemeClr>
          </a:solidFill>
          <a:ln>
            <a:solidFill>
              <a:schemeClr val="tx1"/>
            </a:solidFill>
          </a:ln>
        </p:spPr>
        <p:txBody>
          <a:bodyPr wrap="square">
            <a:spAutoFit/>
          </a:bodyPr>
          <a:lstStyle/>
          <a:p>
            <a:r>
              <a:rPr lang="en-GB" sz="2000" b="1"/>
              <a:t>Exclamation mark ! </a:t>
            </a:r>
          </a:p>
          <a:p>
            <a:r>
              <a:rPr lang="en-GB"/>
              <a:t>This shows a strong feeling or emotion. It is used for an exclamation or interjection. </a:t>
            </a:r>
          </a:p>
          <a:p>
            <a:r>
              <a:rPr lang="en-GB" i="1"/>
              <a:t>Wow! What a fabulous sight! Watch out! There’s a huge puddle. </a:t>
            </a:r>
          </a:p>
          <a:p>
            <a:r>
              <a:rPr lang="en-GB" i="1"/>
              <a:t>Help! I’ve just had an accident.</a:t>
            </a:r>
          </a:p>
        </p:txBody>
      </p:sp>
      <p:sp>
        <p:nvSpPr>
          <p:cNvPr id="5" name="Rectangle 4"/>
          <p:cNvSpPr/>
          <p:nvPr/>
        </p:nvSpPr>
        <p:spPr>
          <a:xfrm>
            <a:off x="3287128" y="2744798"/>
            <a:ext cx="3429000" cy="1938992"/>
          </a:xfrm>
          <a:prstGeom prst="rect">
            <a:avLst/>
          </a:prstGeom>
          <a:solidFill>
            <a:schemeClr val="accent1">
              <a:lumMod val="40000"/>
              <a:lumOff val="60000"/>
            </a:schemeClr>
          </a:solidFill>
          <a:ln>
            <a:solidFill>
              <a:schemeClr val="tx1"/>
            </a:solidFill>
          </a:ln>
        </p:spPr>
        <p:txBody>
          <a:bodyPr>
            <a:spAutoFit/>
          </a:bodyPr>
          <a:lstStyle/>
          <a:p>
            <a:r>
              <a:rPr lang="en-GB" sz="2000" b="1"/>
              <a:t>Brackets ( ) </a:t>
            </a:r>
            <a:r>
              <a:rPr lang="en-GB" sz="1600"/>
              <a:t>These are used to put additional information into a sentence. Commas could be used instead.  Or used for an aside when speaking more directly to the reader.</a:t>
            </a:r>
          </a:p>
          <a:p>
            <a:r>
              <a:rPr lang="en-GB" sz="1600" i="1"/>
              <a:t>The two girls (who were twins) dressed in similar clothes.</a:t>
            </a:r>
          </a:p>
        </p:txBody>
      </p:sp>
      <p:sp>
        <p:nvSpPr>
          <p:cNvPr id="6" name="Rectangle 5"/>
          <p:cNvSpPr/>
          <p:nvPr/>
        </p:nvSpPr>
        <p:spPr>
          <a:xfrm>
            <a:off x="1513522" y="5364088"/>
            <a:ext cx="4291742" cy="1384995"/>
          </a:xfrm>
          <a:prstGeom prst="rect">
            <a:avLst/>
          </a:prstGeom>
          <a:solidFill>
            <a:schemeClr val="accent1">
              <a:lumMod val="40000"/>
              <a:lumOff val="60000"/>
            </a:schemeClr>
          </a:solidFill>
          <a:ln>
            <a:solidFill>
              <a:schemeClr val="tx1"/>
            </a:solidFill>
          </a:ln>
        </p:spPr>
        <p:txBody>
          <a:bodyPr wrap="square">
            <a:spAutoFit/>
          </a:bodyPr>
          <a:lstStyle/>
          <a:p>
            <a:r>
              <a:rPr lang="en-GB" sz="2000" b="1"/>
              <a:t>Apostrophe ‘ </a:t>
            </a:r>
          </a:p>
          <a:p>
            <a:r>
              <a:rPr lang="en-GB" sz="1600"/>
              <a:t>There are two types of apostrophe – make sure you know when to use them</a:t>
            </a:r>
          </a:p>
          <a:p>
            <a:pPr marL="285750" indent="-285750">
              <a:buFont typeface="Arial" pitchFamily="34" charset="0"/>
              <a:buChar char="•"/>
            </a:pPr>
            <a:r>
              <a:rPr lang="en-GB" sz="1600"/>
              <a:t>apostrophe of omission/contraction </a:t>
            </a:r>
          </a:p>
          <a:p>
            <a:pPr marL="285750" indent="-285750">
              <a:buFont typeface="Arial" pitchFamily="34" charset="0"/>
              <a:buChar char="•"/>
            </a:pPr>
            <a:r>
              <a:rPr lang="en-GB" sz="1600"/>
              <a:t>apostrophe of ownership/possession. </a:t>
            </a:r>
          </a:p>
        </p:txBody>
      </p:sp>
      <p:sp>
        <p:nvSpPr>
          <p:cNvPr id="7" name="Rectangle 6"/>
          <p:cNvSpPr/>
          <p:nvPr/>
        </p:nvSpPr>
        <p:spPr>
          <a:xfrm>
            <a:off x="314664" y="7020272"/>
            <a:ext cx="6167448" cy="1969770"/>
          </a:xfrm>
          <a:prstGeom prst="rect">
            <a:avLst/>
          </a:prstGeom>
          <a:solidFill>
            <a:schemeClr val="accent1">
              <a:lumMod val="40000"/>
              <a:lumOff val="60000"/>
            </a:schemeClr>
          </a:solidFill>
          <a:ln>
            <a:solidFill>
              <a:schemeClr val="tx1"/>
            </a:solidFill>
          </a:ln>
        </p:spPr>
        <p:txBody>
          <a:bodyPr wrap="square">
            <a:spAutoFit/>
          </a:bodyPr>
          <a:lstStyle/>
          <a:p>
            <a:r>
              <a:rPr lang="en-GB" sz="2000" b="1"/>
              <a:t>Semi Colon ; </a:t>
            </a:r>
            <a:endParaRPr lang="en-GB" sz="1600"/>
          </a:p>
          <a:p>
            <a:r>
              <a:rPr lang="en-GB" sz="1600"/>
              <a:t>This is used to join to closely related sentences together. The semi-colon can replace a full stop and or but, and so should join two complete clauses (sentences) that make sense on their own. </a:t>
            </a:r>
          </a:p>
          <a:p>
            <a:r>
              <a:rPr lang="en-GB" sz="1600" i="1"/>
              <a:t>The weather had been awful; it had not stopped raining all day.</a:t>
            </a:r>
          </a:p>
          <a:p>
            <a:r>
              <a:rPr lang="en-GB" sz="1600" i="1"/>
              <a:t>She smiled at him brightly; he felt her warmth comfort his aching heart.</a:t>
            </a:r>
            <a:endParaRPr lang="en-GB" sz="2000" i="1"/>
          </a:p>
          <a:p>
            <a:endParaRPr lang="en-GB"/>
          </a:p>
        </p:txBody>
      </p:sp>
    </p:spTree>
    <p:extLst>
      <p:ext uri="{BB962C8B-B14F-4D97-AF65-F5344CB8AC3E}">
        <p14:creationId xmlns:p14="http://schemas.microsoft.com/office/powerpoint/2010/main" val="2211954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c30aa04d24a07937a2b09f4145c986e6">
  <xsd:schema xmlns:xsd="http://www.w3.org/2001/XMLSchema" xmlns:xs="http://www.w3.org/2001/XMLSchema" xmlns:p="http://schemas.microsoft.com/office/2006/metadata/properties" xmlns:ns2="82762546-134f-435b-a3d8-01776a5e047b" xmlns:ns3="67fdbd2b-1973-427c-bffa-6d718ee9b636" targetNamespace="http://schemas.microsoft.com/office/2006/metadata/properties" ma:root="true" ma:fieldsID="641fa8d89fc11a00723e8facf33a9f09" ns2:_="" ns3:_="">
    <xsd:import namespace="82762546-134f-435b-a3d8-01776a5e047b"/>
    <xsd:import namespace="67fdbd2b-1973-427c-bffa-6d718ee9b6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312126-7824-425D-9448-1CF4E35DC6F4}">
  <ds:schemaRefs>
    <ds:schemaRef ds:uri="http://schemas.microsoft.com/sharepoint/v3/contenttype/forms"/>
  </ds:schemaRefs>
</ds:datastoreItem>
</file>

<file path=customXml/itemProps2.xml><?xml version="1.0" encoding="utf-8"?>
<ds:datastoreItem xmlns:ds="http://schemas.openxmlformats.org/officeDocument/2006/customXml" ds:itemID="{43991E43-E054-4D79-9A2E-FE3BB2E1F9FD}">
  <ds:schemaRefs>
    <ds:schemaRef ds:uri="67fdbd2b-1973-427c-bffa-6d718ee9b636"/>
    <ds:schemaRef ds:uri="82762546-134f-435b-a3d8-01776a5e04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DE7267-9DDD-4DF2-9852-9D18D3570C0B}">
  <ds:schemaRefs>
    <ds:schemaRef ds:uri="67fdbd2b-1973-427c-bffa-6d718ee9b636"/>
    <ds:schemaRef ds:uri="82762546-134f-435b-a3d8-01776a5e04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51</Slides>
  <Notes>1</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DA FOREST:</vt:lpstr>
      <vt:lpstr>PowerPoint Presentation</vt:lpstr>
      <vt:lpstr>PowerPoint Presentation</vt:lpstr>
      <vt:lpstr>PowerPoint Presentation</vt:lpstr>
      <vt:lpstr>PowerPoint Presentation</vt:lpstr>
      <vt:lpstr>Get in the habit of using these sentence starters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Lacon Childe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Britton</dc:creator>
  <cp:revision>1</cp:revision>
  <cp:lastPrinted>2020-02-04T09:01:54Z</cp:lastPrinted>
  <dcterms:created xsi:type="dcterms:W3CDTF">2017-04-24T20:13:43Z</dcterms:created>
  <dcterms:modified xsi:type="dcterms:W3CDTF">2020-02-28T08:48:25Z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