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57" r:id="rId7"/>
    <p:sldId id="26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9D60-76B5-47F5-900F-1A388CB5E9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B16B1B-FA57-440F-A8D1-42E5936BA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75FEA1-FC7F-4095-B021-6F72082C793F}"/>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BEBC9079-E3C6-4C44-92F6-57B5FCB77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BF73BD-9CBF-475D-B238-70D1B5DFA00A}"/>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22162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CD75-5211-42D4-871C-5AAD7540EA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009050-E05F-4FCC-B66A-C700455BAF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D52BF-4542-4979-A387-2E9A68EEE93F}"/>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384F532E-9F12-415C-84E7-32DEFA1D8E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00932-F985-4949-8DC6-F68561A8AE9B}"/>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11621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321BF8-68F3-4DE4-94C0-8D26DD23B0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533070-E559-425D-A5C6-8336B7CCD5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8A67EA-C62E-43E6-84E6-B4DC9A2F37A7}"/>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11949107-668E-4C56-9FBA-037A58AE55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0CBC49-9C9B-46B1-BFA5-A37A635C661E}"/>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13812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5A85-614A-4D51-AA3E-F118026D11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BD3C17-58CF-4185-9EB4-2037638398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21EC1D-EE89-4EB7-A743-3FDCD7182536}"/>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224BC891-4BE8-4A2F-BB9D-A284C1734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DA706-C312-4B08-8194-4F2F16CAC63A}"/>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40116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E601-D47B-4F69-8810-50D7460B9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56F18D-1913-4F40-9414-8F9827C8F5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00F8D-B82F-444E-9C6E-599AD0A50B32}"/>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DA263BC4-453D-441A-86F8-2DEE03AF0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A1D9D-1A4D-42AD-AB3B-DFE828BDF8C0}"/>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26304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CA8C-73E1-4698-8D18-029E22AB9A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B7D95D-03E3-41CB-848D-D759F565E6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6694D9-7333-4078-B32E-413E987C1F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89F10E-DD3B-4342-B534-691AF934E371}"/>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6" name="Footer Placeholder 5">
            <a:extLst>
              <a:ext uri="{FF2B5EF4-FFF2-40B4-BE49-F238E27FC236}">
                <a16:creationId xmlns:a16="http://schemas.microsoft.com/office/drawing/2014/main" id="{8A7315EB-E557-44B7-811A-D29453941F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0F0449-45C9-4129-BE23-88EDAFBB2FA0}"/>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12716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0D7B8-F649-424D-8D13-A35267D4B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898A54-AC74-453F-AF86-2E29F12A04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80772F-F3CB-42B6-B430-1284241C3A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3D8C33-A3BC-4B34-92A0-F9C62D3C3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6A2331-CED9-479C-85A1-AA576348B2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4B9732-AF65-4B57-87EA-58F1A6B00ABE}"/>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8" name="Footer Placeholder 7">
            <a:extLst>
              <a:ext uri="{FF2B5EF4-FFF2-40B4-BE49-F238E27FC236}">
                <a16:creationId xmlns:a16="http://schemas.microsoft.com/office/drawing/2014/main" id="{68E64F6A-6F79-4A49-84E7-6DE5FC1D61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8F04F9-7C90-4C38-BA54-9726C9F5F7E3}"/>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61726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25A5-A82E-4A12-BEE2-09277F0EAE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359150-294C-47AF-A79C-A50631A80F6B}"/>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4" name="Footer Placeholder 3">
            <a:extLst>
              <a:ext uri="{FF2B5EF4-FFF2-40B4-BE49-F238E27FC236}">
                <a16:creationId xmlns:a16="http://schemas.microsoft.com/office/drawing/2014/main" id="{7DC8EC4C-775C-4B6F-BFEE-0D532FA23F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7CB877F-0470-46A7-A8AB-4DBDCAB63C02}"/>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59877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175D5-1FD9-4979-A3D8-34E205266178}"/>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3" name="Footer Placeholder 2">
            <a:extLst>
              <a:ext uri="{FF2B5EF4-FFF2-40B4-BE49-F238E27FC236}">
                <a16:creationId xmlns:a16="http://schemas.microsoft.com/office/drawing/2014/main" id="{5656ACA5-8521-49CA-A1A4-2B1322D41E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7F323C-A7A3-4E3A-9A8D-E6DB35F2C0AC}"/>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372767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2027-C9AF-4C0C-9AEF-053DD9CF0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7B93F6-6F69-45FE-8625-B9DE8835DE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5913D3-509D-411A-A522-CA5A3E69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E5002F-E9F4-47E4-BF49-99577891C0BB}"/>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6" name="Footer Placeholder 5">
            <a:extLst>
              <a:ext uri="{FF2B5EF4-FFF2-40B4-BE49-F238E27FC236}">
                <a16:creationId xmlns:a16="http://schemas.microsoft.com/office/drawing/2014/main" id="{179CB591-7CCF-4B3A-B63C-271EB58287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B4312D-ADD8-48A6-AA1F-4C0B33D3919F}"/>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369704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7A3B-5148-4B83-977D-362F67DF79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A1CC8B-A305-4E03-91C7-C1A93A4F6D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BD1C4-54C7-4D7D-B84F-5D467BEC11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3A8C3-A3C9-457A-B01F-A570DBFC1DF7}"/>
              </a:ext>
            </a:extLst>
          </p:cNvPr>
          <p:cNvSpPr>
            <a:spLocks noGrp="1"/>
          </p:cNvSpPr>
          <p:nvPr>
            <p:ph type="dt" sz="half" idx="10"/>
          </p:nvPr>
        </p:nvSpPr>
        <p:spPr/>
        <p:txBody>
          <a:bodyPr/>
          <a:lstStyle/>
          <a:p>
            <a:fld id="{11A93CAB-F8BA-451B-A3D7-E24AFEBBF262}" type="datetimeFigureOut">
              <a:rPr lang="en-GB" smtClean="0"/>
              <a:t>18/03/2020</a:t>
            </a:fld>
            <a:endParaRPr lang="en-GB"/>
          </a:p>
        </p:txBody>
      </p:sp>
      <p:sp>
        <p:nvSpPr>
          <p:cNvPr id="6" name="Footer Placeholder 5">
            <a:extLst>
              <a:ext uri="{FF2B5EF4-FFF2-40B4-BE49-F238E27FC236}">
                <a16:creationId xmlns:a16="http://schemas.microsoft.com/office/drawing/2014/main" id="{9F800802-2493-47E6-B2BC-D2E1AC09BC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E35D32-42EA-4B4B-AF92-F62D8B56105E}"/>
              </a:ext>
            </a:extLst>
          </p:cNvPr>
          <p:cNvSpPr>
            <a:spLocks noGrp="1"/>
          </p:cNvSpPr>
          <p:nvPr>
            <p:ph type="sldNum" sz="quarter" idx="12"/>
          </p:nvPr>
        </p:nvSpPr>
        <p:spPr/>
        <p:txBody>
          <a:bodyPr/>
          <a:lstStyle/>
          <a:p>
            <a:fld id="{7ACDB727-3F5A-47E9-9B20-6DB66377828A}" type="slidenum">
              <a:rPr lang="en-GB" smtClean="0"/>
              <a:t>‹#›</a:t>
            </a:fld>
            <a:endParaRPr lang="en-GB"/>
          </a:p>
        </p:txBody>
      </p:sp>
    </p:spTree>
    <p:extLst>
      <p:ext uri="{BB962C8B-B14F-4D97-AF65-F5344CB8AC3E}">
        <p14:creationId xmlns:p14="http://schemas.microsoft.com/office/powerpoint/2010/main" val="152687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031927-A645-41A5-AA6B-69BDC40B19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B4A25C-4421-44EC-9B45-BFAA87E2CF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72AE92-576A-469B-9754-A8271AA2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93CAB-F8BA-451B-A3D7-E24AFEBBF262}" type="datetimeFigureOut">
              <a:rPr lang="en-GB" smtClean="0"/>
              <a:t>18/03/2020</a:t>
            </a:fld>
            <a:endParaRPr lang="en-GB"/>
          </a:p>
        </p:txBody>
      </p:sp>
      <p:sp>
        <p:nvSpPr>
          <p:cNvPr id="5" name="Footer Placeholder 4">
            <a:extLst>
              <a:ext uri="{FF2B5EF4-FFF2-40B4-BE49-F238E27FC236}">
                <a16:creationId xmlns:a16="http://schemas.microsoft.com/office/drawing/2014/main" id="{C658F1CA-E675-4C29-B674-F4405CF296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B3F163-6880-4EAD-87E4-16AC070E2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B727-3F5A-47E9-9B20-6DB66377828A}" type="slidenum">
              <a:rPr lang="en-GB" smtClean="0"/>
              <a:t>‹#›</a:t>
            </a:fld>
            <a:endParaRPr lang="en-GB"/>
          </a:p>
        </p:txBody>
      </p:sp>
    </p:spTree>
    <p:extLst>
      <p:ext uri="{BB962C8B-B14F-4D97-AF65-F5344CB8AC3E}">
        <p14:creationId xmlns:p14="http://schemas.microsoft.com/office/powerpoint/2010/main" val="2591814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3C8C-ACE7-4A99-8673-B8E45B264B31}"/>
              </a:ext>
            </a:extLst>
          </p:cNvPr>
          <p:cNvSpPr>
            <a:spLocks noGrp="1"/>
          </p:cNvSpPr>
          <p:nvPr>
            <p:ph type="ctrTitle"/>
          </p:nvPr>
        </p:nvSpPr>
        <p:spPr/>
        <p:txBody>
          <a:bodyPr/>
          <a:lstStyle/>
          <a:p>
            <a:r>
              <a:rPr lang="en-GB" dirty="0"/>
              <a:t>Unit 6 – Sports Leadership</a:t>
            </a:r>
          </a:p>
        </p:txBody>
      </p:sp>
      <p:sp>
        <p:nvSpPr>
          <p:cNvPr id="3" name="Subtitle 2">
            <a:extLst>
              <a:ext uri="{FF2B5EF4-FFF2-40B4-BE49-F238E27FC236}">
                <a16:creationId xmlns:a16="http://schemas.microsoft.com/office/drawing/2014/main" id="{40A2A72D-DE46-4151-B31D-788CDAFB03DB}"/>
              </a:ext>
            </a:extLst>
          </p:cNvPr>
          <p:cNvSpPr>
            <a:spLocks noGrp="1"/>
          </p:cNvSpPr>
          <p:nvPr>
            <p:ph type="subTitle" idx="1"/>
          </p:nvPr>
        </p:nvSpPr>
        <p:spPr/>
        <p:txBody>
          <a:bodyPr>
            <a:normAutofit/>
          </a:bodyPr>
          <a:lstStyle/>
          <a:p>
            <a:r>
              <a:rPr lang="en-GB" sz="1800" i="1" dirty="0"/>
              <a:t>Learning Aim A - Know the attributes associated with successful sports leadership</a:t>
            </a:r>
          </a:p>
        </p:txBody>
      </p:sp>
    </p:spTree>
    <p:extLst>
      <p:ext uri="{BB962C8B-B14F-4D97-AF65-F5344CB8AC3E}">
        <p14:creationId xmlns:p14="http://schemas.microsoft.com/office/powerpoint/2010/main" val="304947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17E5115-A022-4E50-8845-6D910F30BB22}"/>
              </a:ext>
            </a:extLst>
          </p:cNvPr>
          <p:cNvSpPr>
            <a:spLocks noGrp="1"/>
          </p:cNvSpPr>
          <p:nvPr>
            <p:ph type="title"/>
          </p:nvPr>
        </p:nvSpPr>
        <p:spPr>
          <a:xfrm>
            <a:off x="164432" y="-146978"/>
            <a:ext cx="10515600" cy="1325563"/>
          </a:xfrm>
        </p:spPr>
        <p:txBody>
          <a:bodyPr/>
          <a:lstStyle/>
          <a:p>
            <a:r>
              <a:rPr lang="en-GB" b="1" u="sng" dirty="0"/>
              <a:t>Skills</a:t>
            </a:r>
          </a:p>
        </p:txBody>
      </p:sp>
      <p:sp>
        <p:nvSpPr>
          <p:cNvPr id="7" name="Content Placeholder 6">
            <a:extLst>
              <a:ext uri="{FF2B5EF4-FFF2-40B4-BE49-F238E27FC236}">
                <a16:creationId xmlns:a16="http://schemas.microsoft.com/office/drawing/2014/main" id="{04FE5F9C-FCB4-481F-8AA4-59686CFA60A4}"/>
              </a:ext>
            </a:extLst>
          </p:cNvPr>
          <p:cNvSpPr>
            <a:spLocks noGrp="1"/>
          </p:cNvSpPr>
          <p:nvPr>
            <p:ph idx="1"/>
          </p:nvPr>
        </p:nvSpPr>
        <p:spPr>
          <a:xfrm>
            <a:off x="164432" y="898224"/>
            <a:ext cx="11674642" cy="5822171"/>
          </a:xfrm>
        </p:spPr>
        <p:txBody>
          <a:bodyPr>
            <a:normAutofit fontScale="92500" lnSpcReduction="10000"/>
          </a:bodyPr>
          <a:lstStyle/>
          <a:p>
            <a:pPr marL="0" indent="0">
              <a:buNone/>
            </a:pPr>
            <a:r>
              <a:rPr lang="en-GB" sz="2400" b="1" u="sng" dirty="0"/>
              <a:t>Communication </a:t>
            </a:r>
          </a:p>
          <a:p>
            <a:pPr marL="0" indent="0">
              <a:buNone/>
            </a:pPr>
            <a:r>
              <a:rPr lang="en-GB" sz="2400" b="1" i="1" dirty="0"/>
              <a:t>This is when the leader is able to verbally communicate with their group in order to clearly explain what they want them to do. This must be clear and used in a language that the players can understand. This is important because if the leader can communicate what they want their players to do, then they are more likely to do what is asked and achieve the leaders goals.</a:t>
            </a:r>
          </a:p>
          <a:p>
            <a:pPr marL="0" indent="0">
              <a:buNone/>
            </a:pPr>
            <a:r>
              <a:rPr lang="en-GB" sz="2400" b="1" u="sng" dirty="0"/>
              <a:t>Organisation of Equipment </a:t>
            </a:r>
            <a:endParaRPr lang="en-GB" sz="2400" b="1" i="1" u="sng" dirty="0"/>
          </a:p>
          <a:p>
            <a:pPr marL="0" indent="0">
              <a:buNone/>
            </a:pPr>
            <a:r>
              <a:rPr lang="en-GB" sz="2400" b="1" i="1" dirty="0"/>
              <a:t>Is when the leader is running specific coaching sessions and the set up of their equipment in those sessions.</a:t>
            </a:r>
            <a:r>
              <a:rPr lang="en-GB" sz="2400" dirty="0"/>
              <a:t> </a:t>
            </a:r>
            <a:r>
              <a:rPr lang="en-GB" sz="2400" b="1" i="1" dirty="0"/>
              <a:t>It is important for a leader to organise their equipment well so that their players have more trust in them that they know what they are doing, and also to make sure that the session can progress easily and players will gain more out of it.</a:t>
            </a:r>
          </a:p>
          <a:p>
            <a:pPr marL="0" indent="0">
              <a:buNone/>
            </a:pPr>
            <a:r>
              <a:rPr lang="en-GB" sz="2400" b="1" u="sng" dirty="0"/>
              <a:t>Knowledge</a:t>
            </a:r>
            <a:r>
              <a:rPr lang="en-GB" sz="2400" dirty="0"/>
              <a:t> </a:t>
            </a:r>
          </a:p>
          <a:p>
            <a:pPr marL="0" indent="0">
              <a:buNone/>
            </a:pPr>
            <a:r>
              <a:rPr lang="en-GB" sz="2400" b="1" i="1" dirty="0"/>
              <a:t>Relates to the knowledge that the leader has on that specific sport that they are leading. This would include knowledge of tactics, training sessions and rules and regulations. This is important to have as a leader because if the leader has good knowledge of tactics they are able to create a formation for their team which allows them to win. Good knowledge on training sessions will mean that their players will always be improving, and good knowledge of rules and regulations will mean that they are able to educate their players about these rules and be able to help them to not break the rules and accurately abide by them in a game situation.</a:t>
            </a:r>
          </a:p>
        </p:txBody>
      </p:sp>
      <p:sp>
        <p:nvSpPr>
          <p:cNvPr id="4" name="Content Placeholder 6">
            <a:extLst>
              <a:ext uri="{FF2B5EF4-FFF2-40B4-BE49-F238E27FC236}">
                <a16:creationId xmlns:a16="http://schemas.microsoft.com/office/drawing/2014/main" id="{0C548790-DC19-4426-8BCA-32C0A72D191A}"/>
              </a:ext>
            </a:extLst>
          </p:cNvPr>
          <p:cNvSpPr txBox="1">
            <a:spLocks/>
          </p:cNvSpPr>
          <p:nvPr/>
        </p:nvSpPr>
        <p:spPr>
          <a:xfrm>
            <a:off x="164432" y="898224"/>
            <a:ext cx="11674642" cy="582217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u="sng"/>
              <a:t>Communication </a:t>
            </a:r>
          </a:p>
          <a:p>
            <a:pPr marL="0" indent="0">
              <a:buFont typeface="Arial" panose="020B0604020202020204" pitchFamily="34" charset="0"/>
              <a:buNone/>
            </a:pPr>
            <a:r>
              <a:rPr lang="en-GB" sz="2400" b="1" i="1">
                <a:solidFill>
                  <a:srgbClr val="FF0000"/>
                </a:solidFill>
              </a:rPr>
              <a:t>This is when the leader is able to verbally communicate with their group in order to clearly explain what they want them to do. This must be clear and used in a language that the players can understand. </a:t>
            </a:r>
            <a:r>
              <a:rPr lang="en-GB" sz="2400" b="1" i="1">
                <a:solidFill>
                  <a:schemeClr val="accent4"/>
                </a:solidFill>
              </a:rPr>
              <a:t>This is important because if the leader can communicate what they want their players to do, then they are more likely to do what is asked and achieve the leaders goals.</a:t>
            </a:r>
          </a:p>
          <a:p>
            <a:pPr marL="0" indent="0">
              <a:buFont typeface="Arial" panose="020B0604020202020204" pitchFamily="34" charset="0"/>
              <a:buNone/>
            </a:pPr>
            <a:r>
              <a:rPr lang="en-GB" sz="2400" b="1" u="sng"/>
              <a:t>Organisation of Equipment </a:t>
            </a:r>
            <a:endParaRPr lang="en-GB" sz="2400" b="1" i="1" u="sng">
              <a:solidFill>
                <a:srgbClr val="FF0000"/>
              </a:solidFill>
            </a:endParaRPr>
          </a:p>
          <a:p>
            <a:pPr marL="0" indent="0">
              <a:buFont typeface="Arial" panose="020B0604020202020204" pitchFamily="34" charset="0"/>
              <a:buNone/>
            </a:pPr>
            <a:r>
              <a:rPr lang="en-GB" sz="2400" b="1" i="1">
                <a:solidFill>
                  <a:srgbClr val="FF0000"/>
                </a:solidFill>
              </a:rPr>
              <a:t>Is when the leader is running specific coaching sessions and the set up of their equipment in those sessions.</a:t>
            </a:r>
            <a:r>
              <a:rPr lang="en-GB" sz="2400"/>
              <a:t> </a:t>
            </a:r>
            <a:r>
              <a:rPr lang="en-GB" sz="2400" b="1" i="1">
                <a:solidFill>
                  <a:srgbClr val="FFC000"/>
                </a:solidFill>
              </a:rPr>
              <a:t>It is important for a leader to organise their equipment well so that their players have more trust in them that they know what they are doing, and also to make sure that the session can progress easily and players will gain more out of it.</a:t>
            </a:r>
          </a:p>
          <a:p>
            <a:pPr marL="0" indent="0">
              <a:buFont typeface="Arial" panose="020B0604020202020204" pitchFamily="34" charset="0"/>
              <a:buNone/>
            </a:pPr>
            <a:r>
              <a:rPr lang="en-GB" sz="2400" b="1" u="sng"/>
              <a:t>Knowledge</a:t>
            </a:r>
            <a:r>
              <a:rPr lang="en-GB" sz="2400"/>
              <a:t> </a:t>
            </a:r>
          </a:p>
          <a:p>
            <a:pPr marL="0" indent="0">
              <a:buFont typeface="Arial" panose="020B0604020202020204" pitchFamily="34" charset="0"/>
              <a:buNone/>
            </a:pPr>
            <a:r>
              <a:rPr lang="en-GB" sz="2400" b="1" i="1">
                <a:solidFill>
                  <a:srgbClr val="FF0000"/>
                </a:solidFill>
              </a:rPr>
              <a:t>Relates to the knowledge that the leader has on that specific sport that they are leading. This would include knowledge of tactics, training sessions and rules and regulations. </a:t>
            </a:r>
            <a:r>
              <a:rPr lang="en-GB" sz="2400" b="1" i="1">
                <a:solidFill>
                  <a:srgbClr val="FFC000"/>
                </a:solidFill>
              </a:rPr>
              <a:t>This is important to have as a leader because if the leader has good knowledge of tactics they are able to create a formation for their team which allows them to win. Good knowledge on training sessions will mean that their players will always be improving, and good knowledge of rules and regulations will mean that they are able to educate their players about these rules and be able to help them to not break the rules and accurately abide by them in a game situation.</a:t>
            </a:r>
            <a:endParaRPr lang="en-GB" sz="2400" b="1" i="1" dirty="0">
              <a:solidFill>
                <a:srgbClr val="FFC000"/>
              </a:solidFill>
            </a:endParaRPr>
          </a:p>
        </p:txBody>
      </p:sp>
    </p:spTree>
    <p:extLst>
      <p:ext uri="{BB962C8B-B14F-4D97-AF65-F5344CB8AC3E}">
        <p14:creationId xmlns:p14="http://schemas.microsoft.com/office/powerpoint/2010/main" val="114626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3F44-42BB-46B3-B55F-52A53697197B}"/>
              </a:ext>
            </a:extLst>
          </p:cNvPr>
          <p:cNvSpPr>
            <a:spLocks noGrp="1"/>
          </p:cNvSpPr>
          <p:nvPr>
            <p:ph type="title"/>
          </p:nvPr>
        </p:nvSpPr>
        <p:spPr>
          <a:xfrm>
            <a:off x="2733414" y="1170996"/>
            <a:ext cx="6108192" cy="4315968"/>
          </a:xfrm>
        </p:spPr>
        <p:txBody>
          <a:bodyPr vert="horz" lIns="91440" tIns="45720" rIns="91440" bIns="45720" rtlCol="0" anchor="ctr">
            <a:normAutofit/>
          </a:bodyPr>
          <a:lstStyle/>
          <a:p>
            <a:r>
              <a:rPr lang="en-US" sz="7200" kern="1200" dirty="0">
                <a:solidFill>
                  <a:schemeClr val="tx1"/>
                </a:solidFill>
                <a:latin typeface="+mj-lt"/>
                <a:ea typeface="+mj-ea"/>
                <a:cs typeface="+mj-cs"/>
              </a:rPr>
              <a:t>Responsibilities of a sports leader…</a:t>
            </a:r>
          </a:p>
        </p:txBody>
      </p:sp>
      <p:sp>
        <p:nvSpPr>
          <p:cNvPr id="9" name="Isosceles Triangle 8">
            <a:extLst>
              <a:ext uri="{FF2B5EF4-FFF2-40B4-BE49-F238E27FC236}">
                <a16:creationId xmlns:a16="http://schemas.microsoft.com/office/drawing/2014/main" id="{B92BC7C0-A940-4440-B488-A169EE6CC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09289" y="3342776"/>
            <a:ext cx="200040" cy="17244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89189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2112-E559-4CE5-9916-5A1235E937D9}"/>
              </a:ext>
            </a:extLst>
          </p:cNvPr>
          <p:cNvSpPr>
            <a:spLocks noGrp="1"/>
          </p:cNvSpPr>
          <p:nvPr>
            <p:ph type="title"/>
          </p:nvPr>
        </p:nvSpPr>
        <p:spPr>
          <a:xfrm>
            <a:off x="0" y="-253918"/>
            <a:ext cx="10515600" cy="1325563"/>
          </a:xfrm>
        </p:spPr>
        <p:txBody>
          <a:bodyPr/>
          <a:lstStyle/>
          <a:p>
            <a:r>
              <a:rPr lang="en-GB" b="1" u="sng" dirty="0"/>
              <a:t>Core responsibilities </a:t>
            </a:r>
          </a:p>
        </p:txBody>
      </p:sp>
      <p:sp>
        <p:nvSpPr>
          <p:cNvPr id="3" name="Content Placeholder 2">
            <a:extLst>
              <a:ext uri="{FF2B5EF4-FFF2-40B4-BE49-F238E27FC236}">
                <a16:creationId xmlns:a16="http://schemas.microsoft.com/office/drawing/2014/main" id="{6DCF0806-980B-4D5A-8AE5-80C2F0576061}"/>
              </a:ext>
            </a:extLst>
          </p:cNvPr>
          <p:cNvSpPr>
            <a:spLocks noGrp="1"/>
          </p:cNvSpPr>
          <p:nvPr>
            <p:ph idx="1"/>
          </p:nvPr>
        </p:nvSpPr>
        <p:spPr>
          <a:xfrm>
            <a:off x="119769" y="840826"/>
            <a:ext cx="11962740" cy="5950591"/>
          </a:xfrm>
        </p:spPr>
        <p:txBody>
          <a:bodyPr>
            <a:normAutofit/>
          </a:bodyPr>
          <a:lstStyle/>
          <a:p>
            <a:pPr marL="0" indent="0">
              <a:buNone/>
            </a:pPr>
            <a:r>
              <a:rPr lang="en-GB" dirty="0"/>
              <a:t>Professional Conduct – </a:t>
            </a:r>
            <a:r>
              <a:rPr lang="en-GB" i="1" dirty="0">
                <a:solidFill>
                  <a:srgbClr val="FF0000"/>
                </a:solidFill>
              </a:rPr>
              <a:t>is when leaders act in a professional manner at all times.</a:t>
            </a:r>
            <a:endParaRPr lang="en-GB" dirty="0">
              <a:solidFill>
                <a:srgbClr val="FF0000"/>
              </a:solidFill>
            </a:endParaRPr>
          </a:p>
          <a:p>
            <a:pPr marL="0" indent="0">
              <a:buNone/>
            </a:pPr>
            <a:r>
              <a:rPr lang="en-GB" b="1" i="1" dirty="0">
                <a:solidFill>
                  <a:srgbClr val="FFC000"/>
                </a:solidFill>
              </a:rPr>
              <a:t>No swearing or disrespect, wearing correct clothing</a:t>
            </a:r>
          </a:p>
          <a:p>
            <a:pPr marL="0" indent="0">
              <a:buNone/>
            </a:pPr>
            <a:r>
              <a:rPr lang="en-GB" b="1" i="1" dirty="0">
                <a:solidFill>
                  <a:srgbClr val="FFC000"/>
                </a:solidFill>
              </a:rPr>
              <a:t>Players will replicate this and have high standards</a:t>
            </a:r>
          </a:p>
          <a:p>
            <a:pPr marL="0" indent="0">
              <a:buNone/>
            </a:pPr>
            <a:endParaRPr lang="en-GB" dirty="0"/>
          </a:p>
          <a:p>
            <a:pPr marL="0" indent="0">
              <a:buNone/>
            </a:pPr>
            <a:r>
              <a:rPr lang="en-GB" dirty="0"/>
              <a:t>Health and Safety – </a:t>
            </a:r>
            <a:r>
              <a:rPr lang="en-GB" i="1" dirty="0">
                <a:solidFill>
                  <a:srgbClr val="FF0000"/>
                </a:solidFill>
              </a:rPr>
              <a:t>having the health and safety of their players in mind and attending courses to help them with this.</a:t>
            </a:r>
            <a:endParaRPr lang="en-GB" dirty="0">
              <a:solidFill>
                <a:srgbClr val="FF0000"/>
              </a:solidFill>
            </a:endParaRPr>
          </a:p>
          <a:p>
            <a:pPr marL="0" indent="0">
              <a:buNone/>
            </a:pPr>
            <a:r>
              <a:rPr lang="en-GB" b="1" i="1" dirty="0">
                <a:solidFill>
                  <a:srgbClr val="FFC000"/>
                </a:solidFill>
              </a:rPr>
              <a:t>Sessions and games are safe and participants feel that they can take part in the session and improve</a:t>
            </a:r>
          </a:p>
          <a:p>
            <a:pPr marL="0" indent="0">
              <a:buNone/>
            </a:pPr>
            <a:endParaRPr lang="en-GB" b="1" i="1" dirty="0"/>
          </a:p>
          <a:p>
            <a:pPr marL="0" indent="0">
              <a:buNone/>
            </a:pPr>
            <a:r>
              <a:rPr lang="en-GB" dirty="0"/>
              <a:t>Equality – </a:t>
            </a:r>
            <a:r>
              <a:rPr lang="en-GB" i="1" dirty="0">
                <a:solidFill>
                  <a:srgbClr val="FF0000"/>
                </a:solidFill>
              </a:rPr>
              <a:t>having strong values about all participants have equal rights and opportunities</a:t>
            </a:r>
            <a:endParaRPr lang="en-GB" dirty="0">
              <a:solidFill>
                <a:srgbClr val="FF0000"/>
              </a:solidFill>
            </a:endParaRPr>
          </a:p>
          <a:p>
            <a:pPr marL="0" indent="0">
              <a:buNone/>
            </a:pPr>
            <a:r>
              <a:rPr lang="en-GB" b="1" i="1" dirty="0">
                <a:solidFill>
                  <a:srgbClr val="FFC000"/>
                </a:solidFill>
              </a:rPr>
              <a:t>All feel included – players feel like part of a team </a:t>
            </a:r>
            <a:r>
              <a:rPr lang="en-GB" dirty="0">
                <a:solidFill>
                  <a:srgbClr val="FFC000"/>
                </a:solidFill>
              </a:rPr>
              <a:t> </a:t>
            </a:r>
          </a:p>
        </p:txBody>
      </p:sp>
    </p:spTree>
    <p:extLst>
      <p:ext uri="{BB962C8B-B14F-4D97-AF65-F5344CB8AC3E}">
        <p14:creationId xmlns:p14="http://schemas.microsoft.com/office/powerpoint/2010/main" val="1887993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2112-E559-4CE5-9916-5A1235E937D9}"/>
              </a:ext>
            </a:extLst>
          </p:cNvPr>
          <p:cNvSpPr>
            <a:spLocks noGrp="1"/>
          </p:cNvSpPr>
          <p:nvPr>
            <p:ph type="title"/>
          </p:nvPr>
        </p:nvSpPr>
        <p:spPr>
          <a:xfrm>
            <a:off x="0" y="-355106"/>
            <a:ext cx="10515600" cy="1325563"/>
          </a:xfrm>
        </p:spPr>
        <p:txBody>
          <a:bodyPr/>
          <a:lstStyle/>
          <a:p>
            <a:r>
              <a:rPr lang="en-GB" b="1" u="sng" dirty="0"/>
              <a:t>Wider responsibilities </a:t>
            </a:r>
          </a:p>
        </p:txBody>
      </p:sp>
      <p:sp>
        <p:nvSpPr>
          <p:cNvPr id="3" name="Content Placeholder 2">
            <a:extLst>
              <a:ext uri="{FF2B5EF4-FFF2-40B4-BE49-F238E27FC236}">
                <a16:creationId xmlns:a16="http://schemas.microsoft.com/office/drawing/2014/main" id="{6DCF0806-980B-4D5A-8AE5-80C2F0576061}"/>
              </a:ext>
            </a:extLst>
          </p:cNvPr>
          <p:cNvSpPr>
            <a:spLocks noGrp="1"/>
          </p:cNvSpPr>
          <p:nvPr>
            <p:ph idx="1"/>
          </p:nvPr>
        </p:nvSpPr>
        <p:spPr>
          <a:xfrm>
            <a:off x="79256" y="618882"/>
            <a:ext cx="12112743" cy="6239117"/>
          </a:xfrm>
        </p:spPr>
        <p:txBody>
          <a:bodyPr>
            <a:normAutofit fontScale="62500" lnSpcReduction="20000"/>
          </a:bodyPr>
          <a:lstStyle/>
          <a:p>
            <a:pPr marL="0" indent="0">
              <a:buNone/>
            </a:pPr>
            <a:r>
              <a:rPr lang="en-GB" dirty="0"/>
              <a:t>Insurance – </a:t>
            </a:r>
            <a:r>
              <a:rPr lang="en-GB" i="1" dirty="0">
                <a:solidFill>
                  <a:srgbClr val="FF0000"/>
                </a:solidFill>
              </a:rPr>
              <a:t>is when the leader attends courses and has the correct insurance </a:t>
            </a:r>
          </a:p>
          <a:p>
            <a:pPr marL="0" indent="0">
              <a:buNone/>
            </a:pPr>
            <a:r>
              <a:rPr lang="en-GB" b="1" i="1" dirty="0">
                <a:solidFill>
                  <a:srgbClr val="FFC000"/>
                </a:solidFill>
              </a:rPr>
              <a:t>Leader is covered if there are any injuries</a:t>
            </a:r>
          </a:p>
          <a:p>
            <a:pPr marL="0" indent="0">
              <a:buNone/>
            </a:pPr>
            <a:r>
              <a:rPr lang="en-GB" b="1" i="1" dirty="0">
                <a:solidFill>
                  <a:srgbClr val="FFC000"/>
                </a:solidFill>
              </a:rPr>
              <a:t>Players/participants feel safe at all times.</a:t>
            </a:r>
            <a:endParaRPr lang="en-GB" dirty="0">
              <a:solidFill>
                <a:srgbClr val="FFC000"/>
              </a:solidFill>
            </a:endParaRPr>
          </a:p>
          <a:p>
            <a:pPr marL="0" indent="0">
              <a:buNone/>
            </a:pPr>
            <a:r>
              <a:rPr lang="en-GB" dirty="0"/>
              <a:t>Child Protection – </a:t>
            </a:r>
            <a:r>
              <a:rPr lang="en-GB" i="1" dirty="0">
                <a:solidFill>
                  <a:srgbClr val="FF0000"/>
                </a:solidFill>
              </a:rPr>
              <a:t>when the leader is able to work with participants under the age of 18.</a:t>
            </a:r>
          </a:p>
          <a:p>
            <a:pPr marL="0" indent="0">
              <a:buNone/>
            </a:pPr>
            <a:r>
              <a:rPr lang="en-GB" b="1" i="1" dirty="0">
                <a:solidFill>
                  <a:srgbClr val="FFC000"/>
                </a:solidFill>
              </a:rPr>
              <a:t>Leader is covered should there be any issues</a:t>
            </a:r>
          </a:p>
          <a:p>
            <a:pPr marL="0" indent="0">
              <a:buNone/>
            </a:pPr>
            <a:r>
              <a:rPr lang="en-GB" b="1" i="1" dirty="0">
                <a:solidFill>
                  <a:srgbClr val="FFC000"/>
                </a:solidFill>
              </a:rPr>
              <a:t>Is able to work with all ages so can include all</a:t>
            </a:r>
          </a:p>
          <a:p>
            <a:pPr marL="0" indent="0">
              <a:buNone/>
            </a:pPr>
            <a:r>
              <a:rPr lang="en-GB" b="1" i="1" dirty="0">
                <a:solidFill>
                  <a:srgbClr val="FFC000"/>
                </a:solidFill>
              </a:rPr>
              <a:t>Younger participants feel safe around them.</a:t>
            </a:r>
          </a:p>
          <a:p>
            <a:pPr marL="0" indent="0">
              <a:buNone/>
            </a:pPr>
            <a:endParaRPr lang="en-GB" dirty="0"/>
          </a:p>
          <a:p>
            <a:pPr marL="0" indent="0">
              <a:buNone/>
            </a:pPr>
            <a:r>
              <a:rPr lang="en-GB" dirty="0"/>
              <a:t>Legal obligations – </a:t>
            </a:r>
            <a:r>
              <a:rPr lang="en-GB" i="1" dirty="0">
                <a:solidFill>
                  <a:srgbClr val="FF0000"/>
                </a:solidFill>
              </a:rPr>
              <a:t>when the leader must abide by their contract or job role that they are in.</a:t>
            </a:r>
          </a:p>
          <a:p>
            <a:pPr marL="0" indent="0">
              <a:buNone/>
            </a:pPr>
            <a:r>
              <a:rPr lang="en-GB" b="1" i="1" dirty="0">
                <a:solidFill>
                  <a:srgbClr val="FFC000"/>
                </a:solidFill>
              </a:rPr>
              <a:t>Participants will feel their leader is doing the correct job </a:t>
            </a:r>
          </a:p>
          <a:p>
            <a:pPr marL="0" indent="0">
              <a:buNone/>
            </a:pPr>
            <a:endParaRPr lang="en-GB" dirty="0"/>
          </a:p>
          <a:p>
            <a:pPr marL="0" indent="0">
              <a:buNone/>
            </a:pPr>
            <a:r>
              <a:rPr lang="en-GB" dirty="0"/>
              <a:t>Ethics and values – </a:t>
            </a:r>
            <a:r>
              <a:rPr lang="en-GB" i="1" dirty="0">
                <a:solidFill>
                  <a:srgbClr val="FF0000"/>
                </a:solidFill>
              </a:rPr>
              <a:t>having the professional approach to your team and the way they play. Doing the job for the correct reasons – to improve the team and be respectful etc.</a:t>
            </a:r>
          </a:p>
          <a:p>
            <a:pPr marL="0" indent="0">
              <a:buNone/>
            </a:pPr>
            <a:r>
              <a:rPr lang="en-GB" b="1" i="1" dirty="0">
                <a:solidFill>
                  <a:srgbClr val="FFC000"/>
                </a:solidFill>
              </a:rPr>
              <a:t>Players will start to have high standards, which will improve their performance and manner. </a:t>
            </a:r>
          </a:p>
          <a:p>
            <a:pPr marL="0" indent="0">
              <a:buNone/>
            </a:pPr>
            <a:r>
              <a:rPr lang="en-GB" b="1" i="1" dirty="0">
                <a:solidFill>
                  <a:srgbClr val="FFC000"/>
                </a:solidFill>
              </a:rPr>
              <a:t>Not having correct ethics and values will lead to poor leadership and players being disrespectful.</a:t>
            </a:r>
          </a:p>
          <a:p>
            <a:pPr marL="0" indent="0">
              <a:buNone/>
            </a:pPr>
            <a:endParaRPr lang="en-GB" dirty="0"/>
          </a:p>
          <a:p>
            <a:pPr marL="0" indent="0">
              <a:buNone/>
            </a:pPr>
            <a:r>
              <a:rPr lang="en-GB" dirty="0"/>
              <a:t>Rules and regulations – </a:t>
            </a:r>
            <a:r>
              <a:rPr lang="en-GB" i="1" dirty="0">
                <a:solidFill>
                  <a:srgbClr val="FF0000"/>
                </a:solidFill>
              </a:rPr>
              <a:t>Having the correct knowledge of the rules and regulations of the sport that they are leading. </a:t>
            </a:r>
          </a:p>
          <a:p>
            <a:pPr marL="0" indent="0">
              <a:buNone/>
            </a:pPr>
            <a:r>
              <a:rPr lang="en-GB" b="1" i="1" dirty="0">
                <a:solidFill>
                  <a:srgbClr val="FFC000"/>
                </a:solidFill>
              </a:rPr>
              <a:t>Players will learn more, will feel safe.</a:t>
            </a:r>
          </a:p>
          <a:p>
            <a:pPr marL="0" indent="0">
              <a:buNone/>
            </a:pPr>
            <a:r>
              <a:rPr lang="en-GB" b="1" i="1" dirty="0">
                <a:solidFill>
                  <a:srgbClr val="FFC000"/>
                </a:solidFill>
              </a:rPr>
              <a:t>Players will be able to play the game within the rules and have a positive impact on their performances.</a:t>
            </a:r>
          </a:p>
          <a:p>
            <a:pPr marL="0" indent="0">
              <a:buNone/>
            </a:pPr>
            <a:r>
              <a:rPr lang="en-GB" b="1" i="1" dirty="0">
                <a:solidFill>
                  <a:srgbClr val="FFC000"/>
                </a:solidFill>
              </a:rPr>
              <a:t>Players will have more respect for the leader if they have good knowledge of the rules and regulations.</a:t>
            </a:r>
          </a:p>
        </p:txBody>
      </p:sp>
    </p:spTree>
    <p:extLst>
      <p:ext uri="{BB962C8B-B14F-4D97-AF65-F5344CB8AC3E}">
        <p14:creationId xmlns:p14="http://schemas.microsoft.com/office/powerpoint/2010/main" val="3399279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8B0D7-F176-4700-BE3F-20A12EE52439}"/>
              </a:ext>
            </a:extLst>
          </p:cNvPr>
          <p:cNvSpPr>
            <a:spLocks noGrp="1"/>
          </p:cNvSpPr>
          <p:nvPr>
            <p:ph idx="1"/>
          </p:nvPr>
        </p:nvSpPr>
        <p:spPr>
          <a:xfrm>
            <a:off x="4244645" y="82690"/>
            <a:ext cx="3539952" cy="932155"/>
          </a:xfrm>
        </p:spPr>
        <p:txBody>
          <a:bodyPr>
            <a:normAutofit fontScale="92500" lnSpcReduction="20000"/>
          </a:bodyPr>
          <a:lstStyle/>
          <a:p>
            <a:pPr marL="0" indent="0" algn="ctr">
              <a:buNone/>
            </a:pPr>
            <a:r>
              <a:rPr lang="en-GB" sz="4000" dirty="0"/>
              <a:t>Gareth Southgate</a:t>
            </a:r>
          </a:p>
        </p:txBody>
      </p:sp>
      <p:pic>
        <p:nvPicPr>
          <p:cNvPr id="4" name="Picture 3">
            <a:extLst>
              <a:ext uri="{FF2B5EF4-FFF2-40B4-BE49-F238E27FC236}">
                <a16:creationId xmlns:a16="http://schemas.microsoft.com/office/drawing/2014/main" id="{5C17DD21-F146-4041-A461-52342D48FCA1}"/>
              </a:ext>
            </a:extLst>
          </p:cNvPr>
          <p:cNvPicPr>
            <a:picLocks noChangeAspect="1"/>
          </p:cNvPicPr>
          <p:nvPr/>
        </p:nvPicPr>
        <p:blipFill>
          <a:blip r:embed="rId2"/>
          <a:stretch>
            <a:fillRect/>
          </a:stretch>
        </p:blipFill>
        <p:spPr>
          <a:xfrm>
            <a:off x="3005091" y="1228698"/>
            <a:ext cx="6181818" cy="3477273"/>
          </a:xfrm>
          <a:prstGeom prst="rect">
            <a:avLst/>
          </a:prstGeom>
        </p:spPr>
      </p:pic>
      <p:sp>
        <p:nvSpPr>
          <p:cNvPr id="5" name="TextBox 4">
            <a:extLst>
              <a:ext uri="{FF2B5EF4-FFF2-40B4-BE49-F238E27FC236}">
                <a16:creationId xmlns:a16="http://schemas.microsoft.com/office/drawing/2014/main" id="{A3EB62BA-4EAA-42EC-889C-43A6CD4B6E91}"/>
              </a:ext>
            </a:extLst>
          </p:cNvPr>
          <p:cNvSpPr txBox="1"/>
          <p:nvPr/>
        </p:nvSpPr>
        <p:spPr>
          <a:xfrm>
            <a:off x="471996" y="5070746"/>
            <a:ext cx="11248008" cy="923330"/>
          </a:xfrm>
          <a:prstGeom prst="rect">
            <a:avLst/>
          </a:prstGeom>
          <a:noFill/>
        </p:spPr>
        <p:txBody>
          <a:bodyPr wrap="square" rtlCol="0">
            <a:spAutoFit/>
          </a:bodyPr>
          <a:lstStyle/>
          <a:p>
            <a:pPr algn="ctr"/>
            <a:r>
              <a:rPr lang="en-GB" dirty="0"/>
              <a:t>Gareth Southgate is the current England football team manager. He has managed club sides in the past but mainly been involved in the England set up for the past few years. He recently guided England to a World Cup Semi-Final in the World Cup in 2018, which is the best the Country have done since winning the World Cup in 1966. </a:t>
            </a:r>
          </a:p>
        </p:txBody>
      </p:sp>
    </p:spTree>
    <p:extLst>
      <p:ext uri="{BB962C8B-B14F-4D97-AF65-F5344CB8AC3E}">
        <p14:creationId xmlns:p14="http://schemas.microsoft.com/office/powerpoint/2010/main" val="129687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D35F9-3C52-4577-AC42-974689C9135F}"/>
              </a:ext>
            </a:extLst>
          </p:cNvPr>
          <p:cNvSpPr>
            <a:spLocks noGrp="1"/>
          </p:cNvSpPr>
          <p:nvPr>
            <p:ph type="title"/>
          </p:nvPr>
        </p:nvSpPr>
        <p:spPr>
          <a:xfrm>
            <a:off x="0" y="-266330"/>
            <a:ext cx="10515600" cy="1325563"/>
          </a:xfrm>
        </p:spPr>
        <p:txBody>
          <a:bodyPr/>
          <a:lstStyle/>
          <a:p>
            <a:r>
              <a:rPr lang="en-GB" b="1" u="sng" dirty="0"/>
              <a:t>Gareth Southgate</a:t>
            </a:r>
          </a:p>
        </p:txBody>
      </p:sp>
      <p:sp>
        <p:nvSpPr>
          <p:cNvPr id="3" name="Content Placeholder 2">
            <a:extLst>
              <a:ext uri="{FF2B5EF4-FFF2-40B4-BE49-F238E27FC236}">
                <a16:creationId xmlns:a16="http://schemas.microsoft.com/office/drawing/2014/main" id="{48D8B0D7-F176-4700-BE3F-20A12EE52439}"/>
              </a:ext>
            </a:extLst>
          </p:cNvPr>
          <p:cNvSpPr>
            <a:spLocks noGrp="1"/>
          </p:cNvSpPr>
          <p:nvPr>
            <p:ph idx="1"/>
          </p:nvPr>
        </p:nvSpPr>
        <p:spPr>
          <a:xfrm>
            <a:off x="139842" y="790113"/>
            <a:ext cx="11912315" cy="6001304"/>
          </a:xfrm>
        </p:spPr>
        <p:txBody>
          <a:bodyPr>
            <a:normAutofit/>
          </a:bodyPr>
          <a:lstStyle/>
          <a:p>
            <a:pPr marL="0" indent="0">
              <a:buNone/>
            </a:pPr>
            <a:r>
              <a:rPr lang="en-GB" sz="2400" dirty="0"/>
              <a:t>In order to be successful, Gareth Southgate has had to develop many attributes to help him and his teams achieve. He will have good knowledge of the sport, because he is an ex England international himself. He will have respect from the players because he has played for his country before and this will mean that he will be able to use the correct terminology when discussing tactics with the players. He has good tactical knowledge of his sport, this is obvious as he was able to get England to the semi-final of the World Cup, which shows that he was able to outwit many opponents with his tactics.</a:t>
            </a:r>
          </a:p>
          <a:p>
            <a:pPr marL="0" indent="0">
              <a:buNone/>
            </a:pPr>
            <a:r>
              <a:rPr lang="en-GB" sz="2400" dirty="0"/>
              <a:t>His conduct is very professional as he is always dressed smartly which means the players will show more respect for him and have high standards of themselves. He always speaks very politely and clearly in interviews and never swears or disrespects anybody which means that he will gain more respect from other people because of this. </a:t>
            </a:r>
          </a:p>
          <a:p>
            <a:pPr marL="0" indent="0">
              <a:buNone/>
            </a:pPr>
            <a:r>
              <a:rPr lang="en-GB" sz="2400" dirty="0"/>
              <a:t>He will have to adopt many leadership styles in his role as the England manager, but he seems to mainly use a democratic approach most of the time, but there will be times when he has to become autocratic when it comes to disciplining his players when they have not done so well or done what is expected of them. </a:t>
            </a:r>
          </a:p>
          <a:p>
            <a:pPr marL="0" indent="0">
              <a:buNone/>
            </a:pPr>
            <a:endParaRPr lang="en-GB" sz="2400" dirty="0"/>
          </a:p>
        </p:txBody>
      </p:sp>
      <p:sp>
        <p:nvSpPr>
          <p:cNvPr id="4" name="Content Placeholder 2">
            <a:extLst>
              <a:ext uri="{FF2B5EF4-FFF2-40B4-BE49-F238E27FC236}">
                <a16:creationId xmlns:a16="http://schemas.microsoft.com/office/drawing/2014/main" id="{03FEBBA3-5028-45FE-837E-1C3D3297E8AC}"/>
              </a:ext>
            </a:extLst>
          </p:cNvPr>
          <p:cNvSpPr txBox="1">
            <a:spLocks/>
          </p:cNvSpPr>
          <p:nvPr/>
        </p:nvSpPr>
        <p:spPr>
          <a:xfrm>
            <a:off x="139841" y="790113"/>
            <a:ext cx="11912315" cy="60013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In order to be successful, Gareth Southgate has had to develop many attributes to help him and his teams achieve. He will have </a:t>
            </a:r>
            <a:r>
              <a:rPr lang="en-GB" sz="2400" b="1" i="1" dirty="0"/>
              <a:t>good knowledge </a:t>
            </a:r>
            <a:r>
              <a:rPr lang="en-GB" sz="2400" dirty="0"/>
              <a:t>of the sport, </a:t>
            </a:r>
            <a:r>
              <a:rPr lang="en-GB" sz="2400" b="1" i="1" dirty="0"/>
              <a:t>because he is an ex England international himself. He will have respect from the players because he has played for his country before</a:t>
            </a:r>
            <a:r>
              <a:rPr lang="en-GB" sz="2400" dirty="0"/>
              <a:t> and this will mean that he will be able to </a:t>
            </a:r>
            <a:r>
              <a:rPr lang="en-GB" sz="2400" b="1" i="1" dirty="0"/>
              <a:t>use the correct terminology when discussing tactics with the players</a:t>
            </a:r>
            <a:r>
              <a:rPr lang="en-GB" sz="2400" dirty="0"/>
              <a:t>. He has </a:t>
            </a:r>
            <a:r>
              <a:rPr lang="en-GB" sz="2400" b="1" i="1" dirty="0"/>
              <a:t>good tactical knowledge </a:t>
            </a:r>
            <a:r>
              <a:rPr lang="en-GB" sz="2400" dirty="0"/>
              <a:t>of his sport, this is obvious as he was </a:t>
            </a:r>
            <a:r>
              <a:rPr lang="en-GB" sz="2400" b="1" i="1" dirty="0"/>
              <a:t>able to get England to the semi-final of the World Cup, which shows that he was able to outwit many opponents with his tactics</a:t>
            </a:r>
            <a:r>
              <a:rPr lang="en-GB" sz="2400" dirty="0"/>
              <a:t>.</a:t>
            </a:r>
          </a:p>
          <a:p>
            <a:pPr marL="0" indent="0">
              <a:buFont typeface="Arial" panose="020B0604020202020204" pitchFamily="34" charset="0"/>
              <a:buNone/>
            </a:pPr>
            <a:r>
              <a:rPr lang="en-GB" sz="2400" dirty="0"/>
              <a:t>His </a:t>
            </a:r>
            <a:r>
              <a:rPr lang="en-GB" sz="2400" b="1" i="1" dirty="0"/>
              <a:t>conduct is very professional </a:t>
            </a:r>
            <a:r>
              <a:rPr lang="en-GB" sz="2400" dirty="0"/>
              <a:t>as he is always </a:t>
            </a:r>
            <a:r>
              <a:rPr lang="en-GB" sz="2400" b="1" i="1" dirty="0"/>
              <a:t>dressed smartly </a:t>
            </a:r>
            <a:r>
              <a:rPr lang="en-GB" sz="2400" dirty="0"/>
              <a:t>which means the players will show more respect for him and have high standards of themselves. He always </a:t>
            </a:r>
            <a:r>
              <a:rPr lang="en-GB" sz="2400" b="1" i="1" dirty="0"/>
              <a:t>speaks very politely and clearly in interviews and never swears or disrespects anybody </a:t>
            </a:r>
            <a:r>
              <a:rPr lang="en-GB" sz="2400" dirty="0"/>
              <a:t>which means that he will gain more respect from other people because of this. </a:t>
            </a:r>
          </a:p>
          <a:p>
            <a:pPr marL="0" indent="0">
              <a:buFont typeface="Arial" panose="020B0604020202020204" pitchFamily="34" charset="0"/>
              <a:buNone/>
            </a:pPr>
            <a:r>
              <a:rPr lang="en-GB" sz="2400" dirty="0"/>
              <a:t>He will have to adopt many </a:t>
            </a:r>
            <a:r>
              <a:rPr lang="en-GB" sz="2400" b="1" i="1" dirty="0"/>
              <a:t>leadership styles </a:t>
            </a:r>
            <a:r>
              <a:rPr lang="en-GB" sz="2400" dirty="0"/>
              <a:t>in his role as the England manager, but he seems to mainly use a </a:t>
            </a:r>
            <a:r>
              <a:rPr lang="en-GB" sz="2400" b="1" i="1" dirty="0"/>
              <a:t>democratic</a:t>
            </a:r>
            <a:r>
              <a:rPr lang="en-GB" sz="2400" dirty="0"/>
              <a:t> approach most of the time, but there will be times when he has to become </a:t>
            </a:r>
            <a:r>
              <a:rPr lang="en-GB" sz="2400" b="1" i="1" dirty="0"/>
              <a:t>autocratic</a:t>
            </a:r>
            <a:r>
              <a:rPr lang="en-GB" sz="2400" dirty="0"/>
              <a:t> when it comes to disciplining his players when they have not done so well or done what is expected of them. </a:t>
            </a:r>
          </a:p>
          <a:p>
            <a:pPr marL="0" indent="0">
              <a:buFont typeface="Arial" panose="020B0604020202020204" pitchFamily="34" charset="0"/>
              <a:buNone/>
            </a:pPr>
            <a:endParaRPr lang="en-GB" sz="2400" dirty="0"/>
          </a:p>
        </p:txBody>
      </p:sp>
    </p:spTree>
    <p:extLst>
      <p:ext uri="{BB962C8B-B14F-4D97-AF65-F5344CB8AC3E}">
        <p14:creationId xmlns:p14="http://schemas.microsoft.com/office/powerpoint/2010/main" val="422311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D5DE-7219-4D41-A3AA-1554585BAD36}"/>
              </a:ext>
            </a:extLst>
          </p:cNvPr>
          <p:cNvSpPr>
            <a:spLocks noGrp="1"/>
          </p:cNvSpPr>
          <p:nvPr>
            <p:ph type="title"/>
          </p:nvPr>
        </p:nvSpPr>
        <p:spPr>
          <a:xfrm>
            <a:off x="0" y="0"/>
            <a:ext cx="10515600" cy="1325563"/>
          </a:xfrm>
        </p:spPr>
        <p:txBody>
          <a:bodyPr/>
          <a:lstStyle/>
          <a:p>
            <a:r>
              <a:rPr lang="en-GB" b="1" u="sng" dirty="0"/>
              <a:t>Evaluation of Gareth Southgate</a:t>
            </a:r>
          </a:p>
        </p:txBody>
      </p:sp>
      <p:sp>
        <p:nvSpPr>
          <p:cNvPr id="3" name="Content Placeholder 2">
            <a:extLst>
              <a:ext uri="{FF2B5EF4-FFF2-40B4-BE49-F238E27FC236}">
                <a16:creationId xmlns:a16="http://schemas.microsoft.com/office/drawing/2014/main" id="{09C18DDC-69CB-4682-91E7-CA240E55111C}"/>
              </a:ext>
            </a:extLst>
          </p:cNvPr>
          <p:cNvSpPr>
            <a:spLocks noGrp="1"/>
          </p:cNvSpPr>
          <p:nvPr>
            <p:ph idx="1"/>
          </p:nvPr>
        </p:nvSpPr>
        <p:spPr>
          <a:xfrm>
            <a:off x="317377" y="2050136"/>
            <a:ext cx="11874623" cy="4739095"/>
          </a:xfrm>
        </p:spPr>
        <p:txBody>
          <a:bodyPr/>
          <a:lstStyle/>
          <a:p>
            <a:pPr marL="0" indent="0">
              <a:buNone/>
            </a:pPr>
            <a:r>
              <a:rPr lang="en-GB" dirty="0"/>
              <a:t>The attributes that Gareth Southgate has all combine together to make him a successful sports leader. Having good knowledge of the game, along with knowledge of tactics, adopting a range of leadership styles as well as always being professional, allows him to gain a lot of respect from him players. Having more respect from his players will mean that he is more likely to get better results and achieve more. </a:t>
            </a:r>
          </a:p>
          <a:p>
            <a:pPr marL="0" indent="0">
              <a:buNone/>
            </a:pPr>
            <a:r>
              <a:rPr lang="en-GB" dirty="0"/>
              <a:t>The only attribute that Gareth Southgate seems to lack is confidence. I think this is because he does not have a lot of experience in managing at the top level so he does seem to struggle when it comes to the more important games. I think that he will become a more successful leader in the future when he manages more games and more teams. </a:t>
            </a:r>
          </a:p>
        </p:txBody>
      </p:sp>
      <p:pic>
        <p:nvPicPr>
          <p:cNvPr id="4" name="Picture 3">
            <a:extLst>
              <a:ext uri="{FF2B5EF4-FFF2-40B4-BE49-F238E27FC236}">
                <a16:creationId xmlns:a16="http://schemas.microsoft.com/office/drawing/2014/main" id="{9D50383B-960B-493F-B186-3E8C9EA80EA5}"/>
              </a:ext>
            </a:extLst>
          </p:cNvPr>
          <p:cNvPicPr>
            <a:picLocks noChangeAspect="1"/>
          </p:cNvPicPr>
          <p:nvPr/>
        </p:nvPicPr>
        <p:blipFill rotWithShape="1">
          <a:blip r:embed="rId2"/>
          <a:srcRect t="59918" b="17696"/>
          <a:stretch/>
        </p:blipFill>
        <p:spPr>
          <a:xfrm>
            <a:off x="119109" y="965413"/>
            <a:ext cx="7596274" cy="896644"/>
          </a:xfrm>
          <a:prstGeom prst="rect">
            <a:avLst/>
          </a:prstGeom>
        </p:spPr>
      </p:pic>
      <p:sp>
        <p:nvSpPr>
          <p:cNvPr id="5" name="Rectangle 4">
            <a:extLst>
              <a:ext uri="{FF2B5EF4-FFF2-40B4-BE49-F238E27FC236}">
                <a16:creationId xmlns:a16="http://schemas.microsoft.com/office/drawing/2014/main" id="{AA944B0C-B3B5-462D-8EBB-2F3B1F846D89}"/>
              </a:ext>
            </a:extLst>
          </p:cNvPr>
          <p:cNvSpPr/>
          <p:nvPr/>
        </p:nvSpPr>
        <p:spPr>
          <a:xfrm>
            <a:off x="1171852" y="965413"/>
            <a:ext cx="976544" cy="3601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94124BD6-CB69-4125-B5C5-100E3BC704C0}"/>
              </a:ext>
            </a:extLst>
          </p:cNvPr>
          <p:cNvSpPr txBox="1">
            <a:spLocks/>
          </p:cNvSpPr>
          <p:nvPr/>
        </p:nvSpPr>
        <p:spPr>
          <a:xfrm>
            <a:off x="158688" y="2050135"/>
            <a:ext cx="11874623" cy="473909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i="1" dirty="0">
                <a:solidFill>
                  <a:srgbClr val="00B050"/>
                </a:solidFill>
              </a:rPr>
              <a:t>The attributes that Gareth Southgate has all combine together to make him a successful sports leader. Having good knowledge of the game, along with knowledge of tactics, adopting a range of leadership styles as well as always being professional, allows him to gain a lot of respect from him players. Having more respect from his players will mean that he is more likely to get better results and achieve more. </a:t>
            </a:r>
          </a:p>
          <a:p>
            <a:pPr marL="0" indent="0">
              <a:buFont typeface="Arial" panose="020B0604020202020204" pitchFamily="34" charset="0"/>
              <a:buNone/>
            </a:pPr>
            <a:r>
              <a:rPr lang="en-GB" b="1" i="1" dirty="0">
                <a:solidFill>
                  <a:srgbClr val="FF0000"/>
                </a:solidFill>
              </a:rPr>
              <a:t>The only attribute that Gareth Southgate seems to lack is confidence. I think this is because he does not have a lot of experience in managing at the top level so he does seem to struggle when it comes to the more important games. I think that he will become a more successful leader in the future when he manages more games and more teams. </a:t>
            </a:r>
          </a:p>
        </p:txBody>
      </p:sp>
    </p:spTree>
    <p:extLst>
      <p:ext uri="{BB962C8B-B14F-4D97-AF65-F5344CB8AC3E}">
        <p14:creationId xmlns:p14="http://schemas.microsoft.com/office/powerpoint/2010/main" val="12356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30aa04d24a07937a2b09f4145c986e6">
  <xsd:schema xmlns:xsd="http://www.w3.org/2001/XMLSchema" xmlns:xs="http://www.w3.org/2001/XMLSchema" xmlns:p="http://schemas.microsoft.com/office/2006/metadata/properties" xmlns:ns2="82762546-134f-435b-a3d8-01776a5e047b" xmlns:ns3="67fdbd2b-1973-427c-bffa-6d718ee9b636" targetNamespace="http://schemas.microsoft.com/office/2006/metadata/properties" ma:root="true" ma:fieldsID="641fa8d89fc11a00723e8facf33a9f09" ns2:_="" ns3:_="">
    <xsd:import namespace="82762546-134f-435b-a3d8-01776a5e047b"/>
    <xsd:import namespace="67fdbd2b-1973-427c-bffa-6d718ee9b6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44FB4C-851F-4E8F-B530-F638594C6DB5}"/>
</file>

<file path=customXml/itemProps2.xml><?xml version="1.0" encoding="utf-8"?>
<ds:datastoreItem xmlns:ds="http://schemas.openxmlformats.org/officeDocument/2006/customXml" ds:itemID="{E8E32C03-CE2C-40D8-9760-A7B03A7493EB}"/>
</file>

<file path=customXml/itemProps3.xml><?xml version="1.0" encoding="utf-8"?>
<ds:datastoreItem xmlns:ds="http://schemas.openxmlformats.org/officeDocument/2006/customXml" ds:itemID="{AEA4DEE5-1FA6-4E42-B6F0-A12F5C1FCD23}"/>
</file>

<file path=docProps/app.xml><?xml version="1.0" encoding="utf-8"?>
<Properties xmlns="http://schemas.openxmlformats.org/officeDocument/2006/extended-properties" xmlns:vt="http://schemas.openxmlformats.org/officeDocument/2006/docPropsVTypes">
  <TotalTime>118</TotalTime>
  <Words>1731</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6 – Sports Leadership</vt:lpstr>
      <vt:lpstr>Skills</vt:lpstr>
      <vt:lpstr>Responsibilities of a sports leader…</vt:lpstr>
      <vt:lpstr>Core responsibilities </vt:lpstr>
      <vt:lpstr>Wider responsibilities </vt:lpstr>
      <vt:lpstr>PowerPoint Presentation</vt:lpstr>
      <vt:lpstr>Gareth Southgate</vt:lpstr>
      <vt:lpstr>Evaluation of Gareth Southgate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 Sports Leadership</dc:title>
  <dc:creator>Stinson, Matthew</dc:creator>
  <cp:lastModifiedBy>Stinson, Matthew</cp:lastModifiedBy>
  <cp:revision>15</cp:revision>
  <dcterms:created xsi:type="dcterms:W3CDTF">2020-02-07T15:52:01Z</dcterms:created>
  <dcterms:modified xsi:type="dcterms:W3CDTF">2020-03-18T07:52:19Z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