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6" r:id="rId3"/>
    <p:sldId id="275" r:id="rId4"/>
    <p:sldId id="256" r:id="rId5"/>
    <p:sldId id="257" r:id="rId6"/>
    <p:sldId id="258" r:id="rId7"/>
    <p:sldId id="259" r:id="rId8"/>
    <p:sldId id="260" r:id="rId9"/>
    <p:sldId id="261" r:id="rId10"/>
    <p:sldId id="262" r:id="rId11"/>
    <p:sldId id="263" r:id="rId12"/>
    <p:sldId id="264" r:id="rId13"/>
    <p:sldId id="265" r:id="rId14"/>
    <p:sldId id="266" r:id="rId15"/>
    <p:sldId id="274" r:id="rId16"/>
    <p:sldId id="267" r:id="rId17"/>
    <p:sldId id="268" r:id="rId18"/>
    <p:sldId id="269" r:id="rId19"/>
    <p:sldId id="270" r:id="rId20"/>
    <p:sldId id="271"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11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DA1B-D764-495E-9083-DF25FF6B53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CFF22F-6A27-4519-8E56-D3C2EC166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F66E65-B30A-4CF3-957A-76A4583EF4FB}"/>
              </a:ext>
            </a:extLst>
          </p:cNvPr>
          <p:cNvSpPr>
            <a:spLocks noGrp="1"/>
          </p:cNvSpPr>
          <p:nvPr>
            <p:ph type="dt" sz="half" idx="10"/>
          </p:nvPr>
        </p:nvSpPr>
        <p:spPr/>
        <p:txBody>
          <a:bodyPr/>
          <a:lstStyle/>
          <a:p>
            <a:fld id="{106747C2-7015-4AF0-BCDD-AC7EA308B96C}" type="datetimeFigureOut">
              <a:rPr lang="en-GB" smtClean="0"/>
              <a:t>26/03/2020</a:t>
            </a:fld>
            <a:endParaRPr lang="en-GB"/>
          </a:p>
        </p:txBody>
      </p:sp>
      <p:sp>
        <p:nvSpPr>
          <p:cNvPr id="5" name="Footer Placeholder 4">
            <a:extLst>
              <a:ext uri="{FF2B5EF4-FFF2-40B4-BE49-F238E27FC236}">
                <a16:creationId xmlns:a16="http://schemas.microsoft.com/office/drawing/2014/main" id="{3F5999D0-9659-446F-A797-E075EE4960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B59897-5373-4C9F-B8D0-FA148B525456}"/>
              </a:ext>
            </a:extLst>
          </p:cNvPr>
          <p:cNvSpPr>
            <a:spLocks noGrp="1"/>
          </p:cNvSpPr>
          <p:nvPr>
            <p:ph type="sldNum" sz="quarter" idx="12"/>
          </p:nvPr>
        </p:nvSpPr>
        <p:spPr/>
        <p:txBody>
          <a:bodyPr/>
          <a:lstStyle/>
          <a:p>
            <a:fld id="{4DF6DFA6-B58F-4FCF-9EC1-439E2426286A}" type="slidenum">
              <a:rPr lang="en-GB" smtClean="0"/>
              <a:t>‹#›</a:t>
            </a:fld>
            <a:endParaRPr lang="en-GB"/>
          </a:p>
        </p:txBody>
      </p:sp>
    </p:spTree>
    <p:extLst>
      <p:ext uri="{BB962C8B-B14F-4D97-AF65-F5344CB8AC3E}">
        <p14:creationId xmlns:p14="http://schemas.microsoft.com/office/powerpoint/2010/main" val="226633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5C1F-2E39-4D43-8526-5EE23E8653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61826D-4505-4FF6-8A57-2C13F8C0DC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A76C5-EEE0-49AC-BAFE-A2695245C211}"/>
              </a:ext>
            </a:extLst>
          </p:cNvPr>
          <p:cNvSpPr>
            <a:spLocks noGrp="1"/>
          </p:cNvSpPr>
          <p:nvPr>
            <p:ph type="dt" sz="half" idx="10"/>
          </p:nvPr>
        </p:nvSpPr>
        <p:spPr/>
        <p:txBody>
          <a:bodyPr/>
          <a:lstStyle/>
          <a:p>
            <a:fld id="{106747C2-7015-4AF0-BCDD-AC7EA308B96C}" type="datetimeFigureOut">
              <a:rPr lang="en-GB" smtClean="0"/>
              <a:t>26/03/2020</a:t>
            </a:fld>
            <a:endParaRPr lang="en-GB"/>
          </a:p>
        </p:txBody>
      </p:sp>
      <p:sp>
        <p:nvSpPr>
          <p:cNvPr id="5" name="Footer Placeholder 4">
            <a:extLst>
              <a:ext uri="{FF2B5EF4-FFF2-40B4-BE49-F238E27FC236}">
                <a16:creationId xmlns:a16="http://schemas.microsoft.com/office/drawing/2014/main" id="{E5AB8A5C-9035-4587-B4E0-A324911345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C8B97F-2852-4573-8EEA-5109D1BC3ADA}"/>
              </a:ext>
            </a:extLst>
          </p:cNvPr>
          <p:cNvSpPr>
            <a:spLocks noGrp="1"/>
          </p:cNvSpPr>
          <p:nvPr>
            <p:ph type="sldNum" sz="quarter" idx="12"/>
          </p:nvPr>
        </p:nvSpPr>
        <p:spPr/>
        <p:txBody>
          <a:bodyPr/>
          <a:lstStyle/>
          <a:p>
            <a:fld id="{4DF6DFA6-B58F-4FCF-9EC1-439E2426286A}" type="slidenum">
              <a:rPr lang="en-GB" smtClean="0"/>
              <a:t>‹#›</a:t>
            </a:fld>
            <a:endParaRPr lang="en-GB"/>
          </a:p>
        </p:txBody>
      </p:sp>
    </p:spTree>
    <p:extLst>
      <p:ext uri="{BB962C8B-B14F-4D97-AF65-F5344CB8AC3E}">
        <p14:creationId xmlns:p14="http://schemas.microsoft.com/office/powerpoint/2010/main" val="265727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0B4772-E530-4A13-81B8-5505D42A27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E5A30A-46F0-4F5E-8F3A-7FFD3B61DB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6C1982-C383-4311-B736-301721C0759F}"/>
              </a:ext>
            </a:extLst>
          </p:cNvPr>
          <p:cNvSpPr>
            <a:spLocks noGrp="1"/>
          </p:cNvSpPr>
          <p:nvPr>
            <p:ph type="dt" sz="half" idx="10"/>
          </p:nvPr>
        </p:nvSpPr>
        <p:spPr/>
        <p:txBody>
          <a:bodyPr/>
          <a:lstStyle/>
          <a:p>
            <a:fld id="{106747C2-7015-4AF0-BCDD-AC7EA308B96C}" type="datetimeFigureOut">
              <a:rPr lang="en-GB" smtClean="0"/>
              <a:t>26/03/2020</a:t>
            </a:fld>
            <a:endParaRPr lang="en-GB"/>
          </a:p>
        </p:txBody>
      </p:sp>
      <p:sp>
        <p:nvSpPr>
          <p:cNvPr id="5" name="Footer Placeholder 4">
            <a:extLst>
              <a:ext uri="{FF2B5EF4-FFF2-40B4-BE49-F238E27FC236}">
                <a16:creationId xmlns:a16="http://schemas.microsoft.com/office/drawing/2014/main" id="{4D88E7E8-54DE-4AB9-9F4A-EB777E68D8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EB354F-5782-4F2C-AB69-659D17B7941B}"/>
              </a:ext>
            </a:extLst>
          </p:cNvPr>
          <p:cNvSpPr>
            <a:spLocks noGrp="1"/>
          </p:cNvSpPr>
          <p:nvPr>
            <p:ph type="sldNum" sz="quarter" idx="12"/>
          </p:nvPr>
        </p:nvSpPr>
        <p:spPr/>
        <p:txBody>
          <a:bodyPr/>
          <a:lstStyle/>
          <a:p>
            <a:fld id="{4DF6DFA6-B58F-4FCF-9EC1-439E2426286A}" type="slidenum">
              <a:rPr lang="en-GB" smtClean="0"/>
              <a:t>‹#›</a:t>
            </a:fld>
            <a:endParaRPr lang="en-GB"/>
          </a:p>
        </p:txBody>
      </p:sp>
    </p:spTree>
    <p:extLst>
      <p:ext uri="{BB962C8B-B14F-4D97-AF65-F5344CB8AC3E}">
        <p14:creationId xmlns:p14="http://schemas.microsoft.com/office/powerpoint/2010/main" val="259005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9D8C-9904-4D7E-A536-971CD30CB4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05E4EA-56FA-4670-A4C9-90CB2CA5B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AA994C-88E3-4473-BA93-8331563932D6}"/>
              </a:ext>
            </a:extLst>
          </p:cNvPr>
          <p:cNvSpPr>
            <a:spLocks noGrp="1"/>
          </p:cNvSpPr>
          <p:nvPr>
            <p:ph type="dt" sz="half" idx="10"/>
          </p:nvPr>
        </p:nvSpPr>
        <p:spPr/>
        <p:txBody>
          <a:bodyPr/>
          <a:lstStyle/>
          <a:p>
            <a:fld id="{106747C2-7015-4AF0-BCDD-AC7EA308B96C}" type="datetimeFigureOut">
              <a:rPr lang="en-GB" smtClean="0"/>
              <a:t>26/03/2020</a:t>
            </a:fld>
            <a:endParaRPr lang="en-GB"/>
          </a:p>
        </p:txBody>
      </p:sp>
      <p:sp>
        <p:nvSpPr>
          <p:cNvPr id="5" name="Footer Placeholder 4">
            <a:extLst>
              <a:ext uri="{FF2B5EF4-FFF2-40B4-BE49-F238E27FC236}">
                <a16:creationId xmlns:a16="http://schemas.microsoft.com/office/drawing/2014/main" id="{FCD0136E-F9A3-4F23-A8B9-87EB2F1AC6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671405-6081-40DD-AF0C-C0D16BC9A5E0}"/>
              </a:ext>
            </a:extLst>
          </p:cNvPr>
          <p:cNvSpPr>
            <a:spLocks noGrp="1"/>
          </p:cNvSpPr>
          <p:nvPr>
            <p:ph type="sldNum" sz="quarter" idx="12"/>
          </p:nvPr>
        </p:nvSpPr>
        <p:spPr/>
        <p:txBody>
          <a:bodyPr/>
          <a:lstStyle/>
          <a:p>
            <a:fld id="{4DF6DFA6-B58F-4FCF-9EC1-439E2426286A}" type="slidenum">
              <a:rPr lang="en-GB" smtClean="0"/>
              <a:t>‹#›</a:t>
            </a:fld>
            <a:endParaRPr lang="en-GB"/>
          </a:p>
        </p:txBody>
      </p:sp>
    </p:spTree>
    <p:extLst>
      <p:ext uri="{BB962C8B-B14F-4D97-AF65-F5344CB8AC3E}">
        <p14:creationId xmlns:p14="http://schemas.microsoft.com/office/powerpoint/2010/main" val="18795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503CC-BED1-49D8-B5E2-90E35E976D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811095-846E-4EFB-B10B-59FFD982E8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ADC3D1-D51D-4384-A946-0260F84E99B8}"/>
              </a:ext>
            </a:extLst>
          </p:cNvPr>
          <p:cNvSpPr>
            <a:spLocks noGrp="1"/>
          </p:cNvSpPr>
          <p:nvPr>
            <p:ph type="dt" sz="half" idx="10"/>
          </p:nvPr>
        </p:nvSpPr>
        <p:spPr/>
        <p:txBody>
          <a:bodyPr/>
          <a:lstStyle/>
          <a:p>
            <a:fld id="{106747C2-7015-4AF0-BCDD-AC7EA308B96C}" type="datetimeFigureOut">
              <a:rPr lang="en-GB" smtClean="0"/>
              <a:t>26/03/2020</a:t>
            </a:fld>
            <a:endParaRPr lang="en-GB"/>
          </a:p>
        </p:txBody>
      </p:sp>
      <p:sp>
        <p:nvSpPr>
          <p:cNvPr id="5" name="Footer Placeholder 4">
            <a:extLst>
              <a:ext uri="{FF2B5EF4-FFF2-40B4-BE49-F238E27FC236}">
                <a16:creationId xmlns:a16="http://schemas.microsoft.com/office/drawing/2014/main" id="{A33EAA03-FFD4-489C-9FC2-F5019C4FBE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99A2B3-98E8-418F-9F8A-0FEF68AA0C33}"/>
              </a:ext>
            </a:extLst>
          </p:cNvPr>
          <p:cNvSpPr>
            <a:spLocks noGrp="1"/>
          </p:cNvSpPr>
          <p:nvPr>
            <p:ph type="sldNum" sz="quarter" idx="12"/>
          </p:nvPr>
        </p:nvSpPr>
        <p:spPr/>
        <p:txBody>
          <a:bodyPr/>
          <a:lstStyle/>
          <a:p>
            <a:fld id="{4DF6DFA6-B58F-4FCF-9EC1-439E2426286A}" type="slidenum">
              <a:rPr lang="en-GB" smtClean="0"/>
              <a:t>‹#›</a:t>
            </a:fld>
            <a:endParaRPr lang="en-GB"/>
          </a:p>
        </p:txBody>
      </p:sp>
    </p:spTree>
    <p:extLst>
      <p:ext uri="{BB962C8B-B14F-4D97-AF65-F5344CB8AC3E}">
        <p14:creationId xmlns:p14="http://schemas.microsoft.com/office/powerpoint/2010/main" val="213294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E789-7D35-4611-94AE-50A78EE99E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A106B1-A3FD-4558-8B14-3B72BCF171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328DC8-5BBF-4C5F-86FB-E82A967E7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974DBF-D4D5-463A-B8D9-3A8F8A7B93BE}"/>
              </a:ext>
            </a:extLst>
          </p:cNvPr>
          <p:cNvSpPr>
            <a:spLocks noGrp="1"/>
          </p:cNvSpPr>
          <p:nvPr>
            <p:ph type="dt" sz="half" idx="10"/>
          </p:nvPr>
        </p:nvSpPr>
        <p:spPr/>
        <p:txBody>
          <a:bodyPr/>
          <a:lstStyle/>
          <a:p>
            <a:fld id="{106747C2-7015-4AF0-BCDD-AC7EA308B96C}" type="datetimeFigureOut">
              <a:rPr lang="en-GB" smtClean="0"/>
              <a:t>26/03/2020</a:t>
            </a:fld>
            <a:endParaRPr lang="en-GB"/>
          </a:p>
        </p:txBody>
      </p:sp>
      <p:sp>
        <p:nvSpPr>
          <p:cNvPr id="6" name="Footer Placeholder 5">
            <a:extLst>
              <a:ext uri="{FF2B5EF4-FFF2-40B4-BE49-F238E27FC236}">
                <a16:creationId xmlns:a16="http://schemas.microsoft.com/office/drawing/2014/main" id="{F7FD5AA1-BAFE-4B6D-B304-D6189872C0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9296E-A990-4B86-85B3-02F0C14C4862}"/>
              </a:ext>
            </a:extLst>
          </p:cNvPr>
          <p:cNvSpPr>
            <a:spLocks noGrp="1"/>
          </p:cNvSpPr>
          <p:nvPr>
            <p:ph type="sldNum" sz="quarter" idx="12"/>
          </p:nvPr>
        </p:nvSpPr>
        <p:spPr/>
        <p:txBody>
          <a:bodyPr/>
          <a:lstStyle/>
          <a:p>
            <a:fld id="{4DF6DFA6-B58F-4FCF-9EC1-439E2426286A}" type="slidenum">
              <a:rPr lang="en-GB" smtClean="0"/>
              <a:t>‹#›</a:t>
            </a:fld>
            <a:endParaRPr lang="en-GB"/>
          </a:p>
        </p:txBody>
      </p:sp>
    </p:spTree>
    <p:extLst>
      <p:ext uri="{BB962C8B-B14F-4D97-AF65-F5344CB8AC3E}">
        <p14:creationId xmlns:p14="http://schemas.microsoft.com/office/powerpoint/2010/main" val="312454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74437-B07B-421E-BF5F-0051A6501F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51A437-4619-4448-94BC-DF610CF04F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ED14BD-8657-4F7E-B01E-4C66BBBB9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25F19A-B1DA-47A6-9592-7B959C67B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AC3BD6-C6CB-449A-A243-3CCF35356F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6661AA9-F24E-493A-B8F1-071E1D3BBEFB}"/>
              </a:ext>
            </a:extLst>
          </p:cNvPr>
          <p:cNvSpPr>
            <a:spLocks noGrp="1"/>
          </p:cNvSpPr>
          <p:nvPr>
            <p:ph type="dt" sz="half" idx="10"/>
          </p:nvPr>
        </p:nvSpPr>
        <p:spPr/>
        <p:txBody>
          <a:bodyPr/>
          <a:lstStyle/>
          <a:p>
            <a:fld id="{106747C2-7015-4AF0-BCDD-AC7EA308B96C}" type="datetimeFigureOut">
              <a:rPr lang="en-GB" smtClean="0"/>
              <a:t>26/03/2020</a:t>
            </a:fld>
            <a:endParaRPr lang="en-GB"/>
          </a:p>
        </p:txBody>
      </p:sp>
      <p:sp>
        <p:nvSpPr>
          <p:cNvPr id="8" name="Footer Placeholder 7">
            <a:extLst>
              <a:ext uri="{FF2B5EF4-FFF2-40B4-BE49-F238E27FC236}">
                <a16:creationId xmlns:a16="http://schemas.microsoft.com/office/drawing/2014/main" id="{9CAE6730-9F2F-4F18-8F67-265FBE5B27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76335F-EBAD-40B6-B4E8-EAB3B231A361}"/>
              </a:ext>
            </a:extLst>
          </p:cNvPr>
          <p:cNvSpPr>
            <a:spLocks noGrp="1"/>
          </p:cNvSpPr>
          <p:nvPr>
            <p:ph type="sldNum" sz="quarter" idx="12"/>
          </p:nvPr>
        </p:nvSpPr>
        <p:spPr/>
        <p:txBody>
          <a:bodyPr/>
          <a:lstStyle/>
          <a:p>
            <a:fld id="{4DF6DFA6-B58F-4FCF-9EC1-439E2426286A}" type="slidenum">
              <a:rPr lang="en-GB" smtClean="0"/>
              <a:t>‹#›</a:t>
            </a:fld>
            <a:endParaRPr lang="en-GB"/>
          </a:p>
        </p:txBody>
      </p:sp>
    </p:spTree>
    <p:extLst>
      <p:ext uri="{BB962C8B-B14F-4D97-AF65-F5344CB8AC3E}">
        <p14:creationId xmlns:p14="http://schemas.microsoft.com/office/powerpoint/2010/main" val="107636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620C-C2D2-4F67-ACF1-C15FC25D86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BE7FDB-2D07-4957-8F17-01C5ACF53765}"/>
              </a:ext>
            </a:extLst>
          </p:cNvPr>
          <p:cNvSpPr>
            <a:spLocks noGrp="1"/>
          </p:cNvSpPr>
          <p:nvPr>
            <p:ph type="dt" sz="half" idx="10"/>
          </p:nvPr>
        </p:nvSpPr>
        <p:spPr/>
        <p:txBody>
          <a:bodyPr/>
          <a:lstStyle/>
          <a:p>
            <a:fld id="{106747C2-7015-4AF0-BCDD-AC7EA308B96C}" type="datetimeFigureOut">
              <a:rPr lang="en-GB" smtClean="0"/>
              <a:t>26/03/2020</a:t>
            </a:fld>
            <a:endParaRPr lang="en-GB"/>
          </a:p>
        </p:txBody>
      </p:sp>
      <p:sp>
        <p:nvSpPr>
          <p:cNvPr id="4" name="Footer Placeholder 3">
            <a:extLst>
              <a:ext uri="{FF2B5EF4-FFF2-40B4-BE49-F238E27FC236}">
                <a16:creationId xmlns:a16="http://schemas.microsoft.com/office/drawing/2014/main" id="{CD6F8435-CE41-42FB-A4BB-A484955928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995E8A-E921-43C0-B86F-27FD7740C54D}"/>
              </a:ext>
            </a:extLst>
          </p:cNvPr>
          <p:cNvSpPr>
            <a:spLocks noGrp="1"/>
          </p:cNvSpPr>
          <p:nvPr>
            <p:ph type="sldNum" sz="quarter" idx="12"/>
          </p:nvPr>
        </p:nvSpPr>
        <p:spPr/>
        <p:txBody>
          <a:bodyPr/>
          <a:lstStyle/>
          <a:p>
            <a:fld id="{4DF6DFA6-B58F-4FCF-9EC1-439E2426286A}" type="slidenum">
              <a:rPr lang="en-GB" smtClean="0"/>
              <a:t>‹#›</a:t>
            </a:fld>
            <a:endParaRPr lang="en-GB"/>
          </a:p>
        </p:txBody>
      </p:sp>
    </p:spTree>
    <p:extLst>
      <p:ext uri="{BB962C8B-B14F-4D97-AF65-F5344CB8AC3E}">
        <p14:creationId xmlns:p14="http://schemas.microsoft.com/office/powerpoint/2010/main" val="243803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ADE067-9709-41A2-93CD-08F8718FB9AA}"/>
              </a:ext>
            </a:extLst>
          </p:cNvPr>
          <p:cNvSpPr>
            <a:spLocks noGrp="1"/>
          </p:cNvSpPr>
          <p:nvPr>
            <p:ph type="dt" sz="half" idx="10"/>
          </p:nvPr>
        </p:nvSpPr>
        <p:spPr/>
        <p:txBody>
          <a:bodyPr/>
          <a:lstStyle/>
          <a:p>
            <a:fld id="{106747C2-7015-4AF0-BCDD-AC7EA308B96C}" type="datetimeFigureOut">
              <a:rPr lang="en-GB" smtClean="0"/>
              <a:t>26/03/2020</a:t>
            </a:fld>
            <a:endParaRPr lang="en-GB"/>
          </a:p>
        </p:txBody>
      </p:sp>
      <p:sp>
        <p:nvSpPr>
          <p:cNvPr id="3" name="Footer Placeholder 2">
            <a:extLst>
              <a:ext uri="{FF2B5EF4-FFF2-40B4-BE49-F238E27FC236}">
                <a16:creationId xmlns:a16="http://schemas.microsoft.com/office/drawing/2014/main" id="{2F5C89EC-1955-42A5-99C5-76DA129D3B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D580DD2-5E5A-4B7D-B8BE-9E1F931EAD9A}"/>
              </a:ext>
            </a:extLst>
          </p:cNvPr>
          <p:cNvSpPr>
            <a:spLocks noGrp="1"/>
          </p:cNvSpPr>
          <p:nvPr>
            <p:ph type="sldNum" sz="quarter" idx="12"/>
          </p:nvPr>
        </p:nvSpPr>
        <p:spPr/>
        <p:txBody>
          <a:bodyPr/>
          <a:lstStyle/>
          <a:p>
            <a:fld id="{4DF6DFA6-B58F-4FCF-9EC1-439E2426286A}" type="slidenum">
              <a:rPr lang="en-GB" smtClean="0"/>
              <a:t>‹#›</a:t>
            </a:fld>
            <a:endParaRPr lang="en-GB"/>
          </a:p>
        </p:txBody>
      </p:sp>
    </p:spTree>
    <p:extLst>
      <p:ext uri="{BB962C8B-B14F-4D97-AF65-F5344CB8AC3E}">
        <p14:creationId xmlns:p14="http://schemas.microsoft.com/office/powerpoint/2010/main" val="606033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8081-1BFD-4337-91E0-BC59A2009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B19BFE-BCF4-47C3-AF0B-4A6DB5ACD9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1198D8-2246-4411-AD29-F96CAD313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C0E216-4F39-4203-8632-22187439558A}"/>
              </a:ext>
            </a:extLst>
          </p:cNvPr>
          <p:cNvSpPr>
            <a:spLocks noGrp="1"/>
          </p:cNvSpPr>
          <p:nvPr>
            <p:ph type="dt" sz="half" idx="10"/>
          </p:nvPr>
        </p:nvSpPr>
        <p:spPr/>
        <p:txBody>
          <a:bodyPr/>
          <a:lstStyle/>
          <a:p>
            <a:fld id="{106747C2-7015-4AF0-BCDD-AC7EA308B96C}" type="datetimeFigureOut">
              <a:rPr lang="en-GB" smtClean="0"/>
              <a:t>26/03/2020</a:t>
            </a:fld>
            <a:endParaRPr lang="en-GB"/>
          </a:p>
        </p:txBody>
      </p:sp>
      <p:sp>
        <p:nvSpPr>
          <p:cNvPr id="6" name="Footer Placeholder 5">
            <a:extLst>
              <a:ext uri="{FF2B5EF4-FFF2-40B4-BE49-F238E27FC236}">
                <a16:creationId xmlns:a16="http://schemas.microsoft.com/office/drawing/2014/main" id="{B26A8320-7162-4479-9DDF-C3C7A60215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FAF788-7EED-46D7-9151-7E1723F8902B}"/>
              </a:ext>
            </a:extLst>
          </p:cNvPr>
          <p:cNvSpPr>
            <a:spLocks noGrp="1"/>
          </p:cNvSpPr>
          <p:nvPr>
            <p:ph type="sldNum" sz="quarter" idx="12"/>
          </p:nvPr>
        </p:nvSpPr>
        <p:spPr/>
        <p:txBody>
          <a:bodyPr/>
          <a:lstStyle/>
          <a:p>
            <a:fld id="{4DF6DFA6-B58F-4FCF-9EC1-439E2426286A}" type="slidenum">
              <a:rPr lang="en-GB" smtClean="0"/>
              <a:t>‹#›</a:t>
            </a:fld>
            <a:endParaRPr lang="en-GB"/>
          </a:p>
        </p:txBody>
      </p:sp>
    </p:spTree>
    <p:extLst>
      <p:ext uri="{BB962C8B-B14F-4D97-AF65-F5344CB8AC3E}">
        <p14:creationId xmlns:p14="http://schemas.microsoft.com/office/powerpoint/2010/main" val="244429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D12AC-7D36-48A3-AFBF-61897C45A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42CF2A6-4DF3-4C61-9994-8FCF418D67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BABC68-4B6E-4B1A-9B20-A92A4EBA5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968506-06A3-4F11-9DC7-F733AE5BC819}"/>
              </a:ext>
            </a:extLst>
          </p:cNvPr>
          <p:cNvSpPr>
            <a:spLocks noGrp="1"/>
          </p:cNvSpPr>
          <p:nvPr>
            <p:ph type="dt" sz="half" idx="10"/>
          </p:nvPr>
        </p:nvSpPr>
        <p:spPr/>
        <p:txBody>
          <a:bodyPr/>
          <a:lstStyle/>
          <a:p>
            <a:fld id="{106747C2-7015-4AF0-BCDD-AC7EA308B96C}" type="datetimeFigureOut">
              <a:rPr lang="en-GB" smtClean="0"/>
              <a:t>26/03/2020</a:t>
            </a:fld>
            <a:endParaRPr lang="en-GB"/>
          </a:p>
        </p:txBody>
      </p:sp>
      <p:sp>
        <p:nvSpPr>
          <p:cNvPr id="6" name="Footer Placeholder 5">
            <a:extLst>
              <a:ext uri="{FF2B5EF4-FFF2-40B4-BE49-F238E27FC236}">
                <a16:creationId xmlns:a16="http://schemas.microsoft.com/office/drawing/2014/main" id="{60C66376-3D5C-4662-B1EA-9F5473C955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A36173-4868-4515-92F2-00EF5F15391E}"/>
              </a:ext>
            </a:extLst>
          </p:cNvPr>
          <p:cNvSpPr>
            <a:spLocks noGrp="1"/>
          </p:cNvSpPr>
          <p:nvPr>
            <p:ph type="sldNum" sz="quarter" idx="12"/>
          </p:nvPr>
        </p:nvSpPr>
        <p:spPr/>
        <p:txBody>
          <a:bodyPr/>
          <a:lstStyle/>
          <a:p>
            <a:fld id="{4DF6DFA6-B58F-4FCF-9EC1-439E2426286A}" type="slidenum">
              <a:rPr lang="en-GB" smtClean="0"/>
              <a:t>‹#›</a:t>
            </a:fld>
            <a:endParaRPr lang="en-GB"/>
          </a:p>
        </p:txBody>
      </p:sp>
    </p:spTree>
    <p:extLst>
      <p:ext uri="{BB962C8B-B14F-4D97-AF65-F5344CB8AC3E}">
        <p14:creationId xmlns:p14="http://schemas.microsoft.com/office/powerpoint/2010/main" val="799104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7736E9-5062-4A18-A7A3-E48466961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C56D33-21EA-4C04-B9E3-EB3D05279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746198-C768-4624-ABB5-071CE6DC8E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747C2-7015-4AF0-BCDD-AC7EA308B96C}" type="datetimeFigureOut">
              <a:rPr lang="en-GB" smtClean="0"/>
              <a:t>26/03/2020</a:t>
            </a:fld>
            <a:endParaRPr lang="en-GB"/>
          </a:p>
        </p:txBody>
      </p:sp>
      <p:sp>
        <p:nvSpPr>
          <p:cNvPr id="5" name="Footer Placeholder 4">
            <a:extLst>
              <a:ext uri="{FF2B5EF4-FFF2-40B4-BE49-F238E27FC236}">
                <a16:creationId xmlns:a16="http://schemas.microsoft.com/office/drawing/2014/main" id="{FE65DE0C-0D2F-49B1-95DE-7E8FF27AB1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5F58D9-B160-4C30-90C2-8642AD1854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6DFA6-B58F-4FCF-9EC1-439E2426286A}" type="slidenum">
              <a:rPr lang="en-GB" smtClean="0"/>
              <a:t>‹#›</a:t>
            </a:fld>
            <a:endParaRPr lang="en-GB"/>
          </a:p>
        </p:txBody>
      </p:sp>
    </p:spTree>
    <p:extLst>
      <p:ext uri="{BB962C8B-B14F-4D97-AF65-F5344CB8AC3E}">
        <p14:creationId xmlns:p14="http://schemas.microsoft.com/office/powerpoint/2010/main" val="947073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uturelearn.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jQeKEGrDoQ4"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www.youtube.com/watch?v=MSEHp9VMRuo"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results?search_query=Kevin+McCleod+slumming+it"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www.youtube.com/watch?v=l-yjpvzGKZQ&amp;t=952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D9C272-6E25-4D6F-92EC-F768441C7FAC}"/>
              </a:ext>
            </a:extLst>
          </p:cNvPr>
          <p:cNvSpPr>
            <a:spLocks noGrp="1"/>
          </p:cNvSpPr>
          <p:nvPr>
            <p:ph type="title"/>
          </p:nvPr>
        </p:nvSpPr>
        <p:spPr>
          <a:xfrm>
            <a:off x="838200" y="365126"/>
            <a:ext cx="10515600" cy="315912"/>
          </a:xfrm>
        </p:spPr>
        <p:txBody>
          <a:bodyPr>
            <a:normAutofit fontScale="90000"/>
          </a:bodyPr>
          <a:lstStyle/>
          <a:p>
            <a:r>
              <a:rPr lang="en-GB" dirty="0"/>
              <a:t>Other resources</a:t>
            </a:r>
          </a:p>
        </p:txBody>
      </p:sp>
      <p:sp>
        <p:nvSpPr>
          <p:cNvPr id="5" name="Content Placeholder 4">
            <a:extLst>
              <a:ext uri="{FF2B5EF4-FFF2-40B4-BE49-F238E27FC236}">
                <a16:creationId xmlns:a16="http://schemas.microsoft.com/office/drawing/2014/main" id="{8CC1641F-B09C-4802-A4BC-C23F3EB81AD0}"/>
              </a:ext>
            </a:extLst>
          </p:cNvPr>
          <p:cNvSpPr>
            <a:spLocks noGrp="1"/>
          </p:cNvSpPr>
          <p:nvPr>
            <p:ph idx="1"/>
          </p:nvPr>
        </p:nvSpPr>
        <p:spPr>
          <a:xfrm>
            <a:off x="908538" y="825256"/>
            <a:ext cx="10515600" cy="4351338"/>
          </a:xfrm>
        </p:spPr>
        <p:txBody>
          <a:bodyPr>
            <a:normAutofit lnSpcReduction="10000"/>
          </a:bodyPr>
          <a:lstStyle/>
          <a:p>
            <a:pPr marL="0" indent="0">
              <a:buNone/>
            </a:pPr>
            <a:r>
              <a:rPr lang="en-GB" dirty="0"/>
              <a:t>For Y11 – if you might be thinking about taking Geography at college.</a:t>
            </a:r>
          </a:p>
          <a:p>
            <a:pPr marL="0" indent="0">
              <a:buNone/>
            </a:pPr>
            <a:r>
              <a:rPr lang="en-GB" dirty="0"/>
              <a:t>I have annotated the Paper 3 materials with questions you might like to think about.</a:t>
            </a:r>
          </a:p>
          <a:p>
            <a:pPr marL="0" indent="0">
              <a:buNone/>
            </a:pPr>
            <a:r>
              <a:rPr lang="en-GB" dirty="0"/>
              <a:t>Also – some good FREE courses at </a:t>
            </a:r>
            <a:r>
              <a:rPr lang="en-GB" dirty="0">
                <a:hlinkClick r:id="rId2"/>
              </a:rPr>
              <a:t>www.Futurelearn.com</a:t>
            </a:r>
            <a:r>
              <a:rPr lang="en-GB" dirty="0"/>
              <a:t> particularly on weather and climate.</a:t>
            </a:r>
          </a:p>
          <a:p>
            <a:pPr marL="0" indent="0">
              <a:buNone/>
            </a:pPr>
            <a:r>
              <a:rPr lang="en-GB" dirty="0"/>
              <a:t>In addition:</a:t>
            </a:r>
          </a:p>
          <a:p>
            <a:pPr marL="0" indent="0">
              <a:buNone/>
            </a:pPr>
            <a:r>
              <a:rPr lang="en-GB" dirty="0"/>
              <a:t>iPlayer – Earth from Space / Stacey Dooley on BBC3 / Race across the world / Africa with Ade </a:t>
            </a:r>
            <a:r>
              <a:rPr lang="en-GB" dirty="0" err="1"/>
              <a:t>Adepitan</a:t>
            </a:r>
            <a:r>
              <a:rPr lang="en-GB" dirty="0"/>
              <a:t> </a:t>
            </a:r>
          </a:p>
          <a:p>
            <a:pPr marL="0" indent="0">
              <a:buNone/>
            </a:pPr>
            <a:endParaRPr lang="en-GB" dirty="0"/>
          </a:p>
          <a:p>
            <a:pPr marL="0" indent="0">
              <a:buNone/>
            </a:pPr>
            <a:r>
              <a:rPr lang="en-GB" dirty="0"/>
              <a:t>Books worth reading : Prisoners of Geography</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272843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595FCC-D00A-43CE-A215-94C931D428C0}"/>
              </a:ext>
            </a:extLst>
          </p:cNvPr>
          <p:cNvPicPr>
            <a:picLocks noChangeAspect="1"/>
          </p:cNvPicPr>
          <p:nvPr/>
        </p:nvPicPr>
        <p:blipFill rotWithShape="1">
          <a:blip r:embed="rId2"/>
          <a:srcRect l="40848" t="29038" r="40945" b="12601"/>
          <a:stretch/>
        </p:blipFill>
        <p:spPr>
          <a:xfrm rot="16200000">
            <a:off x="2040241" y="-1306818"/>
            <a:ext cx="5086352" cy="9166833"/>
          </a:xfrm>
          <a:prstGeom prst="rect">
            <a:avLst/>
          </a:prstGeom>
        </p:spPr>
      </p:pic>
      <p:sp>
        <p:nvSpPr>
          <p:cNvPr id="3" name="TextBox 2">
            <a:extLst>
              <a:ext uri="{FF2B5EF4-FFF2-40B4-BE49-F238E27FC236}">
                <a16:creationId xmlns:a16="http://schemas.microsoft.com/office/drawing/2014/main" id="{C3C7B7C6-A964-432E-AC8B-862B074AC429}"/>
              </a:ext>
            </a:extLst>
          </p:cNvPr>
          <p:cNvSpPr txBox="1"/>
          <p:nvPr/>
        </p:nvSpPr>
        <p:spPr>
          <a:xfrm>
            <a:off x="9248775" y="1285875"/>
            <a:ext cx="2943225" cy="1631216"/>
          </a:xfrm>
          <a:prstGeom prst="rect">
            <a:avLst/>
          </a:prstGeom>
          <a:solidFill>
            <a:srgbClr val="FFFF00"/>
          </a:solidFill>
        </p:spPr>
        <p:txBody>
          <a:bodyPr wrap="square" rtlCol="0">
            <a:spAutoFit/>
          </a:bodyPr>
          <a:lstStyle/>
          <a:p>
            <a:r>
              <a:rPr lang="en-GB" dirty="0"/>
              <a:t>1 </a:t>
            </a:r>
            <a:r>
              <a:rPr lang="en-GB" sz="2000" dirty="0"/>
              <a:t>Based on the </a:t>
            </a:r>
            <a:r>
              <a:rPr lang="en-GB" sz="2000" dirty="0" err="1"/>
              <a:t>provisionof</a:t>
            </a:r>
            <a:r>
              <a:rPr lang="en-GB" sz="2000" dirty="0"/>
              <a:t> piped water and improved sanitation, rank the four regions in order of level of development.</a:t>
            </a:r>
          </a:p>
        </p:txBody>
      </p:sp>
    </p:spTree>
    <p:extLst>
      <p:ext uri="{BB962C8B-B14F-4D97-AF65-F5344CB8AC3E}">
        <p14:creationId xmlns:p14="http://schemas.microsoft.com/office/powerpoint/2010/main" val="4128426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EED44D-E1FB-44F9-802F-A4981DDE0B46}"/>
              </a:ext>
            </a:extLst>
          </p:cNvPr>
          <p:cNvPicPr>
            <a:picLocks noChangeAspect="1"/>
          </p:cNvPicPr>
          <p:nvPr/>
        </p:nvPicPr>
        <p:blipFill rotWithShape="1">
          <a:blip r:embed="rId2"/>
          <a:srcRect l="36563" t="29276" r="36518" b="12125"/>
          <a:stretch/>
        </p:blipFill>
        <p:spPr>
          <a:xfrm rot="16200000">
            <a:off x="1005800" y="-685800"/>
            <a:ext cx="6724185" cy="8229600"/>
          </a:xfrm>
          <a:prstGeom prst="rect">
            <a:avLst/>
          </a:prstGeom>
        </p:spPr>
      </p:pic>
    </p:spTree>
    <p:extLst>
      <p:ext uri="{BB962C8B-B14F-4D97-AF65-F5344CB8AC3E}">
        <p14:creationId xmlns:p14="http://schemas.microsoft.com/office/powerpoint/2010/main" val="3917593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FFA48A-F36C-4744-9FB0-7078D7D40DA6}"/>
              </a:ext>
            </a:extLst>
          </p:cNvPr>
          <p:cNvPicPr>
            <a:picLocks noChangeAspect="1"/>
          </p:cNvPicPr>
          <p:nvPr/>
        </p:nvPicPr>
        <p:blipFill rotWithShape="1">
          <a:blip r:embed="rId2"/>
          <a:srcRect l="39241" t="28799" r="39196" b="12839"/>
          <a:stretch/>
        </p:blipFill>
        <p:spPr>
          <a:xfrm rot="16200000">
            <a:off x="1444717" y="-784759"/>
            <a:ext cx="5538083" cy="8427517"/>
          </a:xfrm>
          <a:prstGeom prst="rect">
            <a:avLst/>
          </a:prstGeom>
        </p:spPr>
      </p:pic>
      <p:sp>
        <p:nvSpPr>
          <p:cNvPr id="3" name="TextBox 2">
            <a:extLst>
              <a:ext uri="{FF2B5EF4-FFF2-40B4-BE49-F238E27FC236}">
                <a16:creationId xmlns:a16="http://schemas.microsoft.com/office/drawing/2014/main" id="{49ACF362-3F0C-4367-BB7C-75853D66A9E2}"/>
              </a:ext>
            </a:extLst>
          </p:cNvPr>
          <p:cNvSpPr txBox="1"/>
          <p:nvPr/>
        </p:nvSpPr>
        <p:spPr>
          <a:xfrm>
            <a:off x="8579457" y="357809"/>
            <a:ext cx="2981740" cy="5078313"/>
          </a:xfrm>
          <a:prstGeom prst="rect">
            <a:avLst/>
          </a:prstGeom>
          <a:solidFill>
            <a:srgbClr val="FFFF00"/>
          </a:solidFill>
        </p:spPr>
        <p:txBody>
          <a:bodyPr wrap="square" rtlCol="0">
            <a:spAutoFit/>
          </a:bodyPr>
          <a:lstStyle/>
          <a:p>
            <a:r>
              <a:rPr lang="en-GB" dirty="0"/>
              <a:t>Watch the following You tube clip.</a:t>
            </a:r>
          </a:p>
          <a:p>
            <a:endParaRPr lang="en-GB" dirty="0"/>
          </a:p>
          <a:p>
            <a:r>
              <a:rPr lang="en-GB" dirty="0">
                <a:hlinkClick r:id="rId3"/>
              </a:rPr>
              <a:t>https://www.youtube.com/watch?v=jQeKEGrDoQ4</a:t>
            </a:r>
            <a:endParaRPr lang="en-GB" dirty="0"/>
          </a:p>
          <a:p>
            <a:endParaRPr lang="en-GB" dirty="0"/>
          </a:p>
          <a:p>
            <a:r>
              <a:rPr lang="en-GB" dirty="0"/>
              <a:t>Watch the following  </a:t>
            </a:r>
            <a:r>
              <a:rPr lang="en-GB" dirty="0" err="1"/>
              <a:t>TEDtalk</a:t>
            </a:r>
            <a:endParaRPr lang="en-GB" dirty="0"/>
          </a:p>
          <a:p>
            <a:endParaRPr lang="en-GB" dirty="0"/>
          </a:p>
          <a:p>
            <a:r>
              <a:rPr lang="en-GB" dirty="0">
                <a:hlinkClick r:id="rId4"/>
              </a:rPr>
              <a:t>https://www.youtube.com/watch?v=MSEHp9VMRuo</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876791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18B018-0115-44C2-8485-3299638107AC}"/>
              </a:ext>
            </a:extLst>
          </p:cNvPr>
          <p:cNvPicPr>
            <a:picLocks noChangeAspect="1"/>
          </p:cNvPicPr>
          <p:nvPr/>
        </p:nvPicPr>
        <p:blipFill rotWithShape="1">
          <a:blip r:embed="rId2"/>
          <a:srcRect l="42991" t="29668" r="43324" b="14483"/>
          <a:stretch/>
        </p:blipFill>
        <p:spPr>
          <a:xfrm rot="16200000">
            <a:off x="3556734" y="-2348422"/>
            <a:ext cx="5141349" cy="11797618"/>
          </a:xfrm>
          <a:prstGeom prst="rect">
            <a:avLst/>
          </a:prstGeom>
        </p:spPr>
      </p:pic>
    </p:spTree>
    <p:extLst>
      <p:ext uri="{BB962C8B-B14F-4D97-AF65-F5344CB8AC3E}">
        <p14:creationId xmlns:p14="http://schemas.microsoft.com/office/powerpoint/2010/main" val="272271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277B20-F2AA-4FC6-8CDF-91DA2016A926}"/>
              </a:ext>
            </a:extLst>
          </p:cNvPr>
          <p:cNvPicPr>
            <a:picLocks noChangeAspect="1"/>
          </p:cNvPicPr>
          <p:nvPr/>
        </p:nvPicPr>
        <p:blipFill rotWithShape="1">
          <a:blip r:embed="rId2"/>
          <a:srcRect l="35873" t="29275" r="34269" b="12839"/>
          <a:stretch/>
        </p:blipFill>
        <p:spPr>
          <a:xfrm rot="16200000">
            <a:off x="308681" y="-310245"/>
            <a:ext cx="6861127" cy="7478489"/>
          </a:xfrm>
          <a:prstGeom prst="rect">
            <a:avLst/>
          </a:prstGeom>
        </p:spPr>
      </p:pic>
      <p:sp>
        <p:nvSpPr>
          <p:cNvPr id="3" name="TextBox 2">
            <a:extLst>
              <a:ext uri="{FF2B5EF4-FFF2-40B4-BE49-F238E27FC236}">
                <a16:creationId xmlns:a16="http://schemas.microsoft.com/office/drawing/2014/main" id="{AD32FB65-4CFF-4E88-947D-41B8874B4D4E}"/>
              </a:ext>
            </a:extLst>
          </p:cNvPr>
          <p:cNvSpPr txBox="1"/>
          <p:nvPr/>
        </p:nvSpPr>
        <p:spPr>
          <a:xfrm>
            <a:off x="7800975" y="876300"/>
            <a:ext cx="4133850" cy="3970318"/>
          </a:xfrm>
          <a:prstGeom prst="rect">
            <a:avLst/>
          </a:prstGeom>
          <a:solidFill>
            <a:srgbClr val="FFFF00"/>
          </a:solidFill>
        </p:spPr>
        <p:txBody>
          <a:bodyPr wrap="square" rtlCol="0">
            <a:spAutoFit/>
          </a:bodyPr>
          <a:lstStyle/>
          <a:p>
            <a:r>
              <a:rPr lang="en-GB" dirty="0">
                <a:hlinkClick r:id="rId3"/>
              </a:rPr>
              <a:t>Read the article</a:t>
            </a:r>
          </a:p>
          <a:p>
            <a:endParaRPr lang="en-GB" dirty="0">
              <a:hlinkClick r:id="rId3"/>
            </a:endParaRPr>
          </a:p>
          <a:p>
            <a:r>
              <a:rPr lang="en-GB" dirty="0">
                <a:hlinkClick r:id="rId3"/>
              </a:rPr>
              <a:t>What at least one of the </a:t>
            </a:r>
            <a:r>
              <a:rPr lang="en-GB" dirty="0" err="1">
                <a:hlinkClick r:id="rId3"/>
              </a:rPr>
              <a:t>Youtube</a:t>
            </a:r>
            <a:r>
              <a:rPr lang="en-GB" dirty="0">
                <a:hlinkClick r:id="rId3"/>
              </a:rPr>
              <a:t> programme below – preferably both</a:t>
            </a:r>
          </a:p>
          <a:p>
            <a:r>
              <a:rPr lang="en-GB" dirty="0">
                <a:hlinkClick r:id="rId3"/>
              </a:rPr>
              <a:t>Make notes</a:t>
            </a:r>
          </a:p>
          <a:p>
            <a:endParaRPr lang="en-GB" u="sng" dirty="0">
              <a:hlinkClick r:id="rId3"/>
            </a:endParaRPr>
          </a:p>
          <a:p>
            <a:endParaRPr lang="en-GB" u="sng" dirty="0">
              <a:hlinkClick r:id="rId3"/>
            </a:endParaRPr>
          </a:p>
          <a:p>
            <a:r>
              <a:rPr lang="en-GB" u="sng" dirty="0">
                <a:hlinkClick r:id="rId3"/>
              </a:rPr>
              <a:t>https://www.youtube.com/results?search_query=Kevin+McCleod+slumming+it</a:t>
            </a:r>
            <a:endParaRPr lang="en-GB" u="sng" dirty="0"/>
          </a:p>
          <a:p>
            <a:endParaRPr lang="en-GB" u="sng" dirty="0"/>
          </a:p>
          <a:p>
            <a:endParaRPr lang="en-GB" u="sng" dirty="0"/>
          </a:p>
          <a:p>
            <a:r>
              <a:rPr lang="en-GB" u="sng" dirty="0">
                <a:hlinkClick r:id="rId4"/>
              </a:rPr>
              <a:t>https://www.youtube.com/watch?v=l-yjpvzGKZQ&amp;t=952s</a:t>
            </a:r>
            <a:endParaRPr lang="en-GB" u="sng" dirty="0"/>
          </a:p>
          <a:p>
            <a:endParaRPr lang="en-GB" u="sng" dirty="0"/>
          </a:p>
        </p:txBody>
      </p:sp>
    </p:spTree>
    <p:extLst>
      <p:ext uri="{BB962C8B-B14F-4D97-AF65-F5344CB8AC3E}">
        <p14:creationId xmlns:p14="http://schemas.microsoft.com/office/powerpoint/2010/main" val="2723149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74672-E1B8-4629-B9E6-39268E8B5A49}"/>
              </a:ext>
            </a:extLst>
          </p:cNvPr>
          <p:cNvSpPr>
            <a:spLocks noGrp="1"/>
          </p:cNvSpPr>
          <p:nvPr>
            <p:ph type="title"/>
          </p:nvPr>
        </p:nvSpPr>
        <p:spPr/>
        <p:txBody>
          <a:bodyPr/>
          <a:lstStyle/>
          <a:p>
            <a:r>
              <a:rPr lang="en-GB" dirty="0"/>
              <a:t>Potential long answer questions (9 +3 </a:t>
            </a:r>
            <a:r>
              <a:rPr lang="en-GB" dirty="0" err="1"/>
              <a:t>spg</a:t>
            </a:r>
            <a:r>
              <a:rPr lang="en-GB" dirty="0"/>
              <a:t>)</a:t>
            </a:r>
          </a:p>
        </p:txBody>
      </p:sp>
      <p:sp>
        <p:nvSpPr>
          <p:cNvPr id="3" name="Content Placeholder 2">
            <a:extLst>
              <a:ext uri="{FF2B5EF4-FFF2-40B4-BE49-F238E27FC236}">
                <a16:creationId xmlns:a16="http://schemas.microsoft.com/office/drawing/2014/main" id="{C5F53826-0D25-4A27-ADB3-8D0F3FC95778}"/>
              </a:ext>
            </a:extLst>
          </p:cNvPr>
          <p:cNvSpPr>
            <a:spLocks noGrp="1"/>
          </p:cNvSpPr>
          <p:nvPr>
            <p:ph idx="1"/>
          </p:nvPr>
        </p:nvSpPr>
        <p:spPr/>
        <p:txBody>
          <a:bodyPr/>
          <a:lstStyle/>
          <a:p>
            <a:pPr marL="0" indent="0">
              <a:buNone/>
            </a:pPr>
            <a:r>
              <a:rPr lang="en-GB" dirty="0"/>
              <a:t>How far do you agree that slums are urban areas of hope?</a:t>
            </a:r>
          </a:p>
          <a:p>
            <a:pPr marL="0" indent="0">
              <a:buNone/>
            </a:pPr>
            <a:endParaRPr lang="en-GB" dirty="0"/>
          </a:p>
          <a:p>
            <a:pPr marL="0" indent="0">
              <a:buNone/>
            </a:pPr>
            <a:r>
              <a:rPr lang="en-GB" dirty="0"/>
              <a:t>To what extent do you agree that Governments should flatten and clear slum areas?</a:t>
            </a:r>
          </a:p>
          <a:p>
            <a:pPr marL="0" indent="0">
              <a:buNone/>
            </a:pPr>
            <a:endParaRPr lang="en-GB" dirty="0"/>
          </a:p>
          <a:p>
            <a:pPr marL="0" indent="0">
              <a:buNone/>
            </a:pPr>
            <a:r>
              <a:rPr lang="en-GB" dirty="0"/>
              <a:t>Assess the extent to which the lack of sanitation and clean water causes the development of slum areas. </a:t>
            </a:r>
          </a:p>
        </p:txBody>
      </p:sp>
    </p:spTree>
    <p:extLst>
      <p:ext uri="{BB962C8B-B14F-4D97-AF65-F5344CB8AC3E}">
        <p14:creationId xmlns:p14="http://schemas.microsoft.com/office/powerpoint/2010/main" val="3954995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6CD8-EBE4-4C02-9350-AA3FA71F1658}"/>
              </a:ext>
            </a:extLst>
          </p:cNvPr>
          <p:cNvSpPr>
            <a:spLocks noGrp="1"/>
          </p:cNvSpPr>
          <p:nvPr>
            <p:ph type="title"/>
          </p:nvPr>
        </p:nvSpPr>
        <p:spPr/>
        <p:txBody>
          <a:bodyPr/>
          <a:lstStyle/>
          <a:p>
            <a:r>
              <a:rPr lang="en-GB" dirty="0"/>
              <a:t>Slide 1 Answers</a:t>
            </a:r>
          </a:p>
        </p:txBody>
      </p:sp>
      <p:sp>
        <p:nvSpPr>
          <p:cNvPr id="3" name="Content Placeholder 2">
            <a:extLst>
              <a:ext uri="{FF2B5EF4-FFF2-40B4-BE49-F238E27FC236}">
                <a16:creationId xmlns:a16="http://schemas.microsoft.com/office/drawing/2014/main" id="{1E4F3DD6-09BE-4D71-9826-144E9E26C513}"/>
              </a:ext>
            </a:extLst>
          </p:cNvPr>
          <p:cNvSpPr>
            <a:spLocks noGrp="1"/>
          </p:cNvSpPr>
          <p:nvPr>
            <p:ph idx="1"/>
          </p:nvPr>
        </p:nvSpPr>
        <p:spPr/>
        <p:txBody>
          <a:bodyPr/>
          <a:lstStyle/>
          <a:p>
            <a:r>
              <a:rPr lang="en-GB" dirty="0"/>
              <a:t>1. 2007</a:t>
            </a:r>
          </a:p>
          <a:p>
            <a:r>
              <a:rPr lang="en-GB" dirty="0"/>
              <a:t>2.  43%</a:t>
            </a:r>
          </a:p>
          <a:p>
            <a:r>
              <a:rPr lang="en-GB" dirty="0"/>
              <a:t>3. 2000 Million</a:t>
            </a:r>
          </a:p>
          <a:p>
            <a:r>
              <a:rPr lang="en-GB" dirty="0"/>
              <a:t>4. 200 Million</a:t>
            </a:r>
          </a:p>
          <a:p>
            <a:r>
              <a:rPr lang="en-GB" dirty="0"/>
              <a:t>5 Between 1950 and the year 2000, the rural population increased steadily from 1,800 million to approximately 3,300 million. Between the years 2000 and 2020 and estimated to 2035, the rural population will remain steady at this number. By 2050, the rural population is expected to decline to approximately 3,200 Million,</a:t>
            </a:r>
          </a:p>
        </p:txBody>
      </p:sp>
    </p:spTree>
    <p:extLst>
      <p:ext uri="{BB962C8B-B14F-4D97-AF65-F5344CB8AC3E}">
        <p14:creationId xmlns:p14="http://schemas.microsoft.com/office/powerpoint/2010/main" val="1408845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B5BA-6C35-41E7-B724-C9910B88B0D4}"/>
              </a:ext>
            </a:extLst>
          </p:cNvPr>
          <p:cNvSpPr>
            <a:spLocks noGrp="1"/>
          </p:cNvSpPr>
          <p:nvPr>
            <p:ph type="title"/>
          </p:nvPr>
        </p:nvSpPr>
        <p:spPr/>
        <p:txBody>
          <a:bodyPr/>
          <a:lstStyle/>
          <a:p>
            <a:r>
              <a:rPr lang="en-GB" dirty="0"/>
              <a:t>Slide 2 Answer</a:t>
            </a:r>
          </a:p>
        </p:txBody>
      </p:sp>
      <p:sp>
        <p:nvSpPr>
          <p:cNvPr id="3" name="Content Placeholder 2">
            <a:extLst>
              <a:ext uri="{FF2B5EF4-FFF2-40B4-BE49-F238E27FC236}">
                <a16:creationId xmlns:a16="http://schemas.microsoft.com/office/drawing/2014/main" id="{D09FCB8F-12C1-4DF3-845B-EB9214158B93}"/>
              </a:ext>
            </a:extLst>
          </p:cNvPr>
          <p:cNvSpPr>
            <a:spLocks noGrp="1"/>
          </p:cNvSpPr>
          <p:nvPr>
            <p:ph idx="1"/>
          </p:nvPr>
        </p:nvSpPr>
        <p:spPr/>
        <p:txBody>
          <a:bodyPr/>
          <a:lstStyle/>
          <a:p>
            <a:r>
              <a:rPr lang="en-GB" dirty="0"/>
              <a:t>85.71%</a:t>
            </a:r>
          </a:p>
        </p:txBody>
      </p:sp>
    </p:spTree>
    <p:extLst>
      <p:ext uri="{BB962C8B-B14F-4D97-AF65-F5344CB8AC3E}">
        <p14:creationId xmlns:p14="http://schemas.microsoft.com/office/powerpoint/2010/main" val="2653226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083A-5662-4365-B01D-DD3173483FFD}"/>
              </a:ext>
            </a:extLst>
          </p:cNvPr>
          <p:cNvSpPr>
            <a:spLocks noGrp="1"/>
          </p:cNvSpPr>
          <p:nvPr>
            <p:ph type="title"/>
          </p:nvPr>
        </p:nvSpPr>
        <p:spPr/>
        <p:txBody>
          <a:bodyPr/>
          <a:lstStyle/>
          <a:p>
            <a:r>
              <a:rPr lang="en-GB" dirty="0"/>
              <a:t>Slide 3 Answers</a:t>
            </a:r>
          </a:p>
        </p:txBody>
      </p:sp>
      <p:sp>
        <p:nvSpPr>
          <p:cNvPr id="3" name="Content Placeholder 2">
            <a:extLst>
              <a:ext uri="{FF2B5EF4-FFF2-40B4-BE49-F238E27FC236}">
                <a16:creationId xmlns:a16="http://schemas.microsoft.com/office/drawing/2014/main" id="{317C790E-15ED-4EF3-ADAF-2DA0FD7FA925}"/>
              </a:ext>
            </a:extLst>
          </p:cNvPr>
          <p:cNvSpPr>
            <a:spLocks noGrp="1"/>
          </p:cNvSpPr>
          <p:nvPr>
            <p:ph idx="1"/>
          </p:nvPr>
        </p:nvSpPr>
        <p:spPr>
          <a:noFill/>
        </p:spPr>
        <p:txBody>
          <a:bodyPr/>
          <a:lstStyle/>
          <a:p>
            <a:r>
              <a:rPr lang="en-GB" dirty="0"/>
              <a:t>Rural areas generally rely on agriculture as the source of industry. Agriculture is a primary sector employer, producing low value goods. As such, the sale of these items does not generate a large sum of money and GDP in these areas is lower than in the urban areas where most industries are secondary or tertiary, with higher value products. In addition, the emergence of </a:t>
            </a:r>
            <a:r>
              <a:rPr lang="en-GB" dirty="0" err="1"/>
              <a:t>Quarternary</a:t>
            </a:r>
            <a:r>
              <a:rPr lang="en-GB" dirty="0"/>
              <a:t> industry, with the highest value, is taking place in larger urban areas, often linked to universities.</a:t>
            </a:r>
          </a:p>
        </p:txBody>
      </p:sp>
    </p:spTree>
    <p:extLst>
      <p:ext uri="{BB962C8B-B14F-4D97-AF65-F5344CB8AC3E}">
        <p14:creationId xmlns:p14="http://schemas.microsoft.com/office/powerpoint/2010/main" val="3325709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460C-52A0-439D-BC32-9763ACE2186D}"/>
              </a:ext>
            </a:extLst>
          </p:cNvPr>
          <p:cNvSpPr>
            <a:spLocks noGrp="1"/>
          </p:cNvSpPr>
          <p:nvPr>
            <p:ph type="title"/>
          </p:nvPr>
        </p:nvSpPr>
        <p:spPr/>
        <p:txBody>
          <a:bodyPr/>
          <a:lstStyle/>
          <a:p>
            <a:r>
              <a:rPr lang="en-GB" dirty="0"/>
              <a:t>Slide 4 Answers</a:t>
            </a:r>
          </a:p>
        </p:txBody>
      </p:sp>
      <p:sp>
        <p:nvSpPr>
          <p:cNvPr id="3" name="Content Placeholder 2">
            <a:extLst>
              <a:ext uri="{FF2B5EF4-FFF2-40B4-BE49-F238E27FC236}">
                <a16:creationId xmlns:a16="http://schemas.microsoft.com/office/drawing/2014/main" id="{9CF7C1CF-B27C-4A20-A39C-C5AEA9C3C479}"/>
              </a:ext>
            </a:extLst>
          </p:cNvPr>
          <p:cNvSpPr>
            <a:spLocks noGrp="1"/>
          </p:cNvSpPr>
          <p:nvPr>
            <p:ph idx="1"/>
          </p:nvPr>
        </p:nvSpPr>
        <p:spPr>
          <a:xfrm>
            <a:off x="180975" y="2141537"/>
            <a:ext cx="11830050" cy="4351338"/>
          </a:xfrm>
        </p:spPr>
        <p:txBody>
          <a:bodyPr>
            <a:normAutofit fontScale="92500" lnSpcReduction="10000"/>
          </a:bodyPr>
          <a:lstStyle/>
          <a:p>
            <a:r>
              <a:rPr lang="en-GB" dirty="0"/>
              <a:t>1. A city with a population of 10 million or more.</a:t>
            </a:r>
          </a:p>
          <a:p>
            <a:r>
              <a:rPr lang="en-GB" dirty="0"/>
              <a:t>2 movement from the countryside to an urban area.</a:t>
            </a:r>
          </a:p>
          <a:p>
            <a:r>
              <a:rPr lang="en-GB" dirty="0"/>
              <a:t>3 Push factors are things that repel you from an area </a:t>
            </a:r>
            <a:r>
              <a:rPr lang="en-GB" dirty="0" err="1"/>
              <a:t>eg</a:t>
            </a:r>
            <a:r>
              <a:rPr lang="en-GB" dirty="0"/>
              <a:t> drought in the countryside. Pull factors are things that attract you to an area </a:t>
            </a:r>
            <a:r>
              <a:rPr lang="en-GB" dirty="0" err="1"/>
              <a:t>eg</a:t>
            </a:r>
            <a:r>
              <a:rPr lang="en-GB" dirty="0"/>
              <a:t> better educational facilities in a large town or city.</a:t>
            </a:r>
          </a:p>
          <a:p>
            <a:r>
              <a:rPr lang="en-GB" dirty="0"/>
              <a:t>4 An unbalance population is one where a particular age group might be disproportionately represented.</a:t>
            </a:r>
          </a:p>
          <a:p>
            <a:r>
              <a:rPr lang="en-GB" dirty="0"/>
              <a:t>5 Megacities are not distributed evenly. Most are found in Asia, particularly China and India. There are two in Europe, London and Paris, three located around the coast of Africa, two in North America, again, coastal and three in South America. There are no megacities in Oceania.</a:t>
            </a:r>
          </a:p>
          <a:p>
            <a:endParaRPr lang="en-GB" dirty="0"/>
          </a:p>
        </p:txBody>
      </p:sp>
    </p:spTree>
    <p:extLst>
      <p:ext uri="{BB962C8B-B14F-4D97-AF65-F5344CB8AC3E}">
        <p14:creationId xmlns:p14="http://schemas.microsoft.com/office/powerpoint/2010/main" val="314745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C8B70-CAA4-48B4-88E9-8D86346C77A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D90EE6D-9A80-4D50-AC3E-28B11CEBD147}"/>
              </a:ext>
            </a:extLst>
          </p:cNvPr>
          <p:cNvSpPr>
            <a:spLocks noGrp="1"/>
          </p:cNvSpPr>
          <p:nvPr>
            <p:ph idx="1"/>
          </p:nvPr>
        </p:nvSpPr>
        <p:spPr>
          <a:xfrm>
            <a:off x="838200" y="1027906"/>
            <a:ext cx="10515600" cy="4351338"/>
          </a:xfrm>
        </p:spPr>
        <p:txBody>
          <a:bodyPr>
            <a:normAutofit fontScale="92500" lnSpcReduction="20000"/>
          </a:bodyPr>
          <a:lstStyle/>
          <a:p>
            <a:pPr marL="0" indent="0">
              <a:buNone/>
            </a:pPr>
            <a:r>
              <a:rPr lang="en-GB" dirty="0"/>
              <a:t>If you are thinking about taking Geography at college you might like to spend some time working on the Paper 3, GCSE materials. You might be expected to have an opinion about why slum areas have developed in many parts of the world.</a:t>
            </a:r>
          </a:p>
          <a:p>
            <a:pPr marL="0" indent="0">
              <a:buNone/>
            </a:pPr>
            <a:endParaRPr lang="en-GB" dirty="0"/>
          </a:p>
          <a:p>
            <a:pPr marL="0" indent="0">
              <a:buNone/>
            </a:pPr>
            <a:r>
              <a:rPr lang="en-GB" dirty="0"/>
              <a:t>These would have been the basis of the first half of paper 3, but obviously, we have no idea what the questions would actually have been.</a:t>
            </a:r>
          </a:p>
          <a:p>
            <a:pPr marL="0" indent="0">
              <a:buNone/>
            </a:pPr>
            <a:r>
              <a:rPr lang="en-GB" dirty="0"/>
              <a:t>There is no expectation for you to complete and hand in this work – just for interest!</a:t>
            </a:r>
          </a:p>
          <a:p>
            <a:pPr marL="0" indent="0">
              <a:buNone/>
            </a:pPr>
            <a:endParaRPr lang="en-GB" dirty="0"/>
          </a:p>
          <a:p>
            <a:pPr marL="0" indent="0">
              <a:buNone/>
            </a:pPr>
            <a:r>
              <a:rPr lang="en-GB" dirty="0"/>
              <a:t>Due to copywrite reasons – </a:t>
            </a:r>
            <a:r>
              <a:rPr lang="en-GB" b="1" dirty="0"/>
              <a:t>it is important that the power point is not shared outside the group of pupils studying Geography and must not be shared on Social Media.</a:t>
            </a:r>
          </a:p>
        </p:txBody>
      </p:sp>
    </p:spTree>
    <p:extLst>
      <p:ext uri="{BB962C8B-B14F-4D97-AF65-F5344CB8AC3E}">
        <p14:creationId xmlns:p14="http://schemas.microsoft.com/office/powerpoint/2010/main" val="678968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6FBA-9755-4156-8F15-04EC719A329D}"/>
              </a:ext>
            </a:extLst>
          </p:cNvPr>
          <p:cNvSpPr>
            <a:spLocks noGrp="1"/>
          </p:cNvSpPr>
          <p:nvPr>
            <p:ph type="title"/>
          </p:nvPr>
        </p:nvSpPr>
        <p:spPr/>
        <p:txBody>
          <a:bodyPr/>
          <a:lstStyle/>
          <a:p>
            <a:r>
              <a:rPr lang="en-GB" dirty="0"/>
              <a:t>Slide 5 Answers </a:t>
            </a:r>
          </a:p>
        </p:txBody>
      </p:sp>
      <p:sp>
        <p:nvSpPr>
          <p:cNvPr id="3" name="Content Placeholder 2">
            <a:extLst>
              <a:ext uri="{FF2B5EF4-FFF2-40B4-BE49-F238E27FC236}">
                <a16:creationId xmlns:a16="http://schemas.microsoft.com/office/drawing/2014/main" id="{0D0DC887-874E-4704-99CB-E82E497677B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015643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E5BF6-6C9B-4991-85BB-4CA858610DDA}"/>
              </a:ext>
            </a:extLst>
          </p:cNvPr>
          <p:cNvSpPr>
            <a:spLocks noGrp="1"/>
          </p:cNvSpPr>
          <p:nvPr>
            <p:ph type="title"/>
          </p:nvPr>
        </p:nvSpPr>
        <p:spPr/>
        <p:txBody>
          <a:bodyPr/>
          <a:lstStyle/>
          <a:p>
            <a:r>
              <a:rPr lang="en-GB" dirty="0"/>
              <a:t>Slide 6 Answers</a:t>
            </a:r>
          </a:p>
        </p:txBody>
      </p:sp>
      <p:sp>
        <p:nvSpPr>
          <p:cNvPr id="3" name="Content Placeholder 2">
            <a:extLst>
              <a:ext uri="{FF2B5EF4-FFF2-40B4-BE49-F238E27FC236}">
                <a16:creationId xmlns:a16="http://schemas.microsoft.com/office/drawing/2014/main" id="{5A67D091-F53C-481A-9689-1CA420B7A8FD}"/>
              </a:ext>
            </a:extLst>
          </p:cNvPr>
          <p:cNvSpPr>
            <a:spLocks noGrp="1"/>
          </p:cNvSpPr>
          <p:nvPr>
            <p:ph idx="1"/>
          </p:nvPr>
        </p:nvSpPr>
        <p:spPr>
          <a:solidFill>
            <a:schemeClr val="accent6">
              <a:lumMod val="20000"/>
              <a:lumOff val="80000"/>
            </a:schemeClr>
          </a:solidFill>
        </p:spPr>
        <p:txBody>
          <a:bodyPr/>
          <a:lstStyle/>
          <a:p>
            <a:r>
              <a:rPr lang="en-GB" dirty="0"/>
              <a:t>Lack of qualifications + consequences</a:t>
            </a:r>
          </a:p>
          <a:p>
            <a:r>
              <a:rPr lang="en-GB" dirty="0"/>
              <a:t>Lack of income + consequences</a:t>
            </a:r>
          </a:p>
          <a:p>
            <a:r>
              <a:rPr lang="en-GB" dirty="0"/>
              <a:t>Lack of transport + consequences</a:t>
            </a:r>
          </a:p>
        </p:txBody>
      </p:sp>
    </p:spTree>
    <p:extLst>
      <p:ext uri="{BB962C8B-B14F-4D97-AF65-F5344CB8AC3E}">
        <p14:creationId xmlns:p14="http://schemas.microsoft.com/office/powerpoint/2010/main" val="1992527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F20A-404F-439C-BC6B-0FA29F580472}"/>
              </a:ext>
            </a:extLst>
          </p:cNvPr>
          <p:cNvSpPr>
            <a:spLocks noGrp="1"/>
          </p:cNvSpPr>
          <p:nvPr>
            <p:ph type="title"/>
          </p:nvPr>
        </p:nvSpPr>
        <p:spPr/>
        <p:txBody>
          <a:bodyPr/>
          <a:lstStyle/>
          <a:p>
            <a:r>
              <a:rPr lang="en-GB" dirty="0"/>
              <a:t>Slide 7 Answers</a:t>
            </a:r>
          </a:p>
        </p:txBody>
      </p:sp>
      <p:sp>
        <p:nvSpPr>
          <p:cNvPr id="3" name="Content Placeholder 2">
            <a:extLst>
              <a:ext uri="{FF2B5EF4-FFF2-40B4-BE49-F238E27FC236}">
                <a16:creationId xmlns:a16="http://schemas.microsoft.com/office/drawing/2014/main" id="{3F5998C9-11E4-43E7-96B3-69B5A2928DEE}"/>
              </a:ext>
            </a:extLst>
          </p:cNvPr>
          <p:cNvSpPr>
            <a:spLocks noGrp="1"/>
          </p:cNvSpPr>
          <p:nvPr>
            <p:ph idx="1"/>
          </p:nvPr>
        </p:nvSpPr>
        <p:spPr/>
        <p:txBody>
          <a:bodyPr/>
          <a:lstStyle/>
          <a:p>
            <a:r>
              <a:rPr lang="en-GB" dirty="0"/>
              <a:t>1  Latin America</a:t>
            </a:r>
          </a:p>
          <a:p>
            <a:pPr lvl="1"/>
            <a:r>
              <a:rPr lang="en-GB" dirty="0"/>
              <a:t>South East Asia</a:t>
            </a:r>
          </a:p>
          <a:p>
            <a:pPr lvl="1"/>
            <a:r>
              <a:rPr lang="en-GB" dirty="0"/>
              <a:t>South Asia</a:t>
            </a:r>
          </a:p>
          <a:p>
            <a:pPr lvl="1"/>
            <a:r>
              <a:rPr lang="en-GB" dirty="0"/>
              <a:t>Sub Saharan Africa.</a:t>
            </a:r>
          </a:p>
        </p:txBody>
      </p:sp>
    </p:spTree>
    <p:extLst>
      <p:ext uri="{BB962C8B-B14F-4D97-AF65-F5344CB8AC3E}">
        <p14:creationId xmlns:p14="http://schemas.microsoft.com/office/powerpoint/2010/main" val="1031795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55F0-1ED1-4846-B0A3-6F90EEEA25D7}"/>
              </a:ext>
            </a:extLst>
          </p:cNvPr>
          <p:cNvSpPr>
            <a:spLocks noGrp="1"/>
          </p:cNvSpPr>
          <p:nvPr>
            <p:ph type="ctrTitle"/>
          </p:nvPr>
        </p:nvSpPr>
        <p:spPr/>
        <p:txBody>
          <a:bodyPr/>
          <a:lstStyle/>
          <a:p>
            <a:r>
              <a:rPr lang="en-GB" dirty="0"/>
              <a:t>Paper 3</a:t>
            </a:r>
          </a:p>
        </p:txBody>
      </p:sp>
      <p:sp>
        <p:nvSpPr>
          <p:cNvPr id="3" name="Subtitle 2">
            <a:extLst>
              <a:ext uri="{FF2B5EF4-FFF2-40B4-BE49-F238E27FC236}">
                <a16:creationId xmlns:a16="http://schemas.microsoft.com/office/drawing/2014/main" id="{A38B056F-8B66-4203-B5EA-511EE39FA5CA}"/>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8559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6FBFF1-B602-4788-BA10-672A3D1EDBE4}"/>
              </a:ext>
            </a:extLst>
          </p:cNvPr>
          <p:cNvPicPr>
            <a:picLocks noChangeAspect="1"/>
          </p:cNvPicPr>
          <p:nvPr/>
        </p:nvPicPr>
        <p:blipFill rotWithShape="1">
          <a:blip r:embed="rId2"/>
          <a:srcRect l="12625" r="12500"/>
          <a:stretch/>
        </p:blipFill>
        <p:spPr>
          <a:xfrm>
            <a:off x="0" y="0"/>
            <a:ext cx="9128760" cy="6854653"/>
          </a:xfrm>
          <a:prstGeom prst="rect">
            <a:avLst/>
          </a:prstGeom>
        </p:spPr>
      </p:pic>
      <p:sp>
        <p:nvSpPr>
          <p:cNvPr id="2" name="TextBox 1">
            <a:extLst>
              <a:ext uri="{FF2B5EF4-FFF2-40B4-BE49-F238E27FC236}">
                <a16:creationId xmlns:a16="http://schemas.microsoft.com/office/drawing/2014/main" id="{B922E53E-A29E-436B-A64B-01B4E5411E52}"/>
              </a:ext>
            </a:extLst>
          </p:cNvPr>
          <p:cNvSpPr txBox="1"/>
          <p:nvPr/>
        </p:nvSpPr>
        <p:spPr>
          <a:xfrm>
            <a:off x="9128760" y="1026669"/>
            <a:ext cx="3048000" cy="4801314"/>
          </a:xfrm>
          <a:prstGeom prst="rect">
            <a:avLst/>
          </a:prstGeom>
          <a:solidFill>
            <a:srgbClr val="FFFF00"/>
          </a:solidFill>
        </p:spPr>
        <p:txBody>
          <a:bodyPr wrap="square" rtlCol="0">
            <a:spAutoFit/>
          </a:bodyPr>
          <a:lstStyle/>
          <a:p>
            <a:pPr marL="342900" indent="-342900">
              <a:buAutoNum type="arabicPeriod"/>
            </a:pPr>
            <a:r>
              <a:rPr lang="en-GB" dirty="0"/>
              <a:t>In what year were the urban and rural populations equal?</a:t>
            </a:r>
          </a:p>
          <a:p>
            <a:pPr marL="342900" indent="-342900">
              <a:buAutoNum type="arabicPeriod"/>
            </a:pPr>
            <a:r>
              <a:rPr lang="en-GB" dirty="0"/>
              <a:t>In 1990, what percentage of the world’s population lived in urban areas?</a:t>
            </a:r>
          </a:p>
          <a:p>
            <a:pPr marL="342900" indent="-342900">
              <a:buAutoNum type="arabicPeriod"/>
            </a:pPr>
            <a:r>
              <a:rPr lang="en-GB" dirty="0"/>
              <a:t>By what percentage is the urban population expected to grow between 2020 and 2050?</a:t>
            </a:r>
          </a:p>
          <a:p>
            <a:pPr marL="342900" indent="-342900">
              <a:buAutoNum type="arabicPeriod"/>
            </a:pPr>
            <a:r>
              <a:rPr lang="en-GB" dirty="0"/>
              <a:t>By what percentage is the rural population likely to reduce between 2020 and 2050?</a:t>
            </a:r>
          </a:p>
          <a:p>
            <a:pPr marL="342900" indent="-342900">
              <a:buAutoNum type="arabicPeriod"/>
            </a:pPr>
            <a:r>
              <a:rPr lang="en-GB" dirty="0"/>
              <a:t>Describe the shape of the line showing rural populations?</a:t>
            </a:r>
          </a:p>
        </p:txBody>
      </p:sp>
    </p:spTree>
    <p:extLst>
      <p:ext uri="{BB962C8B-B14F-4D97-AF65-F5344CB8AC3E}">
        <p14:creationId xmlns:p14="http://schemas.microsoft.com/office/powerpoint/2010/main" val="186826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0F7984-D310-42E3-B2D4-5C5DA717F7F7}"/>
              </a:ext>
            </a:extLst>
          </p:cNvPr>
          <p:cNvPicPr>
            <a:picLocks noChangeAspect="1"/>
          </p:cNvPicPr>
          <p:nvPr/>
        </p:nvPicPr>
        <p:blipFill rotWithShape="1">
          <a:blip r:embed="rId2"/>
          <a:srcRect l="12524" r="9375"/>
          <a:stretch/>
        </p:blipFill>
        <p:spPr>
          <a:xfrm>
            <a:off x="0" y="1673"/>
            <a:ext cx="9326880" cy="6854653"/>
          </a:xfrm>
          <a:prstGeom prst="rect">
            <a:avLst/>
          </a:prstGeom>
        </p:spPr>
      </p:pic>
      <p:sp>
        <p:nvSpPr>
          <p:cNvPr id="3" name="TextBox 2">
            <a:extLst>
              <a:ext uri="{FF2B5EF4-FFF2-40B4-BE49-F238E27FC236}">
                <a16:creationId xmlns:a16="http://schemas.microsoft.com/office/drawing/2014/main" id="{89F64727-6E07-4BC7-B182-650F38C62E19}"/>
              </a:ext>
            </a:extLst>
          </p:cNvPr>
          <p:cNvSpPr txBox="1"/>
          <p:nvPr/>
        </p:nvSpPr>
        <p:spPr>
          <a:xfrm>
            <a:off x="9083040" y="0"/>
            <a:ext cx="3108960" cy="4524315"/>
          </a:xfrm>
          <a:prstGeom prst="rect">
            <a:avLst/>
          </a:prstGeom>
          <a:solidFill>
            <a:srgbClr val="FFFF00"/>
          </a:solidFill>
        </p:spPr>
        <p:txBody>
          <a:bodyPr wrap="square" rtlCol="0">
            <a:spAutoFit/>
          </a:bodyPr>
          <a:lstStyle/>
          <a:p>
            <a:endParaRPr lang="en-GB" dirty="0"/>
          </a:p>
          <a:p>
            <a:r>
              <a:rPr lang="en-GB" dirty="0"/>
              <a:t>By what percentage is the urban population of Asia expected to grow between 2020 and 2030?</a:t>
            </a:r>
          </a:p>
          <a:p>
            <a:endParaRPr lang="en-GB" dirty="0"/>
          </a:p>
          <a:p>
            <a:endParaRPr lang="en-GB" dirty="0"/>
          </a:p>
          <a:p>
            <a:r>
              <a:rPr lang="en-GB" dirty="0"/>
              <a:t>2020 urban pop. = 1.4 billion</a:t>
            </a:r>
          </a:p>
          <a:p>
            <a:endParaRPr lang="en-GB" dirty="0"/>
          </a:p>
          <a:p>
            <a:r>
              <a:rPr lang="en-GB" dirty="0"/>
              <a:t>2030 urban pop. = 2.6 billion</a:t>
            </a:r>
          </a:p>
          <a:p>
            <a:endParaRPr lang="en-GB" dirty="0"/>
          </a:p>
          <a:p>
            <a:r>
              <a:rPr lang="en-GB" dirty="0"/>
              <a:t>So:</a:t>
            </a:r>
          </a:p>
          <a:p>
            <a:endParaRPr lang="en-GB" dirty="0"/>
          </a:p>
          <a:p>
            <a:r>
              <a:rPr lang="en-GB" dirty="0"/>
              <a:t>2.6 billion minus 1.4 billion = ?</a:t>
            </a:r>
          </a:p>
          <a:p>
            <a:endParaRPr lang="en-GB" dirty="0"/>
          </a:p>
          <a:p>
            <a:r>
              <a:rPr lang="en-GB" dirty="0"/>
              <a:t>(?/1.4) x 100 = ?%</a:t>
            </a:r>
          </a:p>
        </p:txBody>
      </p:sp>
    </p:spTree>
    <p:extLst>
      <p:ext uri="{BB962C8B-B14F-4D97-AF65-F5344CB8AC3E}">
        <p14:creationId xmlns:p14="http://schemas.microsoft.com/office/powerpoint/2010/main" val="1479859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EB6B6A-FA01-400D-9AB5-68313C45C617}"/>
              </a:ext>
            </a:extLst>
          </p:cNvPr>
          <p:cNvPicPr>
            <a:picLocks noChangeAspect="1"/>
          </p:cNvPicPr>
          <p:nvPr/>
        </p:nvPicPr>
        <p:blipFill rotWithShape="1">
          <a:blip r:embed="rId2"/>
          <a:srcRect l="6999" r="4500" b="3977"/>
          <a:stretch/>
        </p:blipFill>
        <p:spPr>
          <a:xfrm>
            <a:off x="0" y="487680"/>
            <a:ext cx="8976360" cy="5475709"/>
          </a:xfrm>
          <a:prstGeom prst="rect">
            <a:avLst/>
          </a:prstGeom>
        </p:spPr>
      </p:pic>
      <p:sp>
        <p:nvSpPr>
          <p:cNvPr id="3" name="TextBox 2">
            <a:extLst>
              <a:ext uri="{FF2B5EF4-FFF2-40B4-BE49-F238E27FC236}">
                <a16:creationId xmlns:a16="http://schemas.microsoft.com/office/drawing/2014/main" id="{EE3FDBDE-EDBB-4511-943E-C39B9CF88EEA}"/>
              </a:ext>
            </a:extLst>
          </p:cNvPr>
          <p:cNvSpPr txBox="1"/>
          <p:nvPr/>
        </p:nvSpPr>
        <p:spPr>
          <a:xfrm>
            <a:off x="8991600" y="228600"/>
            <a:ext cx="3200400" cy="1754326"/>
          </a:xfrm>
          <a:prstGeom prst="rect">
            <a:avLst/>
          </a:prstGeom>
          <a:solidFill>
            <a:srgbClr val="FFFF00"/>
          </a:solidFill>
        </p:spPr>
        <p:txBody>
          <a:bodyPr wrap="square" rtlCol="0">
            <a:spAutoFit/>
          </a:bodyPr>
          <a:lstStyle/>
          <a:p>
            <a:endParaRPr lang="en-GB" dirty="0"/>
          </a:p>
          <a:p>
            <a:r>
              <a:rPr lang="en-GB" dirty="0"/>
              <a:t>What is the correlation between living in a rural area and GDP per capita (US$)?</a:t>
            </a:r>
          </a:p>
          <a:p>
            <a:endParaRPr lang="en-GB" dirty="0"/>
          </a:p>
          <a:p>
            <a:endParaRPr lang="en-GB" dirty="0"/>
          </a:p>
        </p:txBody>
      </p:sp>
    </p:spTree>
    <p:extLst>
      <p:ext uri="{BB962C8B-B14F-4D97-AF65-F5344CB8AC3E}">
        <p14:creationId xmlns:p14="http://schemas.microsoft.com/office/powerpoint/2010/main" val="179651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A0A274-F569-44AB-BB68-058D7B27EAEC}"/>
              </a:ext>
            </a:extLst>
          </p:cNvPr>
          <p:cNvPicPr>
            <a:picLocks noChangeAspect="1"/>
          </p:cNvPicPr>
          <p:nvPr/>
        </p:nvPicPr>
        <p:blipFill rotWithShape="1">
          <a:blip r:embed="rId2"/>
          <a:srcRect l="35375" t="27582" r="35750" b="15018"/>
          <a:stretch/>
        </p:blipFill>
        <p:spPr>
          <a:xfrm rot="16200000">
            <a:off x="402590" y="-402590"/>
            <a:ext cx="6845300" cy="7650480"/>
          </a:xfrm>
          <a:prstGeom prst="rect">
            <a:avLst/>
          </a:prstGeom>
        </p:spPr>
      </p:pic>
      <p:sp>
        <p:nvSpPr>
          <p:cNvPr id="3" name="TextBox 2">
            <a:extLst>
              <a:ext uri="{FF2B5EF4-FFF2-40B4-BE49-F238E27FC236}">
                <a16:creationId xmlns:a16="http://schemas.microsoft.com/office/drawing/2014/main" id="{F9B03773-A3FC-4192-A232-9B313A4B1301}"/>
              </a:ext>
            </a:extLst>
          </p:cNvPr>
          <p:cNvSpPr txBox="1"/>
          <p:nvPr/>
        </p:nvSpPr>
        <p:spPr>
          <a:xfrm>
            <a:off x="7650481" y="1431161"/>
            <a:ext cx="4495800" cy="2862322"/>
          </a:xfrm>
          <a:prstGeom prst="rect">
            <a:avLst/>
          </a:prstGeom>
          <a:solidFill>
            <a:srgbClr val="FFFF00"/>
          </a:solidFill>
        </p:spPr>
        <p:txBody>
          <a:bodyPr wrap="square" rtlCol="0">
            <a:spAutoFit/>
          </a:bodyPr>
          <a:lstStyle/>
          <a:p>
            <a:r>
              <a:rPr lang="en-GB" dirty="0"/>
              <a:t>1 What is a Mega city ?</a:t>
            </a:r>
          </a:p>
          <a:p>
            <a:endParaRPr lang="en-GB" dirty="0"/>
          </a:p>
          <a:p>
            <a:r>
              <a:rPr lang="en-GB" dirty="0"/>
              <a:t>2 What is Rural-Urban Migration?</a:t>
            </a:r>
          </a:p>
          <a:p>
            <a:endParaRPr lang="en-GB" dirty="0"/>
          </a:p>
          <a:p>
            <a:r>
              <a:rPr lang="en-GB" dirty="0"/>
              <a:t>3 What are push-pull factors?</a:t>
            </a:r>
          </a:p>
          <a:p>
            <a:endParaRPr lang="en-GB" dirty="0"/>
          </a:p>
          <a:p>
            <a:r>
              <a:rPr lang="en-GB" dirty="0"/>
              <a:t>4 What is meant by ‘an unbalanced population structure?</a:t>
            </a:r>
          </a:p>
          <a:p>
            <a:endParaRPr lang="en-GB" dirty="0"/>
          </a:p>
          <a:p>
            <a:r>
              <a:rPr lang="en-GB" dirty="0"/>
              <a:t>5 Describe the distribution of megacities?</a:t>
            </a:r>
          </a:p>
        </p:txBody>
      </p:sp>
    </p:spTree>
    <p:extLst>
      <p:ext uri="{BB962C8B-B14F-4D97-AF65-F5344CB8AC3E}">
        <p14:creationId xmlns:p14="http://schemas.microsoft.com/office/powerpoint/2010/main" val="1582492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33710F-C065-47FE-A842-7E95519C8028}"/>
              </a:ext>
            </a:extLst>
          </p:cNvPr>
          <p:cNvPicPr>
            <a:picLocks noChangeAspect="1"/>
          </p:cNvPicPr>
          <p:nvPr/>
        </p:nvPicPr>
        <p:blipFill rotWithShape="1">
          <a:blip r:embed="rId2"/>
          <a:srcRect l="35500" t="26655" r="35000" b="14650"/>
          <a:stretch/>
        </p:blipFill>
        <p:spPr>
          <a:xfrm rot="16200000">
            <a:off x="409749" y="-409748"/>
            <a:ext cx="6907183" cy="7726680"/>
          </a:xfrm>
          <a:prstGeom prst="rect">
            <a:avLst/>
          </a:prstGeom>
        </p:spPr>
      </p:pic>
    </p:spTree>
    <p:extLst>
      <p:ext uri="{BB962C8B-B14F-4D97-AF65-F5344CB8AC3E}">
        <p14:creationId xmlns:p14="http://schemas.microsoft.com/office/powerpoint/2010/main" val="334199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4C8BE5-DDFC-4C45-A53E-39A868B80AAB}"/>
              </a:ext>
            </a:extLst>
          </p:cNvPr>
          <p:cNvPicPr>
            <a:picLocks noChangeAspect="1"/>
          </p:cNvPicPr>
          <p:nvPr/>
        </p:nvPicPr>
        <p:blipFill rotWithShape="1">
          <a:blip r:embed="rId2"/>
          <a:srcRect l="39875" t="26656" r="40000" b="14427"/>
          <a:stretch/>
        </p:blipFill>
        <p:spPr>
          <a:xfrm rot="16200000">
            <a:off x="2778886" y="-2215006"/>
            <a:ext cx="6858000" cy="11288012"/>
          </a:xfrm>
          <a:prstGeom prst="rect">
            <a:avLst/>
          </a:prstGeom>
        </p:spPr>
      </p:pic>
      <p:sp>
        <p:nvSpPr>
          <p:cNvPr id="3" name="TextBox 2">
            <a:extLst>
              <a:ext uri="{FF2B5EF4-FFF2-40B4-BE49-F238E27FC236}">
                <a16:creationId xmlns:a16="http://schemas.microsoft.com/office/drawing/2014/main" id="{054284FF-9C18-41B4-821D-C17B2E9E0CD6}"/>
              </a:ext>
            </a:extLst>
          </p:cNvPr>
          <p:cNvSpPr txBox="1"/>
          <p:nvPr/>
        </p:nvSpPr>
        <p:spPr>
          <a:xfrm>
            <a:off x="6248400" y="5288280"/>
            <a:ext cx="5943600" cy="923330"/>
          </a:xfrm>
          <a:prstGeom prst="rect">
            <a:avLst/>
          </a:prstGeom>
          <a:solidFill>
            <a:srgbClr val="FFFF00"/>
          </a:solidFill>
        </p:spPr>
        <p:txBody>
          <a:bodyPr wrap="square" rtlCol="0">
            <a:spAutoFit/>
          </a:bodyPr>
          <a:lstStyle/>
          <a:p>
            <a:endParaRPr lang="en-GB" dirty="0"/>
          </a:p>
          <a:p>
            <a:r>
              <a:rPr lang="en-GB" dirty="0"/>
              <a:t>Why do you think the poorest people are unable to take advantage of the opportunities that exist in urban areas?</a:t>
            </a:r>
          </a:p>
        </p:txBody>
      </p:sp>
    </p:spTree>
    <p:extLst>
      <p:ext uri="{BB962C8B-B14F-4D97-AF65-F5344CB8AC3E}">
        <p14:creationId xmlns:p14="http://schemas.microsoft.com/office/powerpoint/2010/main" val="658342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47561AB51DF428788596ACB76AD16" ma:contentTypeVersion="" ma:contentTypeDescription="Create a new document." ma:contentTypeScope="" ma:versionID="c30aa04d24a07937a2b09f4145c986e6">
  <xsd:schema xmlns:xsd="http://www.w3.org/2001/XMLSchema" xmlns:xs="http://www.w3.org/2001/XMLSchema" xmlns:p="http://schemas.microsoft.com/office/2006/metadata/properties" xmlns:ns2="82762546-134f-435b-a3d8-01776a5e047b" xmlns:ns3="67fdbd2b-1973-427c-bffa-6d718ee9b636" targetNamespace="http://schemas.microsoft.com/office/2006/metadata/properties" ma:root="true" ma:fieldsID="641fa8d89fc11a00723e8facf33a9f09" ns2:_="" ns3:_="">
    <xsd:import namespace="82762546-134f-435b-a3d8-01776a5e047b"/>
    <xsd:import namespace="67fdbd2b-1973-427c-bffa-6d718ee9b6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62546-134f-435b-a3d8-01776a5e0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fdbd2b-1973-427c-bffa-6d718ee9b6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CB95E8-17A4-49EC-A3F7-04D60FD0FA8B}"/>
</file>

<file path=customXml/itemProps2.xml><?xml version="1.0" encoding="utf-8"?>
<ds:datastoreItem xmlns:ds="http://schemas.openxmlformats.org/officeDocument/2006/customXml" ds:itemID="{5D3A98B6-9A02-4602-A010-10FBF83B7D0C}"/>
</file>

<file path=customXml/itemProps3.xml><?xml version="1.0" encoding="utf-8"?>
<ds:datastoreItem xmlns:ds="http://schemas.openxmlformats.org/officeDocument/2006/customXml" ds:itemID="{4EB09F0C-1408-477C-8FF3-B2A67D89CF74}"/>
</file>

<file path=docProps/app.xml><?xml version="1.0" encoding="utf-8"?>
<Properties xmlns="http://schemas.openxmlformats.org/officeDocument/2006/extended-properties" xmlns:vt="http://schemas.openxmlformats.org/officeDocument/2006/docPropsVTypes">
  <TotalTime>117</TotalTime>
  <Words>912</Words>
  <Application>Microsoft Office PowerPoint</Application>
  <PresentationFormat>Widescreen</PresentationFormat>
  <Paragraphs>102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Other resources</vt:lpstr>
      <vt:lpstr>PowerPoint Presentation</vt:lpstr>
      <vt:lpstr>Paper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long answer questions (9 +3 spg)</vt:lpstr>
      <vt:lpstr>Slide 1 Answers</vt:lpstr>
      <vt:lpstr>Slide 2 Answer</vt:lpstr>
      <vt:lpstr>Slide 3 Answers</vt:lpstr>
      <vt:lpstr>Slide 4 Answers</vt:lpstr>
      <vt:lpstr>Slide 5 Answers </vt:lpstr>
      <vt:lpstr>Slide 6 Answers</vt:lpstr>
      <vt:lpstr>Slide 7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jennie s</dc:creator>
  <cp:lastModifiedBy>Stacey, Jennie</cp:lastModifiedBy>
  <cp:revision>20</cp:revision>
  <dcterms:created xsi:type="dcterms:W3CDTF">2020-03-23T14:40:39Z</dcterms:created>
  <dcterms:modified xsi:type="dcterms:W3CDTF">2020-03-26T10:34:24Z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0x01010002147561AB51DF428788596ACB76AD16</vt:lpwstr>
  </property>
</Properties>
</file>