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6" r:id="rId6"/>
    <p:sldId id="267" r:id="rId7"/>
    <p:sldId id="268" r:id="rId8"/>
    <p:sldId id="272" r:id="rId9"/>
    <p:sldId id="257" r:id="rId10"/>
    <p:sldId id="258" r:id="rId11"/>
    <p:sldId id="259" r:id="rId12"/>
    <p:sldId id="260" r:id="rId13"/>
    <p:sldId id="261" r:id="rId14"/>
    <p:sldId id="262" r:id="rId15"/>
    <p:sldId id="263" r:id="rId16"/>
    <p:sldId id="264" r:id="rId17"/>
    <p:sldId id="269" r:id="rId18"/>
    <p:sldId id="274" r:id="rId19"/>
    <p:sldId id="273" r:id="rId20"/>
    <p:sldId id="265" r:id="rId21"/>
    <p:sldId id="271" r:id="rId22"/>
    <p:sldId id="270"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ort, Arthur" initials="SA" lastIdx="1" clrIdx="0">
    <p:extLst>
      <p:ext uri="{19B8F6BF-5375-455C-9EA6-DF929625EA0E}">
        <p15:presenceInfo xmlns:p15="http://schemas.microsoft.com/office/powerpoint/2012/main" userId="S::arthur.short@laconchildeschool.co.uk::b3b6383a-7d76-4e3d-8ae2-d6318252f61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A0B1FB-9890-4EE2-92B0-84E9480D64A5}" v="11" dt="2020-05-06T13:24:40.2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138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7CF9DF-10CB-4C1B-BB81-FE0F7199C408}"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4313-A7FD-48CA-99DD-EDD29125EFAC}" type="slidenum">
              <a:rPr lang="en-GB" smtClean="0"/>
              <a:t>‹#›</a:t>
            </a:fld>
            <a:endParaRPr lang="en-GB"/>
          </a:p>
        </p:txBody>
      </p:sp>
    </p:spTree>
    <p:extLst>
      <p:ext uri="{BB962C8B-B14F-4D97-AF65-F5344CB8AC3E}">
        <p14:creationId xmlns:p14="http://schemas.microsoft.com/office/powerpoint/2010/main" val="215497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7CF9DF-10CB-4C1B-BB81-FE0F7199C408}"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4313-A7FD-48CA-99DD-EDD29125EFAC}" type="slidenum">
              <a:rPr lang="en-GB" smtClean="0"/>
              <a:t>‹#›</a:t>
            </a:fld>
            <a:endParaRPr lang="en-GB"/>
          </a:p>
        </p:txBody>
      </p:sp>
    </p:spTree>
    <p:extLst>
      <p:ext uri="{BB962C8B-B14F-4D97-AF65-F5344CB8AC3E}">
        <p14:creationId xmlns:p14="http://schemas.microsoft.com/office/powerpoint/2010/main" val="512277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7CF9DF-10CB-4C1B-BB81-FE0F7199C408}"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4313-A7FD-48CA-99DD-EDD29125EFAC}" type="slidenum">
              <a:rPr lang="en-GB" smtClean="0"/>
              <a:t>‹#›</a:t>
            </a:fld>
            <a:endParaRPr lang="en-GB"/>
          </a:p>
        </p:txBody>
      </p:sp>
    </p:spTree>
    <p:extLst>
      <p:ext uri="{BB962C8B-B14F-4D97-AF65-F5344CB8AC3E}">
        <p14:creationId xmlns:p14="http://schemas.microsoft.com/office/powerpoint/2010/main" val="405975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7CF9DF-10CB-4C1B-BB81-FE0F7199C408}"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4313-A7FD-48CA-99DD-EDD29125EFAC}" type="slidenum">
              <a:rPr lang="en-GB" smtClean="0"/>
              <a:t>‹#›</a:t>
            </a:fld>
            <a:endParaRPr lang="en-GB"/>
          </a:p>
        </p:txBody>
      </p:sp>
    </p:spTree>
    <p:extLst>
      <p:ext uri="{BB962C8B-B14F-4D97-AF65-F5344CB8AC3E}">
        <p14:creationId xmlns:p14="http://schemas.microsoft.com/office/powerpoint/2010/main" val="260773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7CF9DF-10CB-4C1B-BB81-FE0F7199C408}" type="datetimeFigureOut">
              <a:rPr lang="en-GB" smtClean="0"/>
              <a:t>07/05/2020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4313-A7FD-48CA-99DD-EDD29125EFAC}" type="slidenum">
              <a:rPr lang="en-GB" smtClean="0"/>
              <a:t>‹#›</a:t>
            </a:fld>
            <a:endParaRPr lang="en-GB"/>
          </a:p>
        </p:txBody>
      </p:sp>
    </p:spTree>
    <p:extLst>
      <p:ext uri="{BB962C8B-B14F-4D97-AF65-F5344CB8AC3E}">
        <p14:creationId xmlns:p14="http://schemas.microsoft.com/office/powerpoint/2010/main" val="55571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7CF9DF-10CB-4C1B-BB81-FE0F7199C408}" type="datetimeFigureOut">
              <a:rPr lang="en-GB" smtClean="0"/>
              <a:t>07/05/2020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2F4313-A7FD-48CA-99DD-EDD29125EFAC}" type="slidenum">
              <a:rPr lang="en-GB" smtClean="0"/>
              <a:t>‹#›</a:t>
            </a:fld>
            <a:endParaRPr lang="en-GB"/>
          </a:p>
        </p:txBody>
      </p:sp>
    </p:spTree>
    <p:extLst>
      <p:ext uri="{BB962C8B-B14F-4D97-AF65-F5344CB8AC3E}">
        <p14:creationId xmlns:p14="http://schemas.microsoft.com/office/powerpoint/2010/main" val="86786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7CF9DF-10CB-4C1B-BB81-FE0F7199C408}" type="datetimeFigureOut">
              <a:rPr lang="en-GB" smtClean="0"/>
              <a:t>07/05/2020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2F4313-A7FD-48CA-99DD-EDD29125EFAC}" type="slidenum">
              <a:rPr lang="en-GB" smtClean="0"/>
              <a:t>‹#›</a:t>
            </a:fld>
            <a:endParaRPr lang="en-GB"/>
          </a:p>
        </p:txBody>
      </p:sp>
    </p:spTree>
    <p:extLst>
      <p:ext uri="{BB962C8B-B14F-4D97-AF65-F5344CB8AC3E}">
        <p14:creationId xmlns:p14="http://schemas.microsoft.com/office/powerpoint/2010/main" val="3316475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7CF9DF-10CB-4C1B-BB81-FE0F7199C408}" type="datetimeFigureOut">
              <a:rPr lang="en-GB" smtClean="0"/>
              <a:t>07/05/2020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2F4313-A7FD-48CA-99DD-EDD29125EFAC}" type="slidenum">
              <a:rPr lang="en-GB" smtClean="0"/>
              <a:t>‹#›</a:t>
            </a:fld>
            <a:endParaRPr lang="en-GB"/>
          </a:p>
        </p:txBody>
      </p:sp>
    </p:spTree>
    <p:extLst>
      <p:ext uri="{BB962C8B-B14F-4D97-AF65-F5344CB8AC3E}">
        <p14:creationId xmlns:p14="http://schemas.microsoft.com/office/powerpoint/2010/main" val="145255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7CF9DF-10CB-4C1B-BB81-FE0F7199C408}" type="datetimeFigureOut">
              <a:rPr lang="en-GB" smtClean="0"/>
              <a:t>07/05/2020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2F4313-A7FD-48CA-99DD-EDD29125EFAC}" type="slidenum">
              <a:rPr lang="en-GB" smtClean="0"/>
              <a:t>‹#›</a:t>
            </a:fld>
            <a:endParaRPr lang="en-GB"/>
          </a:p>
        </p:txBody>
      </p:sp>
    </p:spTree>
    <p:extLst>
      <p:ext uri="{BB962C8B-B14F-4D97-AF65-F5344CB8AC3E}">
        <p14:creationId xmlns:p14="http://schemas.microsoft.com/office/powerpoint/2010/main" val="4123206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7CF9DF-10CB-4C1B-BB81-FE0F7199C408}" type="datetimeFigureOut">
              <a:rPr lang="en-GB" smtClean="0"/>
              <a:t>07/05/2020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2F4313-A7FD-48CA-99DD-EDD29125EFAC}" type="slidenum">
              <a:rPr lang="en-GB" smtClean="0"/>
              <a:t>‹#›</a:t>
            </a:fld>
            <a:endParaRPr lang="en-GB"/>
          </a:p>
        </p:txBody>
      </p:sp>
    </p:spTree>
    <p:extLst>
      <p:ext uri="{BB962C8B-B14F-4D97-AF65-F5344CB8AC3E}">
        <p14:creationId xmlns:p14="http://schemas.microsoft.com/office/powerpoint/2010/main" val="45231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7CF9DF-10CB-4C1B-BB81-FE0F7199C408}" type="datetimeFigureOut">
              <a:rPr lang="en-GB" smtClean="0"/>
              <a:t>07/05/2020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2F4313-A7FD-48CA-99DD-EDD29125EFAC}" type="slidenum">
              <a:rPr lang="en-GB" smtClean="0"/>
              <a:t>‹#›</a:t>
            </a:fld>
            <a:endParaRPr lang="en-GB"/>
          </a:p>
        </p:txBody>
      </p:sp>
    </p:spTree>
    <p:extLst>
      <p:ext uri="{BB962C8B-B14F-4D97-AF65-F5344CB8AC3E}">
        <p14:creationId xmlns:p14="http://schemas.microsoft.com/office/powerpoint/2010/main" val="1054220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CF9DF-10CB-4C1B-BB81-FE0F7199C408}" type="datetimeFigureOut">
              <a:rPr lang="en-GB" smtClean="0"/>
              <a:t>07/05/2020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F4313-A7FD-48CA-99DD-EDD29125EFAC}" type="slidenum">
              <a:rPr lang="en-GB" smtClean="0"/>
              <a:t>‹#›</a:t>
            </a:fld>
            <a:endParaRPr lang="en-GB"/>
          </a:p>
        </p:txBody>
      </p:sp>
    </p:spTree>
    <p:extLst>
      <p:ext uri="{BB962C8B-B14F-4D97-AF65-F5344CB8AC3E}">
        <p14:creationId xmlns:p14="http://schemas.microsoft.com/office/powerpoint/2010/main" val="21561996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XfpPn2ayEg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B4607-D55D-4A3E-852E-BDF4A7A8A90E}"/>
              </a:ext>
            </a:extLst>
          </p:cNvPr>
          <p:cNvSpPr>
            <a:spLocks noGrp="1"/>
          </p:cNvSpPr>
          <p:nvPr>
            <p:ph type="ctrTitle"/>
          </p:nvPr>
        </p:nvSpPr>
        <p:spPr>
          <a:xfrm>
            <a:off x="4939412" y="4058124"/>
            <a:ext cx="3604497" cy="1051086"/>
          </a:xfrm>
        </p:spPr>
        <p:txBody>
          <a:bodyPr anchor="t">
            <a:normAutofit/>
          </a:bodyPr>
          <a:lstStyle/>
          <a:p>
            <a:pPr algn="l"/>
            <a:br>
              <a:rPr lang="en-GB" sz="3300">
                <a:solidFill>
                  <a:srgbClr val="000000"/>
                </a:solidFill>
              </a:rPr>
            </a:br>
            <a:r>
              <a:rPr lang="en-GB" sz="3300">
                <a:solidFill>
                  <a:srgbClr val="000000"/>
                </a:solidFill>
              </a:rPr>
              <a:t>Playwright and poet</a:t>
            </a:r>
            <a:endParaRPr lang="en-GB" sz="3300" dirty="0">
              <a:solidFill>
                <a:srgbClr val="000000"/>
              </a:solidFill>
            </a:endParaRPr>
          </a:p>
        </p:txBody>
      </p:sp>
      <p:sp>
        <p:nvSpPr>
          <p:cNvPr id="3" name="Subtitle 2">
            <a:extLst>
              <a:ext uri="{FF2B5EF4-FFF2-40B4-BE49-F238E27FC236}">
                <a16:creationId xmlns:a16="http://schemas.microsoft.com/office/drawing/2014/main" id="{7DEF8F73-E5A2-45BF-BE76-50AA26A19BBA}"/>
              </a:ext>
            </a:extLst>
          </p:cNvPr>
          <p:cNvSpPr>
            <a:spLocks noGrp="1"/>
          </p:cNvSpPr>
          <p:nvPr>
            <p:ph type="subTitle" idx="1"/>
          </p:nvPr>
        </p:nvSpPr>
        <p:spPr>
          <a:xfrm>
            <a:off x="4939640" y="3429000"/>
            <a:ext cx="3604268" cy="629123"/>
          </a:xfrm>
        </p:spPr>
        <p:txBody>
          <a:bodyPr anchor="b">
            <a:noAutofit/>
          </a:bodyPr>
          <a:lstStyle/>
          <a:p>
            <a:pPr algn="l"/>
            <a:r>
              <a:rPr lang="en-GB" sz="5400">
                <a:solidFill>
                  <a:srgbClr val="000000"/>
                </a:solidFill>
              </a:rPr>
              <a:t>HAROLD PINTER</a:t>
            </a:r>
            <a:endParaRPr lang="en-GB" sz="5400" dirty="0">
              <a:solidFill>
                <a:srgbClr val="000000"/>
              </a:solidFill>
            </a:endParaRPr>
          </a:p>
        </p:txBody>
      </p:sp>
      <p:pic>
        <p:nvPicPr>
          <p:cNvPr id="1028" name="Picture 4" descr="BBC Four - Arena, Harold Pinter - Part One: The Room">
            <a:extLst>
              <a:ext uri="{FF2B5EF4-FFF2-40B4-BE49-F238E27FC236}">
                <a16:creationId xmlns:a16="http://schemas.microsoft.com/office/drawing/2014/main" id="{762CE97C-56D1-4B53-9A64-CBB70257AE37}"/>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0684" r="20435" b="1"/>
          <a:stretch/>
        </p:blipFill>
        <p:spPr bwMode="auto">
          <a:xfrm>
            <a:off x="1" y="1434778"/>
            <a:ext cx="3974012" cy="4573079"/>
          </a:xfrm>
          <a:custGeom>
            <a:avLst/>
            <a:gdLst/>
            <a:ahLst/>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3587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5818" y="0"/>
            <a:ext cx="7472363"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6"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0"/>
            <a:ext cx="7461504"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72AABE-ED3B-46C3-B318-E8A893E5E659}"/>
              </a:ext>
            </a:extLst>
          </p:cNvPr>
          <p:cNvSpPr>
            <a:spLocks noGrp="1"/>
          </p:cNvSpPr>
          <p:nvPr>
            <p:ph type="title"/>
          </p:nvPr>
        </p:nvSpPr>
        <p:spPr>
          <a:xfrm>
            <a:off x="1143002" y="1999615"/>
            <a:ext cx="6858000" cy="2764028"/>
          </a:xfrm>
        </p:spPr>
        <p:txBody>
          <a:bodyPr vert="horz" lIns="91440" tIns="45720" rIns="91440" bIns="45720" rtlCol="0" anchor="ctr">
            <a:normAutofit/>
          </a:bodyPr>
          <a:lstStyle/>
          <a:p>
            <a:pPr algn="ctr"/>
            <a:r>
              <a:rPr lang="en-US" sz="5400" kern="1200">
                <a:solidFill>
                  <a:schemeClr val="tx1"/>
                </a:solidFill>
                <a:latin typeface="+mj-lt"/>
                <a:ea typeface="+mj-ea"/>
                <a:cs typeface="+mj-cs"/>
              </a:rPr>
              <a:t>Now tell me what do you find strange or unusual about the play?</a:t>
            </a:r>
          </a:p>
        </p:txBody>
      </p:sp>
      <p:sp>
        <p:nvSpPr>
          <p:cNvPr id="27"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5524786"/>
            <a:ext cx="356616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831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DC20E9-7CE8-485A-BFBC-A165567E8178}"/>
              </a:ext>
            </a:extLst>
          </p:cNvPr>
          <p:cNvSpPr>
            <a:spLocks noGrp="1"/>
          </p:cNvSpPr>
          <p:nvPr>
            <p:ph type="title"/>
          </p:nvPr>
        </p:nvSpPr>
        <p:spPr>
          <a:xfrm>
            <a:off x="515125" y="1153572"/>
            <a:ext cx="2400300" cy="4461163"/>
          </a:xfrm>
        </p:spPr>
        <p:txBody>
          <a:bodyPr>
            <a:normAutofit/>
          </a:bodyPr>
          <a:lstStyle/>
          <a:p>
            <a:r>
              <a:rPr lang="en-GB" sz="2800">
                <a:solidFill>
                  <a:srgbClr val="FFFFFF"/>
                </a:solidFill>
              </a:rPr>
              <a:t>AMBIGUITY: </a:t>
            </a:r>
            <a:br>
              <a:rPr lang="en-GB" sz="2800">
                <a:solidFill>
                  <a:srgbClr val="FFFFFF"/>
                </a:solidFill>
              </a:rPr>
            </a:br>
            <a:r>
              <a:rPr lang="en-GB" sz="2800">
                <a:solidFill>
                  <a:srgbClr val="FFFFFF"/>
                </a:solidFill>
              </a:rPr>
              <a:t>the quality of being open to more than one interpretation; inexactness.</a:t>
            </a: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44E3BD5-ABD4-431F-A900-60FBEA76FA72}"/>
              </a:ext>
            </a:extLst>
          </p:cNvPr>
          <p:cNvSpPr>
            <a:spLocks noGrp="1"/>
          </p:cNvSpPr>
          <p:nvPr>
            <p:ph idx="1"/>
          </p:nvPr>
        </p:nvSpPr>
        <p:spPr>
          <a:xfrm>
            <a:off x="3335481" y="591344"/>
            <a:ext cx="5179868" cy="5585619"/>
          </a:xfrm>
        </p:spPr>
        <p:txBody>
          <a:bodyPr anchor="ctr">
            <a:normAutofit/>
          </a:bodyPr>
          <a:lstStyle/>
          <a:p>
            <a:r>
              <a:rPr lang="en-GB" dirty="0"/>
              <a:t>One of the features of Harold Pinter’s early plays is ambiguity. The situation seems ordinary, but you can’t be totally sure of what is going on. There are many unanswered questions. </a:t>
            </a:r>
          </a:p>
        </p:txBody>
      </p:sp>
    </p:spTree>
    <p:extLst>
      <p:ext uri="{BB962C8B-B14F-4D97-AF65-F5344CB8AC3E}">
        <p14:creationId xmlns:p14="http://schemas.microsoft.com/office/powerpoint/2010/main" val="1883184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CE282-E87E-452F-A275-3087EA6F3D71}"/>
              </a:ext>
            </a:extLst>
          </p:cNvPr>
          <p:cNvSpPr>
            <a:spLocks noGrp="1"/>
          </p:cNvSpPr>
          <p:nvPr>
            <p:ph type="title"/>
          </p:nvPr>
        </p:nvSpPr>
        <p:spPr/>
        <p:txBody>
          <a:bodyPr/>
          <a:lstStyle/>
          <a:p>
            <a:r>
              <a:rPr lang="en-GB" dirty="0"/>
              <a:t>Make a table based on the first half of the play </a:t>
            </a:r>
          </a:p>
        </p:txBody>
      </p:sp>
      <p:graphicFrame>
        <p:nvGraphicFramePr>
          <p:cNvPr id="4" name="Table 4">
            <a:extLst>
              <a:ext uri="{FF2B5EF4-FFF2-40B4-BE49-F238E27FC236}">
                <a16:creationId xmlns:a16="http://schemas.microsoft.com/office/drawing/2014/main" id="{52F49073-38B3-470C-9B20-70B18A88158B}"/>
              </a:ext>
            </a:extLst>
          </p:cNvPr>
          <p:cNvGraphicFramePr>
            <a:graphicFrameLocks noGrp="1"/>
          </p:cNvGraphicFramePr>
          <p:nvPr>
            <p:ph idx="1"/>
            <p:extLst>
              <p:ext uri="{D42A27DB-BD31-4B8C-83A1-F6EECF244321}">
                <p14:modId xmlns:p14="http://schemas.microsoft.com/office/powerpoint/2010/main" val="3845033853"/>
              </p:ext>
            </p:extLst>
          </p:nvPr>
        </p:nvGraphicFramePr>
        <p:xfrm>
          <a:off x="557213" y="2615279"/>
          <a:ext cx="7958135" cy="3014872"/>
        </p:xfrm>
        <a:graphic>
          <a:graphicData uri="http://schemas.openxmlformats.org/drawingml/2006/table">
            <a:tbl>
              <a:tblPr firstRow="1" bandRow="1">
                <a:tableStyleId>{5C22544A-7EE6-4342-B048-85BDC9FD1C3A}</a:tableStyleId>
              </a:tblPr>
              <a:tblGrid>
                <a:gridCol w="2700337">
                  <a:extLst>
                    <a:ext uri="{9D8B030D-6E8A-4147-A177-3AD203B41FA5}">
                      <a16:colId xmlns:a16="http://schemas.microsoft.com/office/drawing/2014/main" val="1402390171"/>
                    </a:ext>
                  </a:extLst>
                </a:gridCol>
                <a:gridCol w="2628899">
                  <a:extLst>
                    <a:ext uri="{9D8B030D-6E8A-4147-A177-3AD203B41FA5}">
                      <a16:colId xmlns:a16="http://schemas.microsoft.com/office/drawing/2014/main" val="3591143708"/>
                    </a:ext>
                  </a:extLst>
                </a:gridCol>
                <a:gridCol w="2628899">
                  <a:extLst>
                    <a:ext uri="{9D8B030D-6E8A-4147-A177-3AD203B41FA5}">
                      <a16:colId xmlns:a16="http://schemas.microsoft.com/office/drawing/2014/main" val="4004337201"/>
                    </a:ext>
                  </a:extLst>
                </a:gridCol>
              </a:tblGrid>
              <a:tr h="289369">
                <a:tc>
                  <a:txBody>
                    <a:bodyPr/>
                    <a:lstStyle/>
                    <a:p>
                      <a:r>
                        <a:rPr lang="en-GB" sz="2000" dirty="0"/>
                        <a:t>What you can be sure of:</a:t>
                      </a:r>
                    </a:p>
                  </a:txBody>
                  <a:tcPr marL="68580" marR="68580" marT="34290" marB="34290"/>
                </a:tc>
                <a:tc>
                  <a:txBody>
                    <a:bodyPr/>
                    <a:lstStyle/>
                    <a:p>
                      <a:r>
                        <a:rPr lang="en-GB" sz="2000" dirty="0"/>
                        <a:t>What you can be fairly sure of :</a:t>
                      </a:r>
                    </a:p>
                  </a:txBody>
                  <a:tcPr marL="68580" marR="68580" marT="34290" marB="34290"/>
                </a:tc>
                <a:tc>
                  <a:txBody>
                    <a:bodyPr/>
                    <a:lstStyle/>
                    <a:p>
                      <a:r>
                        <a:rPr lang="en-GB" sz="2000" dirty="0"/>
                        <a:t>What you just have to guess:</a:t>
                      </a:r>
                    </a:p>
                  </a:txBody>
                  <a:tcPr marL="68580" marR="68580" marT="34290" marB="34290"/>
                </a:tc>
                <a:extLst>
                  <a:ext uri="{0D108BD9-81ED-4DB2-BD59-A6C34878D82A}">
                    <a16:rowId xmlns:a16="http://schemas.microsoft.com/office/drawing/2014/main" val="2791087824"/>
                  </a:ext>
                </a:extLst>
              </a:tr>
              <a:tr h="781676">
                <a:tc>
                  <a:txBody>
                    <a:bodyPr/>
                    <a:lstStyle/>
                    <a:p>
                      <a:r>
                        <a:rPr lang="en-GB" sz="2000" dirty="0"/>
                        <a:t>It’s very cold outside. It must be winter time</a:t>
                      </a:r>
                    </a:p>
                  </a:txBody>
                  <a:tcPr marL="68580" marR="68580" marT="34290" marB="34290"/>
                </a:tc>
                <a:tc>
                  <a:txBody>
                    <a:bodyPr/>
                    <a:lstStyle/>
                    <a:p>
                      <a:endParaRPr lang="en-GB" sz="1000" dirty="0"/>
                    </a:p>
                  </a:txBody>
                  <a:tcPr marL="68580" marR="68580" marT="34290" marB="34290"/>
                </a:tc>
                <a:tc>
                  <a:txBody>
                    <a:bodyPr/>
                    <a:lstStyle/>
                    <a:p>
                      <a:endParaRPr lang="en-GB" sz="1000" dirty="0"/>
                    </a:p>
                  </a:txBody>
                  <a:tcPr marL="68580" marR="68580" marT="34290" marB="34290"/>
                </a:tc>
                <a:extLst>
                  <a:ext uri="{0D108BD9-81ED-4DB2-BD59-A6C34878D82A}">
                    <a16:rowId xmlns:a16="http://schemas.microsoft.com/office/drawing/2014/main" val="3321387289"/>
                  </a:ext>
                </a:extLst>
              </a:tr>
              <a:tr h="3771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Mr Kidd is the landlord. He lives downstairs.</a:t>
                      </a:r>
                    </a:p>
                    <a:p>
                      <a:endParaRPr lang="en-GB" sz="1000" dirty="0"/>
                    </a:p>
                  </a:txBody>
                  <a:tcPr marL="68580" marR="68580" marT="34290" marB="34290"/>
                </a:tc>
                <a:tc>
                  <a:txBody>
                    <a:bodyPr/>
                    <a:lstStyle/>
                    <a:p>
                      <a:endParaRPr lang="en-GB" sz="1000" dirty="0"/>
                    </a:p>
                  </a:txBody>
                  <a:tcPr marL="68580" marR="68580" marT="34290" marB="34290"/>
                </a:tc>
                <a:tc>
                  <a:txBody>
                    <a:bodyPr/>
                    <a:lstStyle/>
                    <a:p>
                      <a:endParaRPr lang="en-GB" sz="1000"/>
                    </a:p>
                  </a:txBody>
                  <a:tcPr marL="68580" marR="68580" marT="34290" marB="34290"/>
                </a:tc>
                <a:extLst>
                  <a:ext uri="{0D108BD9-81ED-4DB2-BD59-A6C34878D82A}">
                    <a16:rowId xmlns:a16="http://schemas.microsoft.com/office/drawing/2014/main" val="814450409"/>
                  </a:ext>
                </a:extLst>
              </a:tr>
              <a:tr h="362218">
                <a:tc>
                  <a:txBody>
                    <a:bodyPr/>
                    <a:lstStyle/>
                    <a:p>
                      <a:endParaRPr lang="en-GB" sz="1000"/>
                    </a:p>
                  </a:txBody>
                  <a:tcPr marL="68580" marR="68580" marT="34290" marB="34290"/>
                </a:tc>
                <a:tc>
                  <a:txBody>
                    <a:bodyPr/>
                    <a:lstStyle/>
                    <a:p>
                      <a:endParaRPr lang="en-GB" sz="1000"/>
                    </a:p>
                  </a:txBody>
                  <a:tcPr marL="68580" marR="68580" marT="34290" marB="34290"/>
                </a:tc>
                <a:tc>
                  <a:txBody>
                    <a:bodyPr/>
                    <a:lstStyle/>
                    <a:p>
                      <a:endParaRPr lang="en-GB" sz="1000"/>
                    </a:p>
                  </a:txBody>
                  <a:tcPr marL="68580" marR="68580" marT="34290" marB="34290"/>
                </a:tc>
                <a:extLst>
                  <a:ext uri="{0D108BD9-81ED-4DB2-BD59-A6C34878D82A}">
                    <a16:rowId xmlns:a16="http://schemas.microsoft.com/office/drawing/2014/main" val="972644716"/>
                  </a:ext>
                </a:extLst>
              </a:tr>
              <a:tr h="362218">
                <a:tc>
                  <a:txBody>
                    <a:bodyPr/>
                    <a:lstStyle/>
                    <a:p>
                      <a:endParaRPr lang="en-GB" sz="1000" dirty="0"/>
                    </a:p>
                  </a:txBody>
                  <a:tcPr marL="68580" marR="68580" marT="34290" marB="34290"/>
                </a:tc>
                <a:tc>
                  <a:txBody>
                    <a:bodyPr/>
                    <a:lstStyle/>
                    <a:p>
                      <a:endParaRPr lang="en-GB" sz="1000"/>
                    </a:p>
                  </a:txBody>
                  <a:tcPr marL="68580" marR="68580" marT="34290" marB="34290"/>
                </a:tc>
                <a:tc>
                  <a:txBody>
                    <a:bodyPr/>
                    <a:lstStyle/>
                    <a:p>
                      <a:endParaRPr lang="en-GB" sz="1000" dirty="0"/>
                    </a:p>
                  </a:txBody>
                  <a:tcPr marL="68580" marR="68580" marT="34290" marB="34290"/>
                </a:tc>
                <a:extLst>
                  <a:ext uri="{0D108BD9-81ED-4DB2-BD59-A6C34878D82A}">
                    <a16:rowId xmlns:a16="http://schemas.microsoft.com/office/drawing/2014/main" val="2819743200"/>
                  </a:ext>
                </a:extLst>
              </a:tr>
            </a:tbl>
          </a:graphicData>
        </a:graphic>
      </p:graphicFrame>
    </p:spTree>
    <p:extLst>
      <p:ext uri="{BB962C8B-B14F-4D97-AF65-F5344CB8AC3E}">
        <p14:creationId xmlns:p14="http://schemas.microsoft.com/office/powerpoint/2010/main" val="4165851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CE282-E87E-452F-A275-3087EA6F3D71}"/>
              </a:ext>
            </a:extLst>
          </p:cNvPr>
          <p:cNvSpPr>
            <a:spLocks noGrp="1"/>
          </p:cNvSpPr>
          <p:nvPr>
            <p:ph type="title"/>
          </p:nvPr>
        </p:nvSpPr>
        <p:spPr/>
        <p:txBody>
          <a:bodyPr>
            <a:noAutofit/>
          </a:bodyPr>
          <a:lstStyle/>
          <a:p>
            <a:r>
              <a:rPr lang="en-GB" sz="3200" dirty="0"/>
              <a:t>Now make a table based on the end of the play. What just happened? Who are these people?</a:t>
            </a:r>
          </a:p>
        </p:txBody>
      </p:sp>
      <p:graphicFrame>
        <p:nvGraphicFramePr>
          <p:cNvPr id="4" name="Table 4">
            <a:extLst>
              <a:ext uri="{FF2B5EF4-FFF2-40B4-BE49-F238E27FC236}">
                <a16:creationId xmlns:a16="http://schemas.microsoft.com/office/drawing/2014/main" id="{52F49073-38B3-470C-9B20-70B18A88158B}"/>
              </a:ext>
            </a:extLst>
          </p:cNvPr>
          <p:cNvGraphicFramePr>
            <a:graphicFrameLocks noGrp="1"/>
          </p:cNvGraphicFramePr>
          <p:nvPr>
            <p:ph idx="1"/>
            <p:extLst>
              <p:ext uri="{D42A27DB-BD31-4B8C-83A1-F6EECF244321}">
                <p14:modId xmlns:p14="http://schemas.microsoft.com/office/powerpoint/2010/main" val="443816778"/>
              </p:ext>
            </p:extLst>
          </p:nvPr>
        </p:nvGraphicFramePr>
        <p:xfrm>
          <a:off x="528638" y="2226468"/>
          <a:ext cx="7986710" cy="2390032"/>
        </p:xfrm>
        <a:graphic>
          <a:graphicData uri="http://schemas.openxmlformats.org/drawingml/2006/table">
            <a:tbl>
              <a:tblPr firstRow="1" bandRow="1">
                <a:tableStyleId>{5C22544A-7EE6-4342-B048-85BDC9FD1C3A}</a:tableStyleId>
              </a:tblPr>
              <a:tblGrid>
                <a:gridCol w="2728912">
                  <a:extLst>
                    <a:ext uri="{9D8B030D-6E8A-4147-A177-3AD203B41FA5}">
                      <a16:colId xmlns:a16="http://schemas.microsoft.com/office/drawing/2014/main" val="1402390171"/>
                    </a:ext>
                  </a:extLst>
                </a:gridCol>
                <a:gridCol w="2628899">
                  <a:extLst>
                    <a:ext uri="{9D8B030D-6E8A-4147-A177-3AD203B41FA5}">
                      <a16:colId xmlns:a16="http://schemas.microsoft.com/office/drawing/2014/main" val="3591143708"/>
                    </a:ext>
                  </a:extLst>
                </a:gridCol>
                <a:gridCol w="2628899">
                  <a:extLst>
                    <a:ext uri="{9D8B030D-6E8A-4147-A177-3AD203B41FA5}">
                      <a16:colId xmlns:a16="http://schemas.microsoft.com/office/drawing/2014/main" val="4004337201"/>
                    </a:ext>
                  </a:extLst>
                </a:gridCol>
              </a:tblGrid>
              <a:tr h="362218">
                <a:tc>
                  <a:txBody>
                    <a:bodyPr/>
                    <a:lstStyle/>
                    <a:p>
                      <a:r>
                        <a:rPr lang="en-GB" sz="2000" dirty="0"/>
                        <a:t>What you can be sure of:</a:t>
                      </a:r>
                    </a:p>
                  </a:txBody>
                  <a:tcPr marL="68580" marR="68580" marT="34290" marB="34290"/>
                </a:tc>
                <a:tc>
                  <a:txBody>
                    <a:bodyPr/>
                    <a:lstStyle/>
                    <a:p>
                      <a:r>
                        <a:rPr lang="en-GB" sz="2000" dirty="0"/>
                        <a:t>What you can be fairly sure of :</a:t>
                      </a:r>
                    </a:p>
                  </a:txBody>
                  <a:tcPr marL="68580" marR="68580" marT="34290" marB="34290"/>
                </a:tc>
                <a:tc>
                  <a:txBody>
                    <a:bodyPr/>
                    <a:lstStyle/>
                    <a:p>
                      <a:r>
                        <a:rPr lang="en-GB" sz="2000" dirty="0"/>
                        <a:t>What you just have to guess:</a:t>
                      </a:r>
                    </a:p>
                  </a:txBody>
                  <a:tcPr marL="68580" marR="68580" marT="34290" marB="34290"/>
                </a:tc>
                <a:extLst>
                  <a:ext uri="{0D108BD9-81ED-4DB2-BD59-A6C34878D82A}">
                    <a16:rowId xmlns:a16="http://schemas.microsoft.com/office/drawing/2014/main" val="2791087824"/>
                  </a:ext>
                </a:extLst>
              </a:tr>
              <a:tr h="625198">
                <a:tc>
                  <a:txBody>
                    <a:bodyPr/>
                    <a:lstStyle/>
                    <a:p>
                      <a:endParaRPr lang="en-GB" sz="1000" dirty="0"/>
                    </a:p>
                  </a:txBody>
                  <a:tcPr marL="68580" marR="68580" marT="34290" marB="34290"/>
                </a:tc>
                <a:tc>
                  <a:txBody>
                    <a:bodyPr/>
                    <a:lstStyle/>
                    <a:p>
                      <a:endParaRPr lang="en-GB" sz="1000" dirty="0"/>
                    </a:p>
                  </a:txBody>
                  <a:tcPr marL="68580" marR="68580" marT="34290" marB="34290"/>
                </a:tc>
                <a:tc>
                  <a:txBody>
                    <a:bodyPr/>
                    <a:lstStyle/>
                    <a:p>
                      <a:endParaRPr lang="en-GB" sz="1000" dirty="0"/>
                    </a:p>
                  </a:txBody>
                  <a:tcPr marL="68580" marR="68580" marT="34290" marB="34290"/>
                </a:tc>
                <a:extLst>
                  <a:ext uri="{0D108BD9-81ED-4DB2-BD59-A6C34878D82A}">
                    <a16:rowId xmlns:a16="http://schemas.microsoft.com/office/drawing/2014/main" val="3321387289"/>
                  </a:ext>
                </a:extLst>
              </a:tr>
              <a:tr h="362218">
                <a:tc>
                  <a:txBody>
                    <a:bodyPr/>
                    <a:lstStyle/>
                    <a:p>
                      <a:endParaRPr lang="en-GB" sz="1000" dirty="0"/>
                    </a:p>
                  </a:txBody>
                  <a:tcPr marL="68580" marR="68580" marT="34290" marB="34290"/>
                </a:tc>
                <a:tc>
                  <a:txBody>
                    <a:bodyPr/>
                    <a:lstStyle/>
                    <a:p>
                      <a:endParaRPr lang="en-GB" sz="1000"/>
                    </a:p>
                  </a:txBody>
                  <a:tcPr marL="68580" marR="68580" marT="34290" marB="34290"/>
                </a:tc>
                <a:tc>
                  <a:txBody>
                    <a:bodyPr/>
                    <a:lstStyle/>
                    <a:p>
                      <a:endParaRPr lang="en-GB" sz="1000"/>
                    </a:p>
                  </a:txBody>
                  <a:tcPr marL="68580" marR="68580" marT="34290" marB="34290"/>
                </a:tc>
                <a:extLst>
                  <a:ext uri="{0D108BD9-81ED-4DB2-BD59-A6C34878D82A}">
                    <a16:rowId xmlns:a16="http://schemas.microsoft.com/office/drawing/2014/main" val="814450409"/>
                  </a:ext>
                </a:extLst>
              </a:tr>
              <a:tr h="362218">
                <a:tc>
                  <a:txBody>
                    <a:bodyPr/>
                    <a:lstStyle/>
                    <a:p>
                      <a:endParaRPr lang="en-GB" sz="1000"/>
                    </a:p>
                  </a:txBody>
                  <a:tcPr marL="68580" marR="68580" marT="34290" marB="34290"/>
                </a:tc>
                <a:tc>
                  <a:txBody>
                    <a:bodyPr/>
                    <a:lstStyle/>
                    <a:p>
                      <a:endParaRPr lang="en-GB" sz="1000"/>
                    </a:p>
                  </a:txBody>
                  <a:tcPr marL="68580" marR="68580" marT="34290" marB="34290"/>
                </a:tc>
                <a:tc>
                  <a:txBody>
                    <a:bodyPr/>
                    <a:lstStyle/>
                    <a:p>
                      <a:endParaRPr lang="en-GB" sz="1000"/>
                    </a:p>
                  </a:txBody>
                  <a:tcPr marL="68580" marR="68580" marT="34290" marB="34290"/>
                </a:tc>
                <a:extLst>
                  <a:ext uri="{0D108BD9-81ED-4DB2-BD59-A6C34878D82A}">
                    <a16:rowId xmlns:a16="http://schemas.microsoft.com/office/drawing/2014/main" val="972644716"/>
                  </a:ext>
                </a:extLst>
              </a:tr>
              <a:tr h="362218">
                <a:tc>
                  <a:txBody>
                    <a:bodyPr/>
                    <a:lstStyle/>
                    <a:p>
                      <a:endParaRPr lang="en-GB" sz="1000" dirty="0"/>
                    </a:p>
                  </a:txBody>
                  <a:tcPr marL="68580" marR="68580" marT="34290" marB="34290"/>
                </a:tc>
                <a:tc>
                  <a:txBody>
                    <a:bodyPr/>
                    <a:lstStyle/>
                    <a:p>
                      <a:endParaRPr lang="en-GB" sz="1000"/>
                    </a:p>
                  </a:txBody>
                  <a:tcPr marL="68580" marR="68580" marT="34290" marB="34290"/>
                </a:tc>
                <a:tc>
                  <a:txBody>
                    <a:bodyPr/>
                    <a:lstStyle/>
                    <a:p>
                      <a:endParaRPr lang="en-GB" sz="1000" dirty="0"/>
                    </a:p>
                  </a:txBody>
                  <a:tcPr marL="68580" marR="68580" marT="34290" marB="34290"/>
                </a:tc>
                <a:extLst>
                  <a:ext uri="{0D108BD9-81ED-4DB2-BD59-A6C34878D82A}">
                    <a16:rowId xmlns:a16="http://schemas.microsoft.com/office/drawing/2014/main" val="2819743200"/>
                  </a:ext>
                </a:extLst>
              </a:tr>
            </a:tbl>
          </a:graphicData>
        </a:graphic>
      </p:graphicFrame>
    </p:spTree>
    <p:extLst>
      <p:ext uri="{BB962C8B-B14F-4D97-AF65-F5344CB8AC3E}">
        <p14:creationId xmlns:p14="http://schemas.microsoft.com/office/powerpoint/2010/main" val="1954112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4293"/>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3125451"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A8AC8E-E699-4797-B2B1-BAEF11D87710}"/>
              </a:ext>
            </a:extLst>
          </p:cNvPr>
          <p:cNvSpPr>
            <a:spLocks noGrp="1"/>
          </p:cNvSpPr>
          <p:nvPr>
            <p:ph type="title"/>
          </p:nvPr>
        </p:nvSpPr>
        <p:spPr>
          <a:xfrm>
            <a:off x="515125" y="591344"/>
            <a:ext cx="2400300" cy="5585619"/>
          </a:xfrm>
        </p:spPr>
        <p:txBody>
          <a:bodyPr>
            <a:normAutofit/>
          </a:bodyPr>
          <a:lstStyle/>
          <a:p>
            <a:r>
              <a:rPr lang="en-GB">
                <a:solidFill>
                  <a:srgbClr val="FFFFFF"/>
                </a:solidFill>
              </a:rPr>
              <a:t>PINTER PAUSES</a:t>
            </a:r>
          </a:p>
        </p:txBody>
      </p:sp>
      <p:sp>
        <p:nvSpPr>
          <p:cNvPr id="1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3854DEC-9849-4052-BEA3-C1F3196882EC}"/>
              </a:ext>
            </a:extLst>
          </p:cNvPr>
          <p:cNvSpPr>
            <a:spLocks noGrp="1"/>
          </p:cNvSpPr>
          <p:nvPr>
            <p:ph idx="1"/>
          </p:nvPr>
        </p:nvSpPr>
        <p:spPr>
          <a:xfrm>
            <a:off x="3335481" y="591344"/>
            <a:ext cx="5179868" cy="5585619"/>
          </a:xfrm>
        </p:spPr>
        <p:txBody>
          <a:bodyPr anchor="ctr">
            <a:normAutofit/>
          </a:bodyPr>
          <a:lstStyle/>
          <a:p>
            <a:r>
              <a:rPr lang="en-GB" dirty="0"/>
              <a:t>Harold Pinter became famous for writing pauses into his scripts, something like this:</a:t>
            </a:r>
          </a:p>
          <a:p>
            <a:pPr marL="0" indent="0">
              <a:buNone/>
            </a:pPr>
            <a:r>
              <a:rPr lang="en-GB" dirty="0"/>
              <a:t>Wendy-</a:t>
            </a:r>
          </a:p>
          <a:p>
            <a:pPr marL="0" indent="0">
              <a:buNone/>
            </a:pPr>
            <a:r>
              <a:rPr lang="en-GB" dirty="0"/>
              <a:t>What are you looking at?</a:t>
            </a:r>
          </a:p>
          <a:p>
            <a:pPr marL="0" indent="0">
              <a:buNone/>
            </a:pPr>
            <a:r>
              <a:rPr lang="en-GB" dirty="0"/>
              <a:t>(Pause)</a:t>
            </a:r>
          </a:p>
          <a:p>
            <a:pPr marL="0" indent="0">
              <a:buNone/>
            </a:pPr>
            <a:r>
              <a:rPr lang="en-GB" dirty="0"/>
              <a:t>I said what are you looking at?</a:t>
            </a:r>
          </a:p>
          <a:p>
            <a:pPr marL="0" indent="0">
              <a:buNone/>
            </a:pPr>
            <a:r>
              <a:rPr lang="en-GB" dirty="0"/>
              <a:t>(Pause)</a:t>
            </a:r>
          </a:p>
          <a:p>
            <a:pPr marL="0" indent="0">
              <a:buNone/>
            </a:pPr>
            <a:r>
              <a:rPr lang="en-GB" dirty="0"/>
              <a:t>You think you are it, don’t you? You won’t think it by the time I’m finished with you.</a:t>
            </a:r>
          </a:p>
        </p:txBody>
      </p:sp>
    </p:spTree>
    <p:extLst>
      <p:ext uri="{BB962C8B-B14F-4D97-AF65-F5344CB8AC3E}">
        <p14:creationId xmlns:p14="http://schemas.microsoft.com/office/powerpoint/2010/main" val="3198932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CCA70D-4C2C-4E29-A2C0-216E36FCDA73}"/>
              </a:ext>
            </a:extLst>
          </p:cNvPr>
          <p:cNvSpPr>
            <a:spLocks noGrp="1"/>
          </p:cNvSpPr>
          <p:nvPr>
            <p:ph type="title"/>
          </p:nvPr>
        </p:nvSpPr>
        <p:spPr>
          <a:xfrm>
            <a:off x="515125" y="1153572"/>
            <a:ext cx="2400300" cy="4461163"/>
          </a:xfrm>
        </p:spPr>
        <p:txBody>
          <a:bodyPr>
            <a:normAutofit/>
          </a:bodyPr>
          <a:lstStyle/>
          <a:p>
            <a:r>
              <a:rPr lang="en-GB" dirty="0">
                <a:solidFill>
                  <a:srgbClr val="FFFFFF"/>
                </a:solidFill>
              </a:rPr>
              <a:t>Try the saying the script from the previous slide out loud.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21CFCAA-FDCA-4521-B09B-45D122D30291}"/>
              </a:ext>
            </a:extLst>
          </p:cNvPr>
          <p:cNvSpPr>
            <a:spLocks noGrp="1"/>
          </p:cNvSpPr>
          <p:nvPr>
            <p:ph idx="1"/>
          </p:nvPr>
        </p:nvSpPr>
        <p:spPr>
          <a:xfrm>
            <a:off x="3344359" y="-781235"/>
            <a:ext cx="5179868" cy="6026043"/>
          </a:xfrm>
        </p:spPr>
        <p:txBody>
          <a:bodyPr anchor="ctr">
            <a:normAutofit/>
          </a:bodyPr>
          <a:lstStyle/>
          <a:p>
            <a:pPr marL="0" indent="0">
              <a:buNone/>
            </a:pPr>
            <a:r>
              <a:rPr lang="en-GB" dirty="0"/>
              <a:t>A) With the pauses (remember you don’t say “pause” out loud, you stop, think and wait.)</a:t>
            </a:r>
          </a:p>
          <a:p>
            <a:pPr marL="0" indent="0">
              <a:buNone/>
            </a:pPr>
            <a:r>
              <a:rPr lang="en-GB" dirty="0"/>
              <a:t>B) without the pauses.</a:t>
            </a:r>
          </a:p>
          <a:p>
            <a:endParaRPr lang="en-GB" dirty="0"/>
          </a:p>
          <a:p>
            <a:pPr marL="0" indent="0">
              <a:buNone/>
            </a:pPr>
            <a:r>
              <a:rPr lang="en-GB" dirty="0"/>
              <a:t>What difference do the pauses make?</a:t>
            </a:r>
          </a:p>
        </p:txBody>
      </p:sp>
    </p:spTree>
    <p:extLst>
      <p:ext uri="{BB962C8B-B14F-4D97-AF65-F5344CB8AC3E}">
        <p14:creationId xmlns:p14="http://schemas.microsoft.com/office/powerpoint/2010/main" val="2194262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A31DC3-A84F-47AF-9AD3-C53F4FF7920F}"/>
              </a:ext>
            </a:extLst>
          </p:cNvPr>
          <p:cNvSpPr>
            <a:spLocks noGrp="1"/>
          </p:cNvSpPr>
          <p:nvPr>
            <p:ph type="title"/>
          </p:nvPr>
        </p:nvSpPr>
        <p:spPr>
          <a:xfrm>
            <a:off x="515125" y="1153572"/>
            <a:ext cx="2400300" cy="4461163"/>
          </a:xfrm>
        </p:spPr>
        <p:txBody>
          <a:bodyPr>
            <a:normAutofit/>
          </a:bodyPr>
          <a:lstStyle/>
          <a:p>
            <a:r>
              <a:rPr lang="en-GB" sz="4000" dirty="0">
                <a:solidFill>
                  <a:srgbClr val="FFFFFF"/>
                </a:solidFill>
              </a:rPr>
              <a:t>ANSWERS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6DD00E5-F57E-405B-B298-18209F0CCEF4}"/>
              </a:ext>
            </a:extLst>
          </p:cNvPr>
          <p:cNvSpPr>
            <a:spLocks noGrp="1"/>
          </p:cNvSpPr>
          <p:nvPr>
            <p:ph idx="1"/>
          </p:nvPr>
        </p:nvSpPr>
        <p:spPr>
          <a:xfrm>
            <a:off x="3335481" y="591344"/>
            <a:ext cx="5179868" cy="3803103"/>
          </a:xfrm>
        </p:spPr>
        <p:txBody>
          <a:bodyPr anchor="ctr">
            <a:normAutofit/>
          </a:bodyPr>
          <a:lstStyle/>
          <a:p>
            <a:pPr marL="0" indent="0">
              <a:buNone/>
            </a:pPr>
            <a:r>
              <a:rPr lang="en-GB" dirty="0"/>
              <a:t>I have asked you a lot of questions so far. I will only know your answers if you tell me- so put them in your PowerPoint. Really think about this; don’t just write the first or the shortest thing that comes to you.</a:t>
            </a:r>
          </a:p>
        </p:txBody>
      </p:sp>
    </p:spTree>
    <p:extLst>
      <p:ext uri="{BB962C8B-B14F-4D97-AF65-F5344CB8AC3E}">
        <p14:creationId xmlns:p14="http://schemas.microsoft.com/office/powerpoint/2010/main" val="2758538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34B24D-56AC-478E-BD66-FC91C30FDAB1}"/>
              </a:ext>
            </a:extLst>
          </p:cNvPr>
          <p:cNvSpPr>
            <a:spLocks noGrp="1"/>
          </p:cNvSpPr>
          <p:nvPr>
            <p:ph type="title"/>
          </p:nvPr>
        </p:nvSpPr>
        <p:spPr>
          <a:xfrm>
            <a:off x="515125" y="1153572"/>
            <a:ext cx="2400300" cy="4461163"/>
          </a:xfrm>
        </p:spPr>
        <p:txBody>
          <a:bodyPr>
            <a:normAutofit/>
          </a:bodyPr>
          <a:lstStyle/>
          <a:p>
            <a:r>
              <a:rPr lang="en-GB" sz="2800" b="1">
                <a:solidFill>
                  <a:srgbClr val="FFFFFF"/>
                </a:solidFill>
              </a:rPr>
              <a:t>Pauses</a:t>
            </a:r>
            <a:r>
              <a:rPr lang="en-GB" sz="2800">
                <a:solidFill>
                  <a:srgbClr val="FFFFFF"/>
                </a:solidFill>
              </a:rPr>
              <a:t> : moments when a person hesitates,  doesn’t speak, or when it seems we are waiting, or when nothing seems to be happening.</a:t>
            </a: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91E4700-48CC-4D37-8DB4-9978C56203E2}"/>
              </a:ext>
            </a:extLst>
          </p:cNvPr>
          <p:cNvSpPr>
            <a:spLocks noGrp="1"/>
          </p:cNvSpPr>
          <p:nvPr>
            <p:ph idx="1"/>
          </p:nvPr>
        </p:nvSpPr>
        <p:spPr>
          <a:xfrm>
            <a:off x="3335481" y="591344"/>
            <a:ext cx="5179868" cy="5585619"/>
          </a:xfrm>
        </p:spPr>
        <p:txBody>
          <a:bodyPr anchor="ctr">
            <a:normAutofit/>
          </a:bodyPr>
          <a:lstStyle/>
          <a:p>
            <a:r>
              <a:rPr lang="en-GB" sz="2400"/>
              <a:t>Harold Pinter knew that people don’t just communicate through what they say; they also communicate through what they don’t say.</a:t>
            </a:r>
          </a:p>
          <a:p>
            <a:endParaRPr lang="en-GB" sz="2400"/>
          </a:p>
          <a:p>
            <a:r>
              <a:rPr lang="en-GB" sz="2400"/>
              <a:t>Choose a part of the play where there were lots of pauses or where one of the characters wasn’t speaking much. </a:t>
            </a:r>
          </a:p>
          <a:p>
            <a:r>
              <a:rPr lang="en-GB" sz="2400"/>
              <a:t>Explain the effect of the pauses in your chosen part of the play. How does the atmosphere change? Why does the character choose to be silent? What could they be thinking? How does the pause effect others in the scene?</a:t>
            </a:r>
          </a:p>
          <a:p>
            <a:endParaRPr lang="en-GB" sz="2400"/>
          </a:p>
        </p:txBody>
      </p:sp>
    </p:spTree>
    <p:extLst>
      <p:ext uri="{BB962C8B-B14F-4D97-AF65-F5344CB8AC3E}">
        <p14:creationId xmlns:p14="http://schemas.microsoft.com/office/powerpoint/2010/main" val="4197473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50D2D3-E252-481D-967D-80EE872869D4}"/>
              </a:ext>
            </a:extLst>
          </p:cNvPr>
          <p:cNvSpPr>
            <a:spLocks noGrp="1"/>
          </p:cNvSpPr>
          <p:nvPr>
            <p:ph type="title"/>
          </p:nvPr>
        </p:nvSpPr>
        <p:spPr>
          <a:xfrm>
            <a:off x="515125" y="1153572"/>
            <a:ext cx="2400300" cy="4461163"/>
          </a:xfrm>
        </p:spPr>
        <p:txBody>
          <a:bodyPr>
            <a:normAutofit/>
          </a:bodyPr>
          <a:lstStyle/>
          <a:p>
            <a:r>
              <a:rPr lang="en-GB" dirty="0"/>
              <a:t>WRITE YOUR OWN SCRIPT</a:t>
            </a:r>
            <a:br>
              <a:rPr lang="en-GB" dirty="0"/>
            </a:br>
            <a:endParaRPr lang="en-GB" dirty="0">
              <a:solidFill>
                <a:srgbClr val="FFFFFF"/>
              </a:solidFill>
            </a:endParaRPr>
          </a:p>
        </p:txBody>
      </p:sp>
      <p:sp>
        <p:nvSpPr>
          <p:cNvPr id="18"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386349B-5004-49ED-A51D-BF84A10DBB7A}"/>
              </a:ext>
            </a:extLst>
          </p:cNvPr>
          <p:cNvSpPr>
            <a:spLocks noGrp="1"/>
          </p:cNvSpPr>
          <p:nvPr>
            <p:ph idx="1"/>
          </p:nvPr>
        </p:nvSpPr>
        <p:spPr>
          <a:xfrm>
            <a:off x="3335481" y="591344"/>
            <a:ext cx="5179868" cy="5585619"/>
          </a:xfrm>
        </p:spPr>
        <p:txBody>
          <a:bodyPr anchor="ctr">
            <a:normAutofit/>
          </a:bodyPr>
          <a:lstStyle/>
          <a:p>
            <a:endParaRPr lang="en-GB" dirty="0"/>
          </a:p>
        </p:txBody>
      </p:sp>
    </p:spTree>
    <p:extLst>
      <p:ext uri="{BB962C8B-B14F-4D97-AF65-F5344CB8AC3E}">
        <p14:creationId xmlns:p14="http://schemas.microsoft.com/office/powerpoint/2010/main" val="2029345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AFB12A-E37F-4B78-B943-6CACC242D548}"/>
              </a:ext>
            </a:extLst>
          </p:cNvPr>
          <p:cNvSpPr>
            <a:spLocks noGrp="1"/>
          </p:cNvSpPr>
          <p:nvPr>
            <p:ph type="title"/>
          </p:nvPr>
        </p:nvSpPr>
        <p:spPr>
          <a:xfrm>
            <a:off x="515125" y="1153572"/>
            <a:ext cx="2400300" cy="4461163"/>
          </a:xfrm>
        </p:spPr>
        <p:txBody>
          <a:bodyPr>
            <a:normAutofit/>
          </a:bodyPr>
          <a:lstStyle/>
          <a:p>
            <a:r>
              <a:rPr lang="en-GB">
                <a:solidFill>
                  <a:srgbClr val="FFFFFF"/>
                </a:solidFill>
              </a:rPr>
              <a:t>YOUR OWN SCRIPT</a:t>
            </a: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E24E356-D6AC-42DA-8A2F-4BB906A5C588}"/>
              </a:ext>
            </a:extLst>
          </p:cNvPr>
          <p:cNvSpPr>
            <a:spLocks noGrp="1"/>
          </p:cNvSpPr>
          <p:nvPr>
            <p:ph idx="1"/>
          </p:nvPr>
        </p:nvSpPr>
        <p:spPr>
          <a:xfrm>
            <a:off x="3335481" y="591344"/>
            <a:ext cx="5179868" cy="5585619"/>
          </a:xfrm>
        </p:spPr>
        <p:txBody>
          <a:bodyPr anchor="ctr">
            <a:normAutofit/>
          </a:bodyPr>
          <a:lstStyle/>
          <a:p>
            <a:r>
              <a:rPr lang="en-GB" sz="1800" b="1"/>
              <a:t>Write a scene in the style of Harold Pinter </a:t>
            </a:r>
            <a:r>
              <a:rPr lang="en-GB" sz="1800"/>
              <a:t>between two characters starting with this line from one of them:</a:t>
            </a:r>
          </a:p>
          <a:p>
            <a:r>
              <a:rPr lang="en-GB" sz="1800" b="1"/>
              <a:t>“ are you going to be like this all night?”</a:t>
            </a:r>
          </a:p>
          <a:p>
            <a:r>
              <a:rPr lang="en-GB" sz="1800"/>
              <a:t>Describe the setting of your scene in stage directions at the start in italic font e.g.</a:t>
            </a:r>
          </a:p>
          <a:p>
            <a:r>
              <a:rPr lang="en-GB" sz="1800" b="1" i="1"/>
              <a:t>A bench in a desolate park. Mess on the floor. Drinks cans. Chip papers. Jim sits on the bench. He stares at his feet. Kate stands beside the bench. She turns to him.</a:t>
            </a:r>
          </a:p>
          <a:p>
            <a:r>
              <a:rPr lang="en-GB" sz="1800"/>
              <a:t>Each time you want one of your characters to pause write (</a:t>
            </a:r>
            <a:r>
              <a:rPr lang="en-GB" sz="1800" b="1"/>
              <a:t>pause)</a:t>
            </a:r>
            <a:r>
              <a:rPr lang="en-GB" sz="1800"/>
              <a:t> and write stage directions for anything else they do </a:t>
            </a:r>
            <a:r>
              <a:rPr lang="en-GB" sz="1800" err="1"/>
              <a:t>e.g</a:t>
            </a:r>
            <a:r>
              <a:rPr lang="en-GB" sz="1800"/>
              <a:t> </a:t>
            </a:r>
            <a:r>
              <a:rPr lang="en-GB" sz="1800" b="1" i="1"/>
              <a:t>Jim picks up the chip papers and rolls them into a ball</a:t>
            </a:r>
            <a:r>
              <a:rPr lang="en-GB" sz="1800"/>
              <a:t>. </a:t>
            </a:r>
          </a:p>
          <a:p>
            <a:r>
              <a:rPr lang="en-GB" sz="1800"/>
              <a:t>You can also put emotions in stage directions </a:t>
            </a:r>
            <a:r>
              <a:rPr lang="en-GB" sz="1800" err="1"/>
              <a:t>e.g</a:t>
            </a:r>
            <a:r>
              <a:rPr lang="en-GB" sz="1800"/>
              <a:t> </a:t>
            </a:r>
          </a:p>
          <a:p>
            <a:r>
              <a:rPr lang="en-GB" sz="1800" b="1" i="1"/>
              <a:t>(angrily</a:t>
            </a:r>
            <a:r>
              <a:rPr lang="en-GB" sz="1800"/>
              <a:t>) or </a:t>
            </a:r>
            <a:r>
              <a:rPr lang="en-GB" sz="1800" b="1" i="1"/>
              <a:t>(unsure of herself)</a:t>
            </a:r>
          </a:p>
          <a:p>
            <a:endParaRPr lang="en-GB" sz="1800" b="1" i="1"/>
          </a:p>
          <a:p>
            <a:endParaRPr lang="en-GB" sz="1800" b="1" i="1"/>
          </a:p>
          <a:p>
            <a:endParaRPr lang="en-GB" sz="1800"/>
          </a:p>
        </p:txBody>
      </p:sp>
    </p:spTree>
    <p:extLst>
      <p:ext uri="{BB962C8B-B14F-4D97-AF65-F5344CB8AC3E}">
        <p14:creationId xmlns:p14="http://schemas.microsoft.com/office/powerpoint/2010/main" val="96829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F483A4-4178-47DC-8C1C-F3806396AA36}"/>
              </a:ext>
            </a:extLst>
          </p:cNvPr>
          <p:cNvSpPr>
            <a:spLocks noGrp="1"/>
          </p:cNvSpPr>
          <p:nvPr>
            <p:ph type="title"/>
          </p:nvPr>
        </p:nvSpPr>
        <p:spPr>
          <a:xfrm>
            <a:off x="515125" y="1153572"/>
            <a:ext cx="2400300" cy="4461163"/>
          </a:xfrm>
        </p:spPr>
        <p:txBody>
          <a:bodyPr>
            <a:normAutofit/>
          </a:bodyPr>
          <a:lstStyle/>
          <a:p>
            <a:r>
              <a:rPr lang="en-GB">
                <a:solidFill>
                  <a:srgbClr val="FFFFFF"/>
                </a:solidFill>
              </a:rPr>
              <a:t>HAROLD PINTER</a:t>
            </a:r>
          </a:p>
        </p:txBody>
      </p:sp>
      <p:sp>
        <p:nvSpPr>
          <p:cNvPr id="25" name="Arc 2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0F69CA8-CAC7-4CEA-9182-83DC1D2C2721}"/>
              </a:ext>
            </a:extLst>
          </p:cNvPr>
          <p:cNvSpPr>
            <a:spLocks noGrp="1"/>
          </p:cNvSpPr>
          <p:nvPr>
            <p:ph idx="1"/>
          </p:nvPr>
        </p:nvSpPr>
        <p:spPr>
          <a:xfrm>
            <a:off x="3335481" y="591344"/>
            <a:ext cx="5179868" cy="5585619"/>
          </a:xfrm>
        </p:spPr>
        <p:txBody>
          <a:bodyPr anchor="ctr">
            <a:normAutofit/>
          </a:bodyPr>
          <a:lstStyle/>
          <a:p>
            <a:r>
              <a:rPr lang="en-GB" dirty="0"/>
              <a:t>Harold Pinter was born in London in 1930. He won many prizes for his writing including the Nobel Prize for Literature and, in the same year, the Wilfred Owen Award for Poetry and the Franz Kafka Award. In 2006 he was awarded the Europe Theatre Prize and, in 2007, the highest French honour, the Légion </a:t>
            </a:r>
            <a:r>
              <a:rPr lang="en-GB" dirty="0" err="1"/>
              <a:t>d'honneur</a:t>
            </a:r>
            <a:r>
              <a:rPr lang="en-GB" dirty="0"/>
              <a:t>. He died in December 2008.</a:t>
            </a:r>
          </a:p>
        </p:txBody>
      </p:sp>
    </p:spTree>
    <p:extLst>
      <p:ext uri="{BB962C8B-B14F-4D97-AF65-F5344CB8AC3E}">
        <p14:creationId xmlns:p14="http://schemas.microsoft.com/office/powerpoint/2010/main" val="284650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6B5A21-1451-4146-8A45-9D252786C83A}"/>
              </a:ext>
            </a:extLst>
          </p:cNvPr>
          <p:cNvSpPr>
            <a:spLocks noGrp="1"/>
          </p:cNvSpPr>
          <p:nvPr>
            <p:ph type="title"/>
          </p:nvPr>
        </p:nvSpPr>
        <p:spPr>
          <a:xfrm>
            <a:off x="515125" y="1153572"/>
            <a:ext cx="2400300" cy="4461163"/>
          </a:xfrm>
        </p:spPr>
        <p:txBody>
          <a:bodyPr>
            <a:normAutofit/>
          </a:bodyPr>
          <a:lstStyle/>
          <a:p>
            <a:r>
              <a:rPr lang="en-GB" dirty="0">
                <a:solidFill>
                  <a:srgbClr val="FFFFFF"/>
                </a:solidFill>
              </a:rPr>
              <a:t>The Room by Harold Pinter</a:t>
            </a:r>
          </a:p>
        </p:txBody>
      </p:sp>
      <p:sp>
        <p:nvSpPr>
          <p:cNvPr id="13"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28C9246-400F-49B2-A6BE-F5BD75FAD727}"/>
              </a:ext>
            </a:extLst>
          </p:cNvPr>
          <p:cNvSpPr>
            <a:spLocks noGrp="1"/>
          </p:cNvSpPr>
          <p:nvPr>
            <p:ph idx="1"/>
          </p:nvPr>
        </p:nvSpPr>
        <p:spPr>
          <a:xfrm>
            <a:off x="3335481" y="591344"/>
            <a:ext cx="5179868" cy="5585619"/>
          </a:xfrm>
        </p:spPr>
        <p:txBody>
          <a:bodyPr anchor="ctr">
            <a:normAutofit/>
          </a:bodyPr>
          <a:lstStyle/>
          <a:p>
            <a:r>
              <a:rPr lang="en-GB" sz="2400"/>
              <a:t>Social/cultural/historical background to the play :</a:t>
            </a:r>
          </a:p>
          <a:p>
            <a:r>
              <a:rPr lang="en-GB" sz="2400"/>
              <a:t>The play was written in 1957 and first performed in 1960.  </a:t>
            </a:r>
          </a:p>
          <a:p>
            <a:endParaRPr lang="en-GB" sz="2400"/>
          </a:p>
          <a:p>
            <a:r>
              <a:rPr lang="en-GB" sz="2400"/>
              <a:t>In the years after World War Two there was a severe housing shortage in the UK. Many people couldn’t afford to buy houses and had to rent instead, but even then there weren’t enough rental properties to go around. Many people ended up having to be “lodgers” which means they could only afford to rent a room in someone else’s house.</a:t>
            </a:r>
          </a:p>
          <a:p>
            <a:endParaRPr lang="en-GB" sz="2400"/>
          </a:p>
        </p:txBody>
      </p:sp>
    </p:spTree>
    <p:extLst>
      <p:ext uri="{BB962C8B-B14F-4D97-AF65-F5344CB8AC3E}">
        <p14:creationId xmlns:p14="http://schemas.microsoft.com/office/powerpoint/2010/main" val="2935457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CE282-E87E-452F-A275-3087EA6F3D71}"/>
              </a:ext>
            </a:extLst>
          </p:cNvPr>
          <p:cNvSpPr>
            <a:spLocks noGrp="1"/>
          </p:cNvSpPr>
          <p:nvPr>
            <p:ph type="title"/>
          </p:nvPr>
        </p:nvSpPr>
        <p:spPr/>
        <p:txBody>
          <a:bodyPr>
            <a:normAutofit fontScale="90000"/>
          </a:bodyPr>
          <a:lstStyle/>
          <a:p>
            <a:r>
              <a:rPr lang="en-GB" sz="4000" dirty="0"/>
              <a:t>Complete this table about the advantages or disadvantages of being a lodger and add it to your PowerPoint</a:t>
            </a:r>
            <a:r>
              <a:rPr lang="en-GB" dirty="0"/>
              <a:t>.</a:t>
            </a:r>
          </a:p>
        </p:txBody>
      </p:sp>
      <p:graphicFrame>
        <p:nvGraphicFramePr>
          <p:cNvPr id="4" name="Table 4">
            <a:extLst>
              <a:ext uri="{FF2B5EF4-FFF2-40B4-BE49-F238E27FC236}">
                <a16:creationId xmlns:a16="http://schemas.microsoft.com/office/drawing/2014/main" id="{52F49073-38B3-470C-9B20-70B18A88158B}"/>
              </a:ext>
            </a:extLst>
          </p:cNvPr>
          <p:cNvGraphicFramePr>
            <a:graphicFrameLocks noGrp="1"/>
          </p:cNvGraphicFramePr>
          <p:nvPr>
            <p:ph idx="1"/>
            <p:extLst>
              <p:ext uri="{D42A27DB-BD31-4B8C-83A1-F6EECF244321}">
                <p14:modId xmlns:p14="http://schemas.microsoft.com/office/powerpoint/2010/main" val="3933241888"/>
              </p:ext>
            </p:extLst>
          </p:nvPr>
        </p:nvGraphicFramePr>
        <p:xfrm>
          <a:off x="337350" y="2299317"/>
          <a:ext cx="8013692" cy="3152084"/>
        </p:xfrm>
        <a:graphic>
          <a:graphicData uri="http://schemas.openxmlformats.org/drawingml/2006/table">
            <a:tbl>
              <a:tblPr firstRow="1" bandRow="1">
                <a:tableStyleId>{5C22544A-7EE6-4342-B048-85BDC9FD1C3A}</a:tableStyleId>
              </a:tblPr>
              <a:tblGrid>
                <a:gridCol w="3000266">
                  <a:extLst>
                    <a:ext uri="{9D8B030D-6E8A-4147-A177-3AD203B41FA5}">
                      <a16:colId xmlns:a16="http://schemas.microsoft.com/office/drawing/2014/main" val="1402390171"/>
                    </a:ext>
                  </a:extLst>
                </a:gridCol>
                <a:gridCol w="2506713">
                  <a:extLst>
                    <a:ext uri="{9D8B030D-6E8A-4147-A177-3AD203B41FA5}">
                      <a16:colId xmlns:a16="http://schemas.microsoft.com/office/drawing/2014/main" val="3591143708"/>
                    </a:ext>
                  </a:extLst>
                </a:gridCol>
                <a:gridCol w="2506713">
                  <a:extLst>
                    <a:ext uri="{9D8B030D-6E8A-4147-A177-3AD203B41FA5}">
                      <a16:colId xmlns:a16="http://schemas.microsoft.com/office/drawing/2014/main" val="4004337201"/>
                    </a:ext>
                  </a:extLst>
                </a:gridCol>
              </a:tblGrid>
              <a:tr h="383750">
                <a:tc>
                  <a:txBody>
                    <a:bodyPr/>
                    <a:lstStyle/>
                    <a:p>
                      <a:r>
                        <a:rPr lang="en-GB" sz="2000" dirty="0"/>
                        <a:t>ADVANTAGES:</a:t>
                      </a:r>
                    </a:p>
                  </a:txBody>
                  <a:tcPr marL="68580" marR="68580" marT="34290" marB="34290"/>
                </a:tc>
                <a:tc>
                  <a:txBody>
                    <a:bodyPr/>
                    <a:lstStyle/>
                    <a:p>
                      <a:r>
                        <a:rPr lang="en-GB" sz="2000" dirty="0"/>
                        <a:t>DISADVANTAGES:</a:t>
                      </a:r>
                    </a:p>
                  </a:txBody>
                  <a:tcPr marL="68580" marR="68580" marT="34290" marB="34290"/>
                </a:tc>
                <a:tc>
                  <a:txBody>
                    <a:bodyPr/>
                    <a:lstStyle/>
                    <a:p>
                      <a:endParaRPr lang="en-GB" sz="1000" dirty="0"/>
                    </a:p>
                  </a:txBody>
                  <a:tcPr marL="68580" marR="68580" marT="34290" marB="34290"/>
                </a:tc>
                <a:extLst>
                  <a:ext uri="{0D108BD9-81ED-4DB2-BD59-A6C34878D82A}">
                    <a16:rowId xmlns:a16="http://schemas.microsoft.com/office/drawing/2014/main" val="2791087824"/>
                  </a:ext>
                </a:extLst>
              </a:tr>
              <a:tr h="1010280">
                <a:tc>
                  <a:txBody>
                    <a:bodyPr/>
                    <a:lstStyle/>
                    <a:p>
                      <a:r>
                        <a:rPr lang="en-GB" sz="2000" dirty="0"/>
                        <a:t>It doesn’t cost as much as buying or renting your own house.</a:t>
                      </a:r>
                    </a:p>
                  </a:txBody>
                  <a:tcPr marL="68580" marR="68580" marT="34290" marB="34290"/>
                </a:tc>
                <a:tc>
                  <a:txBody>
                    <a:bodyPr/>
                    <a:lstStyle/>
                    <a:p>
                      <a:endParaRPr lang="en-GB" sz="1000" dirty="0"/>
                    </a:p>
                  </a:txBody>
                  <a:tcPr marL="68580" marR="68580" marT="34290" marB="34290"/>
                </a:tc>
                <a:tc>
                  <a:txBody>
                    <a:bodyPr/>
                    <a:lstStyle/>
                    <a:p>
                      <a:endParaRPr lang="en-GB" sz="1000" dirty="0"/>
                    </a:p>
                  </a:txBody>
                  <a:tcPr marL="68580" marR="68580" marT="34290" marB="34290"/>
                </a:tc>
                <a:extLst>
                  <a:ext uri="{0D108BD9-81ED-4DB2-BD59-A6C34878D82A}">
                    <a16:rowId xmlns:a16="http://schemas.microsoft.com/office/drawing/2014/main" val="3321387289"/>
                  </a:ext>
                </a:extLst>
              </a:tr>
              <a:tr h="586018">
                <a:tc>
                  <a:txBody>
                    <a:bodyPr/>
                    <a:lstStyle/>
                    <a:p>
                      <a:endParaRPr lang="en-GB" sz="1000" dirty="0"/>
                    </a:p>
                  </a:txBody>
                  <a:tcPr marL="68580" marR="68580" marT="34290" marB="34290"/>
                </a:tc>
                <a:tc>
                  <a:txBody>
                    <a:bodyPr/>
                    <a:lstStyle/>
                    <a:p>
                      <a:endParaRPr lang="en-GB" sz="1000"/>
                    </a:p>
                  </a:txBody>
                  <a:tcPr marL="68580" marR="68580" marT="34290" marB="34290"/>
                </a:tc>
                <a:tc>
                  <a:txBody>
                    <a:bodyPr/>
                    <a:lstStyle/>
                    <a:p>
                      <a:endParaRPr lang="en-GB" sz="1000"/>
                    </a:p>
                  </a:txBody>
                  <a:tcPr marL="68580" marR="68580" marT="34290" marB="34290"/>
                </a:tc>
                <a:extLst>
                  <a:ext uri="{0D108BD9-81ED-4DB2-BD59-A6C34878D82A}">
                    <a16:rowId xmlns:a16="http://schemas.microsoft.com/office/drawing/2014/main" val="814450409"/>
                  </a:ext>
                </a:extLst>
              </a:tr>
              <a:tr h="586018">
                <a:tc>
                  <a:txBody>
                    <a:bodyPr/>
                    <a:lstStyle/>
                    <a:p>
                      <a:endParaRPr lang="en-GB" sz="1000"/>
                    </a:p>
                  </a:txBody>
                  <a:tcPr marL="68580" marR="68580" marT="34290" marB="34290"/>
                </a:tc>
                <a:tc>
                  <a:txBody>
                    <a:bodyPr/>
                    <a:lstStyle/>
                    <a:p>
                      <a:endParaRPr lang="en-GB" sz="1000"/>
                    </a:p>
                  </a:txBody>
                  <a:tcPr marL="68580" marR="68580" marT="34290" marB="34290"/>
                </a:tc>
                <a:tc>
                  <a:txBody>
                    <a:bodyPr/>
                    <a:lstStyle/>
                    <a:p>
                      <a:endParaRPr lang="en-GB" sz="1000"/>
                    </a:p>
                  </a:txBody>
                  <a:tcPr marL="68580" marR="68580" marT="34290" marB="34290"/>
                </a:tc>
                <a:extLst>
                  <a:ext uri="{0D108BD9-81ED-4DB2-BD59-A6C34878D82A}">
                    <a16:rowId xmlns:a16="http://schemas.microsoft.com/office/drawing/2014/main" val="972644716"/>
                  </a:ext>
                </a:extLst>
              </a:tr>
              <a:tr h="586018">
                <a:tc>
                  <a:txBody>
                    <a:bodyPr/>
                    <a:lstStyle/>
                    <a:p>
                      <a:endParaRPr lang="en-GB" sz="1000" dirty="0"/>
                    </a:p>
                  </a:txBody>
                  <a:tcPr marL="68580" marR="68580" marT="34290" marB="34290"/>
                </a:tc>
                <a:tc>
                  <a:txBody>
                    <a:bodyPr/>
                    <a:lstStyle/>
                    <a:p>
                      <a:endParaRPr lang="en-GB" sz="1000" dirty="0"/>
                    </a:p>
                  </a:txBody>
                  <a:tcPr marL="68580" marR="68580" marT="34290" marB="34290"/>
                </a:tc>
                <a:tc>
                  <a:txBody>
                    <a:bodyPr/>
                    <a:lstStyle/>
                    <a:p>
                      <a:endParaRPr lang="en-GB" sz="1000" dirty="0"/>
                    </a:p>
                  </a:txBody>
                  <a:tcPr marL="68580" marR="68580" marT="34290" marB="34290"/>
                </a:tc>
                <a:extLst>
                  <a:ext uri="{0D108BD9-81ED-4DB2-BD59-A6C34878D82A}">
                    <a16:rowId xmlns:a16="http://schemas.microsoft.com/office/drawing/2014/main" val="2819743200"/>
                  </a:ext>
                </a:extLst>
              </a:tr>
            </a:tbl>
          </a:graphicData>
        </a:graphic>
      </p:graphicFrame>
    </p:spTree>
    <p:extLst>
      <p:ext uri="{BB962C8B-B14F-4D97-AF65-F5344CB8AC3E}">
        <p14:creationId xmlns:p14="http://schemas.microsoft.com/office/powerpoint/2010/main" val="1621994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663568-DDAB-4D91-8A64-E1D3A0F813C3}"/>
              </a:ext>
            </a:extLst>
          </p:cNvPr>
          <p:cNvSpPr>
            <a:spLocks noGrp="1"/>
          </p:cNvSpPr>
          <p:nvPr>
            <p:ph type="title"/>
          </p:nvPr>
        </p:nvSpPr>
        <p:spPr>
          <a:xfrm>
            <a:off x="515125" y="1153572"/>
            <a:ext cx="2400300" cy="4461163"/>
          </a:xfrm>
        </p:spPr>
        <p:txBody>
          <a:bodyPr>
            <a:normAutofit/>
          </a:bodyPr>
          <a:lstStyle/>
          <a:p>
            <a:endParaRPr lang="en-GB">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49E44E5-4A81-442F-A8CA-D2C9C45B2C07}"/>
              </a:ext>
            </a:extLst>
          </p:cNvPr>
          <p:cNvSpPr>
            <a:spLocks noGrp="1"/>
          </p:cNvSpPr>
          <p:nvPr>
            <p:ph idx="1"/>
          </p:nvPr>
        </p:nvSpPr>
        <p:spPr>
          <a:xfrm>
            <a:off x="3335481" y="591344"/>
            <a:ext cx="5179868" cy="5585619"/>
          </a:xfrm>
        </p:spPr>
        <p:txBody>
          <a:bodyPr anchor="ctr">
            <a:normAutofit/>
          </a:bodyPr>
          <a:lstStyle/>
          <a:p>
            <a:r>
              <a:rPr lang="en-GB" dirty="0"/>
              <a:t>WATCH THE PLAY USING THE LINK ON THE NEXT SLIDE.</a:t>
            </a:r>
          </a:p>
        </p:txBody>
      </p:sp>
    </p:spTree>
    <p:extLst>
      <p:ext uri="{BB962C8B-B14F-4D97-AF65-F5344CB8AC3E}">
        <p14:creationId xmlns:p14="http://schemas.microsoft.com/office/powerpoint/2010/main" val="873422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95DD8-2ACB-4104-9D4F-092D683D59C5}"/>
              </a:ext>
            </a:extLst>
          </p:cNvPr>
          <p:cNvSpPr>
            <a:spLocks noGrp="1"/>
          </p:cNvSpPr>
          <p:nvPr>
            <p:ph type="title"/>
          </p:nvPr>
        </p:nvSpPr>
        <p:spPr>
          <a:xfrm>
            <a:off x="466344" y="1728216"/>
            <a:ext cx="2702052" cy="3394710"/>
          </a:xfrm>
        </p:spPr>
        <p:txBody>
          <a:bodyPr>
            <a:normAutofit/>
          </a:bodyPr>
          <a:lstStyle/>
          <a:p>
            <a:r>
              <a:rPr lang="en-GB" sz="4000" b="1" dirty="0"/>
              <a:t>The Room by Harold Pinter</a:t>
            </a:r>
          </a:p>
        </p:txBody>
      </p:sp>
      <p:sp>
        <p:nvSpPr>
          <p:cNvPr id="3" name="Content Placeholder 2">
            <a:extLst>
              <a:ext uri="{FF2B5EF4-FFF2-40B4-BE49-F238E27FC236}">
                <a16:creationId xmlns:a16="http://schemas.microsoft.com/office/drawing/2014/main" id="{660E0507-07D6-4F10-88B5-09DD830C7E0B}"/>
              </a:ext>
            </a:extLst>
          </p:cNvPr>
          <p:cNvSpPr>
            <a:spLocks noGrp="1"/>
          </p:cNvSpPr>
          <p:nvPr>
            <p:ph idx="1"/>
          </p:nvPr>
        </p:nvSpPr>
        <p:spPr>
          <a:xfrm>
            <a:off x="4075612" y="1556766"/>
            <a:ext cx="4437452" cy="3744468"/>
          </a:xfrm>
        </p:spPr>
        <p:txBody>
          <a:bodyPr anchor="ctr">
            <a:normAutofit/>
          </a:bodyPr>
          <a:lstStyle/>
          <a:p>
            <a:r>
              <a:rPr lang="en-GB" sz="1500" dirty="0">
                <a:hlinkClick r:id="rId2"/>
              </a:rPr>
              <a:t>https://www.youtube.com/watch?v=XfpPn2ayEgc</a:t>
            </a:r>
            <a:endParaRPr lang="en-GB" sz="1500" dirty="0"/>
          </a:p>
        </p:txBody>
      </p:sp>
    </p:spTree>
    <p:extLst>
      <p:ext uri="{BB962C8B-B14F-4D97-AF65-F5344CB8AC3E}">
        <p14:creationId xmlns:p14="http://schemas.microsoft.com/office/powerpoint/2010/main" val="4093274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166B7D-CCC7-4DDA-9EB2-AFD3F319DDCE}"/>
              </a:ext>
            </a:extLst>
          </p:cNvPr>
          <p:cNvSpPr>
            <a:spLocks noGrp="1"/>
          </p:cNvSpPr>
          <p:nvPr>
            <p:ph type="title"/>
          </p:nvPr>
        </p:nvSpPr>
        <p:spPr>
          <a:xfrm>
            <a:off x="515125" y="1153572"/>
            <a:ext cx="2400300" cy="4461163"/>
          </a:xfrm>
        </p:spPr>
        <p:txBody>
          <a:bodyPr>
            <a:normAutofit/>
          </a:bodyPr>
          <a:lstStyle/>
          <a:p>
            <a:r>
              <a:rPr lang="en-GB" dirty="0">
                <a:solidFill>
                  <a:srgbClr val="FFFFFF"/>
                </a:solidFill>
              </a:rPr>
              <a:t>TASK 1:</a:t>
            </a: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6CBD7BA-70C3-4AE5-B4B8-A10C7B639F4A}"/>
              </a:ext>
            </a:extLst>
          </p:cNvPr>
          <p:cNvSpPr>
            <a:spLocks noGrp="1"/>
          </p:cNvSpPr>
          <p:nvPr>
            <p:ph idx="1"/>
          </p:nvPr>
        </p:nvSpPr>
        <p:spPr>
          <a:xfrm>
            <a:off x="3335481" y="591344"/>
            <a:ext cx="5179868" cy="5585619"/>
          </a:xfrm>
        </p:spPr>
        <p:txBody>
          <a:bodyPr anchor="ctr">
            <a:normAutofit/>
          </a:bodyPr>
          <a:lstStyle/>
          <a:p>
            <a:r>
              <a:rPr lang="en-GB" sz="2400"/>
              <a:t>1.  Watch the play. It isn’t an easy watch; it’s probably unlike anything you have ever seen before. Harold Pinter became so successful because his plays seemed both familiar and yet unlike anything anybody else had ever written. </a:t>
            </a:r>
          </a:p>
          <a:p>
            <a:endParaRPr lang="en-GB" sz="2400"/>
          </a:p>
          <a:p>
            <a:r>
              <a:rPr lang="en-GB" sz="2400"/>
              <a:t>It’s just under 50 minutes long. In the theatre you would see it in one go and it would build in strangeness. Try to watch it in one go if you can. If not, take a break but remember where you got to and what happened.</a:t>
            </a:r>
          </a:p>
        </p:txBody>
      </p:sp>
    </p:spTree>
    <p:extLst>
      <p:ext uri="{BB962C8B-B14F-4D97-AF65-F5344CB8AC3E}">
        <p14:creationId xmlns:p14="http://schemas.microsoft.com/office/powerpoint/2010/main" val="272074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5E7A25-84C0-4651-84FF-BE0247C17BE2}"/>
              </a:ext>
            </a:extLst>
          </p:cNvPr>
          <p:cNvSpPr>
            <a:spLocks noGrp="1"/>
          </p:cNvSpPr>
          <p:nvPr>
            <p:ph type="title"/>
          </p:nvPr>
        </p:nvSpPr>
        <p:spPr>
          <a:xfrm>
            <a:off x="728181" y="477999"/>
            <a:ext cx="4069335" cy="1655762"/>
          </a:xfrm>
        </p:spPr>
        <p:txBody>
          <a:bodyPr vert="horz" lIns="91440" tIns="45720" rIns="91440" bIns="45720" rtlCol="0" anchor="b">
            <a:normAutofit/>
          </a:bodyPr>
          <a:lstStyle/>
          <a:p>
            <a:r>
              <a:rPr lang="en-US" sz="6000" kern="1200" dirty="0">
                <a:solidFill>
                  <a:schemeClr val="tx1"/>
                </a:solidFill>
                <a:latin typeface="+mj-lt"/>
                <a:ea typeface="+mj-ea"/>
                <a:cs typeface="+mj-cs"/>
              </a:rPr>
              <a:t>TASK 2:</a:t>
            </a:r>
          </a:p>
        </p:txBody>
      </p:sp>
      <p:sp>
        <p:nvSpPr>
          <p:cNvPr id="3" name="Content Placeholder 2">
            <a:extLst>
              <a:ext uri="{FF2B5EF4-FFF2-40B4-BE49-F238E27FC236}">
                <a16:creationId xmlns:a16="http://schemas.microsoft.com/office/drawing/2014/main" id="{4E1DFB0F-588E-4893-A639-3BD7069A2B53}"/>
              </a:ext>
            </a:extLst>
          </p:cNvPr>
          <p:cNvSpPr>
            <a:spLocks noGrp="1"/>
          </p:cNvSpPr>
          <p:nvPr>
            <p:ph idx="1"/>
          </p:nvPr>
        </p:nvSpPr>
        <p:spPr>
          <a:xfrm>
            <a:off x="728181" y="2530136"/>
            <a:ext cx="4069335" cy="2826220"/>
          </a:xfrm>
        </p:spPr>
        <p:txBody>
          <a:bodyPr vert="horz" lIns="91440" tIns="45720" rIns="91440" bIns="45720" rtlCol="0">
            <a:noAutofit/>
          </a:bodyPr>
          <a:lstStyle/>
          <a:p>
            <a:pPr marL="0" indent="0">
              <a:buNone/>
            </a:pPr>
            <a:r>
              <a:rPr lang="en-US" sz="4400" kern="1200" dirty="0">
                <a:solidFill>
                  <a:schemeClr val="tx1"/>
                </a:solidFill>
                <a:latin typeface="+mn-lt"/>
                <a:ea typeface="+mn-ea"/>
                <a:cs typeface="+mn-cs"/>
              </a:rPr>
              <a:t>Make a PowerPoint answering these questions :</a:t>
            </a:r>
          </a:p>
        </p:txBody>
      </p:sp>
      <p:sp>
        <p:nvSpPr>
          <p:cNvPr id="6"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Oval 11">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2624479"/>
            <a:ext cx="609320"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85863" y="1500844"/>
            <a:ext cx="2387600" cy="17907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0"/>
            <a:ext cx="1736438"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9347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4162" y="4112081"/>
            <a:ext cx="889838"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4565205" y="4145122"/>
            <a:ext cx="3062574"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982" y="4962670"/>
            <a:ext cx="1982514"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5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3BD480-39C6-47ED-BF0C-61F035A2222A}"/>
              </a:ext>
            </a:extLst>
          </p:cNvPr>
          <p:cNvSpPr>
            <a:spLocks noGrp="1"/>
          </p:cNvSpPr>
          <p:nvPr>
            <p:ph type="title"/>
          </p:nvPr>
        </p:nvSpPr>
        <p:spPr>
          <a:xfrm>
            <a:off x="515125" y="1153572"/>
            <a:ext cx="2400300" cy="4461163"/>
          </a:xfrm>
        </p:spPr>
        <p:txBody>
          <a:bodyPr>
            <a:normAutofit/>
          </a:bodyPr>
          <a:lstStyle/>
          <a:p>
            <a:r>
              <a:rPr lang="en-GB" sz="4100" dirty="0">
                <a:solidFill>
                  <a:srgbClr val="FFFFFF"/>
                </a:solidFill>
              </a:rPr>
              <a:t>What do you think is ordinary (or even boring) about the play?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0206A47-D464-469C-AE0C-ECFD6610548C}"/>
              </a:ext>
            </a:extLst>
          </p:cNvPr>
          <p:cNvSpPr>
            <a:spLocks noGrp="1"/>
          </p:cNvSpPr>
          <p:nvPr>
            <p:ph idx="1"/>
          </p:nvPr>
        </p:nvSpPr>
        <p:spPr>
          <a:xfrm>
            <a:off x="3335481" y="591344"/>
            <a:ext cx="5179868" cy="5585619"/>
          </a:xfrm>
        </p:spPr>
        <p:txBody>
          <a:bodyPr anchor="ctr">
            <a:normAutofit/>
          </a:bodyPr>
          <a:lstStyle/>
          <a:p>
            <a:r>
              <a:rPr lang="en-GB" dirty="0"/>
              <a:t>Is it the setting (where it is, inside one room), the situation, the characters, or something I haven’t mentioned?</a:t>
            </a:r>
          </a:p>
        </p:txBody>
      </p:sp>
    </p:spTree>
    <p:extLst>
      <p:ext uri="{BB962C8B-B14F-4D97-AF65-F5344CB8AC3E}">
        <p14:creationId xmlns:p14="http://schemas.microsoft.com/office/powerpoint/2010/main" val="39545733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147561AB51DF428788596ACB76AD16" ma:contentTypeVersion="" ma:contentTypeDescription="Create a new document." ma:contentTypeScope="" ma:versionID="c30aa04d24a07937a2b09f4145c986e6">
  <xsd:schema xmlns:xsd="http://www.w3.org/2001/XMLSchema" xmlns:xs="http://www.w3.org/2001/XMLSchema" xmlns:p="http://schemas.microsoft.com/office/2006/metadata/properties" xmlns:ns2="82762546-134f-435b-a3d8-01776a5e047b" xmlns:ns3="67fdbd2b-1973-427c-bffa-6d718ee9b636" targetNamespace="http://schemas.microsoft.com/office/2006/metadata/properties" ma:root="true" ma:fieldsID="641fa8d89fc11a00723e8facf33a9f09" ns2:_="" ns3:_="">
    <xsd:import namespace="82762546-134f-435b-a3d8-01776a5e047b"/>
    <xsd:import namespace="67fdbd2b-1973-427c-bffa-6d718ee9b63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762546-134f-435b-a3d8-01776a5e04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fdbd2b-1973-427c-bffa-6d718ee9b63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F22617-7C69-4875-BB48-95CF94A645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762546-134f-435b-a3d8-01776a5e047b"/>
    <ds:schemaRef ds:uri="67fdbd2b-1973-427c-bffa-6d718ee9b6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7FB4A1A-96CA-4FF6-B2C2-35CE75E75690}">
  <ds:schemaRefs>
    <ds:schemaRef ds:uri="http://schemas.microsoft.com/sharepoint/v3/contenttype/forms"/>
  </ds:schemaRefs>
</ds:datastoreItem>
</file>

<file path=customXml/itemProps3.xml><?xml version="1.0" encoding="utf-8"?>
<ds:datastoreItem xmlns:ds="http://schemas.openxmlformats.org/officeDocument/2006/customXml" ds:itemID="{CC3493D2-8299-40E6-A6C7-244EB491821F}">
  <ds:schemaRefs>
    <ds:schemaRef ds:uri="http://schemas.openxmlformats.org/package/2006/metadata/core-properties"/>
    <ds:schemaRef ds:uri="http://schemas.microsoft.com/office/2006/documentManagement/types"/>
    <ds:schemaRef ds:uri="http://schemas.microsoft.com/office/infopath/2007/PartnerControls"/>
    <ds:schemaRef ds:uri="82762546-134f-435b-a3d8-01776a5e047b"/>
    <ds:schemaRef ds:uri="http://purl.org/dc/elements/1.1/"/>
    <ds:schemaRef ds:uri="http://schemas.microsoft.com/office/2006/metadata/properties"/>
    <ds:schemaRef ds:uri="http://purl.org/dc/terms/"/>
    <ds:schemaRef ds:uri="67fdbd2b-1973-427c-bffa-6d718ee9b63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TotalTime>
  <Words>975</Words>
  <Application>Microsoft Office PowerPoint</Application>
  <PresentationFormat>On-screen Show (4:3)</PresentationFormat>
  <Paragraphs>67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 Playwright and poet</vt:lpstr>
      <vt:lpstr>HAROLD PINTER</vt:lpstr>
      <vt:lpstr>The Room by Harold Pinter</vt:lpstr>
      <vt:lpstr>Complete this table about the advantages or disadvantages of being a lodger and add it to your PowerPoint.</vt:lpstr>
      <vt:lpstr>PowerPoint Presentation</vt:lpstr>
      <vt:lpstr>The Room by Harold Pinter</vt:lpstr>
      <vt:lpstr>TASK 1:</vt:lpstr>
      <vt:lpstr>TASK 2:</vt:lpstr>
      <vt:lpstr>What do you think is ordinary (or even boring) about the play?</vt:lpstr>
      <vt:lpstr>Now tell me what do you find strange or unusual about the play?</vt:lpstr>
      <vt:lpstr>AMBIGUITY:  the quality of being open to more than one interpretation; inexactness.</vt:lpstr>
      <vt:lpstr>Make a table based on the first half of the play </vt:lpstr>
      <vt:lpstr>Now make a table based on the end of the play. What just happened? Who are these people?</vt:lpstr>
      <vt:lpstr>PINTER PAUSES</vt:lpstr>
      <vt:lpstr>Try the saying the script from the previous slide out loud.</vt:lpstr>
      <vt:lpstr>ANSWERS</vt:lpstr>
      <vt:lpstr>Pauses : moments when a person hesitates,  doesn’t speak, or when it seems we are waiting, or when nothing seems to be happening.</vt:lpstr>
      <vt:lpstr>WRITE YOUR OWN SCRIPT </vt:lpstr>
      <vt:lpstr>YOUR OWN SCRIPT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Playwright and poet</dc:title>
  <dc:creator>Short, Arthur</dc:creator>
  <cp:lastModifiedBy>Broad, Sue</cp:lastModifiedBy>
  <cp:revision>2</cp:revision>
  <dcterms:created xsi:type="dcterms:W3CDTF">2020-05-06T14:09:02Z</dcterms:created>
  <dcterms:modified xsi:type="dcterms:W3CDTF">2020-05-07T08:07:48Z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0x01010002147561AB51DF428788596ACB76AD16</vt:lpwstr>
  </property>
</Properties>
</file>