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8.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96" r:id="rId2"/>
    <p:sldId id="280" r:id="rId3"/>
    <p:sldId id="282" r:id="rId4"/>
    <p:sldId id="283" r:id="rId5"/>
    <p:sldId id="284" r:id="rId6"/>
    <p:sldId id="285" r:id="rId7"/>
    <p:sldId id="287" r:id="rId8"/>
    <p:sldId id="288" r:id="rId9"/>
    <p:sldId id="260" r:id="rId10"/>
    <p:sldId id="261" r:id="rId11"/>
    <p:sldId id="262" r:id="rId12"/>
    <p:sldId id="267" r:id="rId13"/>
    <p:sldId id="268" r:id="rId14"/>
    <p:sldId id="266" r:id="rId15"/>
    <p:sldId id="297" r:id="rId16"/>
    <p:sldId id="263" r:id="rId17"/>
    <p:sldId id="298" r:id="rId18"/>
    <p:sldId id="289" r:id="rId19"/>
    <p:sldId id="290" r:id="rId20"/>
    <p:sldId id="291" r:id="rId21"/>
    <p:sldId id="292" r:id="rId22"/>
    <p:sldId id="295" r:id="rId23"/>
    <p:sldId id="299" r:id="rId24"/>
    <p:sldId id="264" r:id="rId25"/>
    <p:sldId id="272" r:id="rId26"/>
    <p:sldId id="273" r:id="rId27"/>
    <p:sldId id="274" r:id="rId28"/>
    <p:sldId id="275" r:id="rId29"/>
    <p:sldId id="278" r:id="rId30"/>
    <p:sldId id="276" r:id="rId31"/>
    <p:sldId id="277" r:id="rId32"/>
    <p:sldId id="300"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45" autoAdjust="0"/>
    <p:restoredTop sz="94660"/>
  </p:normalViewPr>
  <p:slideViewPr>
    <p:cSldViewPr snapToGrid="0">
      <p:cViewPr varScale="1">
        <p:scale>
          <a:sx n="98" d="100"/>
          <a:sy n="98" d="100"/>
        </p:scale>
        <p:origin x="1099" y="86"/>
      </p:cViewPr>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7CE148-BD97-4612-9D5D-FD41CA6D6BA7}" type="datetimeFigureOut">
              <a:rPr lang="en-GB" smtClean="0"/>
              <a:t>28/04/2020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A1918E-D005-4269-9A11-5C4F399B0C9C}" type="slidenum">
              <a:rPr lang="en-GB" smtClean="0"/>
              <a:t>‹#›</a:t>
            </a:fld>
            <a:endParaRPr lang="en-GB"/>
          </a:p>
        </p:txBody>
      </p:sp>
    </p:spTree>
    <p:extLst>
      <p:ext uri="{BB962C8B-B14F-4D97-AF65-F5344CB8AC3E}">
        <p14:creationId xmlns:p14="http://schemas.microsoft.com/office/powerpoint/2010/main" val="3801943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F89400-D04C-4C2E-9357-B2882F6E4057}" type="slidenum">
              <a:rPr lang="en-GB" altLang="en-US">
                <a:latin typeface="Calibri" panose="020F0502020204030204" pitchFamily="34" charset="0"/>
              </a:rPr>
              <a:pPr eaLnBrk="1" hangingPunct="1"/>
              <a:t>7</a:t>
            </a:fld>
            <a:endParaRPr lang="en-GB" altLang="en-US">
              <a:latin typeface="Calibri" panose="020F0502020204030204" pitchFamily="34" charset="0"/>
            </a:endParaRPr>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8854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B54F531-87D9-4CC5-A627-F628FFFC1D8E}" type="slidenum">
              <a:rPr lang="en-GB" smtClean="0"/>
              <a:pPr/>
              <a:t>31</a:t>
            </a:fld>
            <a:endParaRPr lang="en-GB"/>
          </a:p>
        </p:txBody>
      </p:sp>
    </p:spTree>
    <p:extLst>
      <p:ext uri="{BB962C8B-B14F-4D97-AF65-F5344CB8AC3E}">
        <p14:creationId xmlns:p14="http://schemas.microsoft.com/office/powerpoint/2010/main" val="3380179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A9E7107-9F79-4A93-A8D6-105E91129452}" type="slidenum">
              <a:rPr lang="en-GB" smtClean="0"/>
              <a:pPr/>
              <a:t>12</a:t>
            </a:fld>
            <a:endParaRPr lang="en-GB"/>
          </a:p>
        </p:txBody>
      </p:sp>
    </p:spTree>
    <p:extLst>
      <p:ext uri="{BB962C8B-B14F-4D97-AF65-F5344CB8AC3E}">
        <p14:creationId xmlns:p14="http://schemas.microsoft.com/office/powerpoint/2010/main" val="1688333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A9E7107-9F79-4A93-A8D6-105E91129452}" type="slidenum">
              <a:rPr lang="en-GB" smtClean="0"/>
              <a:pPr/>
              <a:t>13</a:t>
            </a:fld>
            <a:endParaRPr lang="en-GB"/>
          </a:p>
        </p:txBody>
      </p:sp>
    </p:spTree>
    <p:extLst>
      <p:ext uri="{BB962C8B-B14F-4D97-AF65-F5344CB8AC3E}">
        <p14:creationId xmlns:p14="http://schemas.microsoft.com/office/powerpoint/2010/main" val="934986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3B5EFE-7378-4C71-8A15-FCAD3B16AC25}" type="slidenum">
              <a:rPr lang="en-GB" smtClean="0"/>
              <a:pPr/>
              <a:t>25</a:t>
            </a:fld>
            <a:endParaRPr lang="en-GB"/>
          </a:p>
        </p:txBody>
      </p:sp>
    </p:spTree>
    <p:extLst>
      <p:ext uri="{BB962C8B-B14F-4D97-AF65-F5344CB8AC3E}">
        <p14:creationId xmlns:p14="http://schemas.microsoft.com/office/powerpoint/2010/main" val="1640092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B54F531-87D9-4CC5-A627-F628FFFC1D8E}" type="slidenum">
              <a:rPr lang="en-GB" smtClean="0"/>
              <a:pPr/>
              <a:t>26</a:t>
            </a:fld>
            <a:endParaRPr lang="en-GB"/>
          </a:p>
        </p:txBody>
      </p:sp>
    </p:spTree>
    <p:extLst>
      <p:ext uri="{BB962C8B-B14F-4D97-AF65-F5344CB8AC3E}">
        <p14:creationId xmlns:p14="http://schemas.microsoft.com/office/powerpoint/2010/main" val="278102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B54F531-87D9-4CC5-A627-F628FFFC1D8E}" type="slidenum">
              <a:rPr lang="en-GB" smtClean="0"/>
              <a:pPr/>
              <a:t>27</a:t>
            </a:fld>
            <a:endParaRPr lang="en-GB"/>
          </a:p>
        </p:txBody>
      </p:sp>
    </p:spTree>
    <p:extLst>
      <p:ext uri="{BB962C8B-B14F-4D97-AF65-F5344CB8AC3E}">
        <p14:creationId xmlns:p14="http://schemas.microsoft.com/office/powerpoint/2010/main" val="1389598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B54F531-87D9-4CC5-A627-F628FFFC1D8E}" type="slidenum">
              <a:rPr lang="en-GB" smtClean="0"/>
              <a:pPr/>
              <a:t>28</a:t>
            </a:fld>
            <a:endParaRPr lang="en-GB"/>
          </a:p>
        </p:txBody>
      </p:sp>
    </p:spTree>
    <p:extLst>
      <p:ext uri="{BB962C8B-B14F-4D97-AF65-F5344CB8AC3E}">
        <p14:creationId xmlns:p14="http://schemas.microsoft.com/office/powerpoint/2010/main" val="2036673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B54F531-87D9-4CC5-A627-F628FFFC1D8E}" type="slidenum">
              <a:rPr lang="en-GB" smtClean="0"/>
              <a:pPr/>
              <a:t>29</a:t>
            </a:fld>
            <a:endParaRPr lang="en-GB"/>
          </a:p>
        </p:txBody>
      </p:sp>
    </p:spTree>
    <p:extLst>
      <p:ext uri="{BB962C8B-B14F-4D97-AF65-F5344CB8AC3E}">
        <p14:creationId xmlns:p14="http://schemas.microsoft.com/office/powerpoint/2010/main" val="4007079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B54F531-87D9-4CC5-A627-F628FFFC1D8E}" type="slidenum">
              <a:rPr lang="en-GB" smtClean="0"/>
              <a:pPr/>
              <a:t>30</a:t>
            </a:fld>
            <a:endParaRPr lang="en-GB"/>
          </a:p>
        </p:txBody>
      </p:sp>
    </p:spTree>
    <p:extLst>
      <p:ext uri="{BB962C8B-B14F-4D97-AF65-F5344CB8AC3E}">
        <p14:creationId xmlns:p14="http://schemas.microsoft.com/office/powerpoint/2010/main" val="1161491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8B9F38-B19D-4620-9C24-6CC9C74A5427}" type="datetimeFigureOut">
              <a:rPr lang="en-GB" smtClean="0"/>
              <a:t>28/04/2020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F3E714-C5C0-4BDF-B5F4-7523E5B7863D}" type="slidenum">
              <a:rPr lang="en-GB" smtClean="0"/>
              <a:t>‹#›</a:t>
            </a:fld>
            <a:endParaRPr lang="en-GB"/>
          </a:p>
        </p:txBody>
      </p:sp>
    </p:spTree>
    <p:extLst>
      <p:ext uri="{BB962C8B-B14F-4D97-AF65-F5344CB8AC3E}">
        <p14:creationId xmlns:p14="http://schemas.microsoft.com/office/powerpoint/2010/main" val="446689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8B9F38-B19D-4620-9C24-6CC9C74A5427}" type="datetimeFigureOut">
              <a:rPr lang="en-GB" smtClean="0"/>
              <a:t>28/04/2020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F3E714-C5C0-4BDF-B5F4-7523E5B7863D}" type="slidenum">
              <a:rPr lang="en-GB" smtClean="0"/>
              <a:t>‹#›</a:t>
            </a:fld>
            <a:endParaRPr lang="en-GB"/>
          </a:p>
        </p:txBody>
      </p:sp>
    </p:spTree>
    <p:extLst>
      <p:ext uri="{BB962C8B-B14F-4D97-AF65-F5344CB8AC3E}">
        <p14:creationId xmlns:p14="http://schemas.microsoft.com/office/powerpoint/2010/main" val="1261258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8B9F38-B19D-4620-9C24-6CC9C74A5427}" type="datetimeFigureOut">
              <a:rPr lang="en-GB" smtClean="0"/>
              <a:t>28/04/2020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F3E714-C5C0-4BDF-B5F4-7523E5B7863D}" type="slidenum">
              <a:rPr lang="en-GB" smtClean="0"/>
              <a:t>‹#›</a:t>
            </a:fld>
            <a:endParaRPr lang="en-GB"/>
          </a:p>
        </p:txBody>
      </p:sp>
    </p:spTree>
    <p:extLst>
      <p:ext uri="{BB962C8B-B14F-4D97-AF65-F5344CB8AC3E}">
        <p14:creationId xmlns:p14="http://schemas.microsoft.com/office/powerpoint/2010/main" val="1691573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772400" cy="1143000"/>
          </a:xfrm>
        </p:spPr>
        <p:txBody>
          <a:bodyPr/>
          <a:lstStyle/>
          <a:p>
            <a:r>
              <a:rPr lang="en-US"/>
              <a:t>Click to edit Master title style</a:t>
            </a:r>
            <a:endParaRPr lang="en-GB"/>
          </a:p>
        </p:txBody>
      </p:sp>
      <p:sp>
        <p:nvSpPr>
          <p:cNvPr id="3" name="ClipArt Placeholder 2"/>
          <p:cNvSpPr>
            <a:spLocks noGrp="1"/>
          </p:cNvSpPr>
          <p:nvPr>
            <p:ph type="clipArt" sz="half" idx="1"/>
          </p:nvPr>
        </p:nvSpPr>
        <p:spPr>
          <a:xfrm>
            <a:off x="685800" y="1981200"/>
            <a:ext cx="3810000" cy="4114800"/>
          </a:xfrm>
        </p:spPr>
        <p:txBody>
          <a:bodyPr/>
          <a:lstStyle/>
          <a:p>
            <a:endParaRPr lang="en-GB"/>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3E41B614-3A66-424E-B389-B1DFB1A2E09D}" type="slidenum">
              <a:rPr lang="en-US"/>
              <a:pPr/>
              <a:t>‹#›</a:t>
            </a:fld>
            <a:endParaRPr lang="en-US"/>
          </a:p>
        </p:txBody>
      </p:sp>
    </p:spTree>
    <p:extLst>
      <p:ext uri="{BB962C8B-B14F-4D97-AF65-F5344CB8AC3E}">
        <p14:creationId xmlns:p14="http://schemas.microsoft.com/office/powerpoint/2010/main" val="1059624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7724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lipArt Placeholder 3"/>
          <p:cNvSpPr>
            <a:spLocks noGrp="1"/>
          </p:cNvSpPr>
          <p:nvPr>
            <p:ph type="clipArt" sz="half" idx="2"/>
          </p:nvPr>
        </p:nvSpPr>
        <p:spPr>
          <a:xfrm>
            <a:off x="4648200" y="1981200"/>
            <a:ext cx="3810000" cy="4114800"/>
          </a:xfrm>
        </p:spPr>
        <p:txBody>
          <a:bodyPr/>
          <a:lstStyle/>
          <a:p>
            <a:endParaRPr lang="en-GB"/>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E9F51CAF-2FAF-4B9F-8CE2-80468BD01FB8}" type="slidenum">
              <a:rPr lang="en-US"/>
              <a:pPr/>
              <a:t>‹#›</a:t>
            </a:fld>
            <a:endParaRPr lang="en-US"/>
          </a:p>
        </p:txBody>
      </p:sp>
    </p:spTree>
    <p:extLst>
      <p:ext uri="{BB962C8B-B14F-4D97-AF65-F5344CB8AC3E}">
        <p14:creationId xmlns:p14="http://schemas.microsoft.com/office/powerpoint/2010/main" val="432876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8B9F38-B19D-4620-9C24-6CC9C74A5427}" type="datetimeFigureOut">
              <a:rPr lang="en-GB" smtClean="0"/>
              <a:t>28/04/2020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F3E714-C5C0-4BDF-B5F4-7523E5B7863D}" type="slidenum">
              <a:rPr lang="en-GB" smtClean="0"/>
              <a:t>‹#›</a:t>
            </a:fld>
            <a:endParaRPr lang="en-GB"/>
          </a:p>
        </p:txBody>
      </p:sp>
    </p:spTree>
    <p:extLst>
      <p:ext uri="{BB962C8B-B14F-4D97-AF65-F5344CB8AC3E}">
        <p14:creationId xmlns:p14="http://schemas.microsoft.com/office/powerpoint/2010/main" val="582228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8B9F38-B19D-4620-9C24-6CC9C74A5427}" type="datetimeFigureOut">
              <a:rPr lang="en-GB" smtClean="0"/>
              <a:t>28/04/2020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F3E714-C5C0-4BDF-B5F4-7523E5B7863D}" type="slidenum">
              <a:rPr lang="en-GB" smtClean="0"/>
              <a:t>‹#›</a:t>
            </a:fld>
            <a:endParaRPr lang="en-GB"/>
          </a:p>
        </p:txBody>
      </p:sp>
    </p:spTree>
    <p:extLst>
      <p:ext uri="{BB962C8B-B14F-4D97-AF65-F5344CB8AC3E}">
        <p14:creationId xmlns:p14="http://schemas.microsoft.com/office/powerpoint/2010/main" val="2583947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8B9F38-B19D-4620-9C24-6CC9C74A5427}" type="datetimeFigureOut">
              <a:rPr lang="en-GB" smtClean="0"/>
              <a:t>28/04/2020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BF3E714-C5C0-4BDF-B5F4-7523E5B7863D}" type="slidenum">
              <a:rPr lang="en-GB" smtClean="0"/>
              <a:t>‹#›</a:t>
            </a:fld>
            <a:endParaRPr lang="en-GB"/>
          </a:p>
        </p:txBody>
      </p:sp>
    </p:spTree>
    <p:extLst>
      <p:ext uri="{BB962C8B-B14F-4D97-AF65-F5344CB8AC3E}">
        <p14:creationId xmlns:p14="http://schemas.microsoft.com/office/powerpoint/2010/main" val="3251932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8B9F38-B19D-4620-9C24-6CC9C74A5427}" type="datetimeFigureOut">
              <a:rPr lang="en-GB" smtClean="0"/>
              <a:t>28/04/2020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BF3E714-C5C0-4BDF-B5F4-7523E5B7863D}" type="slidenum">
              <a:rPr lang="en-GB" smtClean="0"/>
              <a:t>‹#›</a:t>
            </a:fld>
            <a:endParaRPr lang="en-GB"/>
          </a:p>
        </p:txBody>
      </p:sp>
    </p:spTree>
    <p:extLst>
      <p:ext uri="{BB962C8B-B14F-4D97-AF65-F5344CB8AC3E}">
        <p14:creationId xmlns:p14="http://schemas.microsoft.com/office/powerpoint/2010/main" val="2793663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8B9F38-B19D-4620-9C24-6CC9C74A5427}" type="datetimeFigureOut">
              <a:rPr lang="en-GB" smtClean="0"/>
              <a:t>28/04/2020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BF3E714-C5C0-4BDF-B5F4-7523E5B7863D}" type="slidenum">
              <a:rPr lang="en-GB" smtClean="0"/>
              <a:t>‹#›</a:t>
            </a:fld>
            <a:endParaRPr lang="en-GB"/>
          </a:p>
        </p:txBody>
      </p:sp>
    </p:spTree>
    <p:extLst>
      <p:ext uri="{BB962C8B-B14F-4D97-AF65-F5344CB8AC3E}">
        <p14:creationId xmlns:p14="http://schemas.microsoft.com/office/powerpoint/2010/main" val="1984978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8B9F38-B19D-4620-9C24-6CC9C74A5427}" type="datetimeFigureOut">
              <a:rPr lang="en-GB" smtClean="0"/>
              <a:t>28/04/2020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BF3E714-C5C0-4BDF-B5F4-7523E5B7863D}" type="slidenum">
              <a:rPr lang="en-GB" smtClean="0"/>
              <a:t>‹#›</a:t>
            </a:fld>
            <a:endParaRPr lang="en-GB"/>
          </a:p>
        </p:txBody>
      </p:sp>
    </p:spTree>
    <p:extLst>
      <p:ext uri="{BB962C8B-B14F-4D97-AF65-F5344CB8AC3E}">
        <p14:creationId xmlns:p14="http://schemas.microsoft.com/office/powerpoint/2010/main" val="2017225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8B9F38-B19D-4620-9C24-6CC9C74A5427}" type="datetimeFigureOut">
              <a:rPr lang="en-GB" smtClean="0"/>
              <a:t>28/04/2020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BF3E714-C5C0-4BDF-B5F4-7523E5B7863D}" type="slidenum">
              <a:rPr lang="en-GB" smtClean="0"/>
              <a:t>‹#›</a:t>
            </a:fld>
            <a:endParaRPr lang="en-GB"/>
          </a:p>
        </p:txBody>
      </p:sp>
    </p:spTree>
    <p:extLst>
      <p:ext uri="{BB962C8B-B14F-4D97-AF65-F5344CB8AC3E}">
        <p14:creationId xmlns:p14="http://schemas.microsoft.com/office/powerpoint/2010/main" val="1914184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8B9F38-B19D-4620-9C24-6CC9C74A5427}" type="datetimeFigureOut">
              <a:rPr lang="en-GB" smtClean="0"/>
              <a:t>28/04/2020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BF3E714-C5C0-4BDF-B5F4-7523E5B7863D}" type="slidenum">
              <a:rPr lang="en-GB" smtClean="0"/>
              <a:t>‹#›</a:t>
            </a:fld>
            <a:endParaRPr lang="en-GB"/>
          </a:p>
        </p:txBody>
      </p:sp>
    </p:spTree>
    <p:extLst>
      <p:ext uri="{BB962C8B-B14F-4D97-AF65-F5344CB8AC3E}">
        <p14:creationId xmlns:p14="http://schemas.microsoft.com/office/powerpoint/2010/main" val="394484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8B9F38-B19D-4620-9C24-6CC9C74A5427}" type="datetimeFigureOut">
              <a:rPr lang="en-GB" smtClean="0"/>
              <a:t>28/04/2020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F3E714-C5C0-4BDF-B5F4-7523E5B7863D}" type="slidenum">
              <a:rPr lang="en-GB" smtClean="0"/>
              <a:t>‹#›</a:t>
            </a:fld>
            <a:endParaRPr lang="en-GB"/>
          </a:p>
        </p:txBody>
      </p:sp>
    </p:spTree>
    <p:extLst>
      <p:ext uri="{BB962C8B-B14F-4D97-AF65-F5344CB8AC3E}">
        <p14:creationId xmlns:p14="http://schemas.microsoft.com/office/powerpoint/2010/main" val="22287111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hyperlink" Target="http://www.google.co.uk/url?sa=i&amp;rct=j&amp;q=&amp;esrc=s&amp;source=images&amp;cd=&amp;cad=rja&amp;uact=8&amp;docid=KuoufHaMoa3StM&amp;tbnid=S_AvJop_u5xUNM:&amp;ved=0CAUQjRw&amp;url=http://education.jlab.org/reading/water_cycle.html&amp;ei=kV3zU4-yFc6R0QX81oGYCg&amp;bvm=bv.73231344,d.d2k&amp;psig=AFQjCNH9fV70bkV852njfZ-CCilzA0RmyQ&amp;ust=1408544518904103"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hyperlink" Target="http://www.google.co.uk/url?sa=i&amp;rct=j&amp;q=&amp;esrc=s&amp;source=images&amp;cd=&amp;cad=rja&amp;uact=8&amp;docid=KuoufHaMoa3StM&amp;tbnid=S_AvJop_u5xUNM:&amp;ved=0CAUQjRw&amp;url=http://education.jlab.org/reading/water_cycle.html&amp;ei=kV3zU4-yFc6R0QX81oGYCg&amp;bvm=bv.73231344,d.d2k&amp;psig=AFQjCNH9fV70bkV852njfZ-CCilzA0RmyQ&amp;ust=1408544518904103"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gif"/><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gif"/><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32.jpeg"/></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36.jpeg"/><Relationship Id="rId4" Type="http://schemas.openxmlformats.org/officeDocument/2006/relationships/image" Target="../media/image35.jpeg"/></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455A1-CC13-49B2-A644-C6AA19E8C531}"/>
              </a:ext>
            </a:extLst>
          </p:cNvPr>
          <p:cNvSpPr>
            <a:spLocks noGrp="1"/>
          </p:cNvSpPr>
          <p:nvPr>
            <p:ph type="ctrTitle"/>
          </p:nvPr>
        </p:nvSpPr>
        <p:spPr/>
        <p:txBody>
          <a:bodyPr/>
          <a:lstStyle/>
          <a:p>
            <a:r>
              <a:rPr lang="en-GB" dirty="0"/>
              <a:t>Water – Lesson 1</a:t>
            </a:r>
          </a:p>
        </p:txBody>
      </p:sp>
      <p:sp>
        <p:nvSpPr>
          <p:cNvPr id="3" name="Subtitle 2">
            <a:extLst>
              <a:ext uri="{FF2B5EF4-FFF2-40B4-BE49-F238E27FC236}">
                <a16:creationId xmlns:a16="http://schemas.microsoft.com/office/drawing/2014/main" id="{487CA42D-7ED8-45D2-8466-7CC65312EBBC}"/>
              </a:ext>
            </a:extLst>
          </p:cNvPr>
          <p:cNvSpPr>
            <a:spLocks noGrp="1"/>
          </p:cNvSpPr>
          <p:nvPr>
            <p:ph type="subTitle" idx="1"/>
          </p:nvPr>
        </p:nvSpPr>
        <p:spPr/>
        <p:txBody>
          <a:bodyPr/>
          <a:lstStyle/>
          <a:p>
            <a:pPr algn="l"/>
            <a:r>
              <a:rPr lang="en-GB" dirty="0"/>
              <a:t>Work in your book.</a:t>
            </a:r>
          </a:p>
          <a:p>
            <a:pPr algn="l"/>
            <a:r>
              <a:rPr lang="en-GB" dirty="0"/>
              <a:t>Read the slides carefully</a:t>
            </a:r>
          </a:p>
          <a:p>
            <a:pPr algn="l"/>
            <a:r>
              <a:rPr lang="en-GB" dirty="0"/>
              <a:t>Follow all instructions in YELLOW boxes.</a:t>
            </a:r>
          </a:p>
        </p:txBody>
      </p:sp>
    </p:spTree>
    <p:extLst>
      <p:ext uri="{BB962C8B-B14F-4D97-AF65-F5344CB8AC3E}">
        <p14:creationId xmlns:p14="http://schemas.microsoft.com/office/powerpoint/2010/main" val="2990536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t>The Water Cycle</a:t>
            </a:r>
          </a:p>
        </p:txBody>
      </p:sp>
      <p:sp>
        <p:nvSpPr>
          <p:cNvPr id="4" name="AutoShape 2" descr="data:image/jpeg;base64,/9j/4AAQSkZJRgABAQAAAQABAAD/2wCEAAkGBxQSEhQUExQWExUXGBYXGBgYGBocFhoUFxgYGBccHBoYHiggGBslHBcYITEiJykrLi4uFx8zODMsNygtLisBCgoKDg0OGxAQGi0mICQvLCwsLCw3NCw0NDQtLCwsLC8vLCwvNCwsLCwsLSwsLCwvLCwsLDQsLCwsNCw0LCwsLP/AABEIAMgA/AMBIgACEQEDEQH/xAAcAAABBAMBAAAAAAAAAAAAAAAAAgMFBgEEBwj/xABLEAACAQIDAwYKBgcGBQUAAAABAhEAAwQSIQUxQRMiUWFx0QYWMlJUgZGSk7IHFDV0obEIIzRCc4LBFVNy0+HwJDNig9KiwsPi8f/EABsBAQEAAwEBAQAAAAAAAAAAAAABAgMEBQYH/8QAMxEAAgECAwUGBAYDAAAAAAAAAAECAxEEITEFEkFRYRMVUoGh8BQiMpE0QnHB0eEGsfH/2gAMAwEAAhEDEQA/ALp4DeB2AubOwb3MHh3dsPZZma0hZmKAkkkakmpzxG2b6Dhfgp3UfR59l4H7tZ+RasNAV7xG2b6Dhfgp3UeI2zfQcL8FO6rDRQFe8Rtm+g4X4Kd1HiNs30HC/BTuqw0UBXvEbZvoOF+CndR4jbN9BwvwU7qsNFAV7xG2b6Dhfgp3UeI2zfQcL8FO6rDRQFe8Rtm+g4X4Kd1HiNs30HC/BTuqw0xj8Wtm1cuuYS2jOx6FQFmPsFAQviNs30HC/BTuo8Rtm+g4X4Kd1Uw2Di8N/aG1L19bTgvZwllnRVtEEoCLXOu3SozEzA13CY2MVbubIFrF2L165gWZBiMPec3OTt3CALltmllykiVkgya0LEQ3t3y8y2LX4jbN9BwvwU7qPEbZvoOF+CndVgBrNbyFe8Rtm+g4X4Kd1HiNs30HC/BTuqw0UBXvEbZvoOF+CndR4jbN9BwvwU7qsNFAV7xG2b6Dhfgp3UeI2zfQcL8FO6rDRQFe8Rtm+g4X4Kd1HiNs30HC/BTuqw0UBXvEbZvoOF+CndR4jbN9BwvwU7qsNFAV7xG2b6Dhfgp3UeI2zfQcL8FO6rDRQFe8Rtm+g4X4Kd1HiNs30HC/BTuqw0UBXvEbZvoOF+CndXAvp12XZw20USxaSyhw9tsttQq5i9wEwOMAeyvT1ebf0iftRPu1v57tAdx+jz7LwP3az8i1Yar30efZeB+7WfkWrDQBRRRQCL15UUs7BVGpZiAAOsnQVp4fbNh2CrcXMfJBkZv8OaM/qmojbV7lb5Q6pZy6cDdYBpPTlUrHW56BWvethgQwkH/fqPXQFuoqK8H8WzoUc5ntnKTxZSJRu0qYPWrVJ3AYMEAwYJEgHhpIn20AjFlgj5Iz5WyzuzQcsxwmKivBvwgTFW5I5O4FBdCd0jygeKdftg1EHwqxFhzaxNlGZd5tkrK8GUNIYH/EI1B1qH2bsZr5a4GexbZn5OI5U2nJjXUKpUxrM79NK8rGbUpYazbyTtJcellxOqGH+RuWV1eL4Pp70JvwK2obt3E5jpcbl0nzSSpHVCi171Lx+P8A7QOIwdqORfD30e7/ANTgW1ycMvOY5uOXTTU6NzwXWDku3UJUqdVIKmJDCASpgSARWpsraDYF7yvZL3Gy5CGAttbWedOpBzMwIgxA6QTxYHblOs1Fyta7k36WNs6EJN9ne+Vl/tmPBvbS3cE2AvMtjG2rLYdrVw5CWVCiuk6vbIAOYTv7JZ8L9oLibNvZWGdb2Ivcnbu8mcy2LKleVdyNF0EAHUyNOmYwmzl2oRdxmFwzWQCLea2WusSRqtwkRbEEbudv0A1sex9iYfCKVw9m3ZU6kIoWT1kan116sMNTclUWmtjjleL3Wb6LAA6KzRRXaYBRRRQBRRRQBRRTWJxC21LOwVREkmBqYH46UA7RUBtbbqFVt2bq8o7ZdPKVILMwB6lgHgWHZUcLRG65eB6eWun8GYg+ygLBi9sWrbZCSzDeqKWKzuzZRzfXvpWC2taunKrQ+/IwKvA4hWAJHWJFV6zaCCB1kk6kk6kknUsTqSd9F6yriGE8R0g8CCNVPWNaAt9FRng9iWe0QxzNbdkJO8gQVJ6TlZZPTUnQBRRRQBXm39In7UT7tb+e7XpKvNv6RP2on3a3892gO4/R59l4H7tZ+RasNV76PPsvA/drPyLUtjtpWrMC44UmYGpMDeYA0Aka7taA09rbWZG5O0AzxmYt5KA7pA1ZjBgaaAyRpOnb2xfXVlt3R0ICjerMzBj2le2oHbO2VsWMRizz5Z2UA+WZ5OyoI84BB65qIveDPMS5tBcXjr7q1x0s3OSsWEEEhRyiAlZA3lmgmNK11KsYalSuWGziGuG44QrmuXD+sBUmGyrpExlVdfZNbFm5mG6DJBHQRv7arZtts+9hst97+AxRFtOVJa5Zusua1DnVkfdB1BirAuEAnV9ST5R3kz0xWUJqa3kQfwWPSxfJckC5biACSWttKgACSYuP6h1VuXvCNgpYYdyoBMZl5Qx0KCR/6p6uFR+HJK675YTETDEA+sAGnKyBX9sbd+v8mmW2i57fODFrmR2UMAdAoZdDod/AgGre1xVgEgdAkD2CqvtPBX7lu1am1lV5DBBntqpzW2DMTJEDQAaxwBmRXBJrKhy3lFwGZu0nf2bhwr5vaGxKuNqpzqZK/D0yfqdTrwSW7G3S/qTVQPhhYDWrbaSlxdCJVlMhlYAglTpIBHkincJjBYLJcY5AA1uZZoJgoN5YgxA3w4HCtHbovYjk8toBUblIcqSXAhZXVSupME743RXzuF2RiqWN3UnaDzkllpfjrdcDbCpHJv8AgkdleGLPC/Vmubh/w/PA7QYCDtb21cBUDsHwht3bbi4Bh7loDlbbaBQdzKdzIeBEiZG8Unam1+Ui3YfQgM9xeCncqng511/dA6SK/QqUZKPzSu+drehx1HFy+VWX3LBRVS2eeRu2ypIVmCXASTObRW1PlZ8onfBM8KttbDAKKKKAKKKaxWbI2Xyspy/4o0/GgFs4G8gdtVG/tG5iTbYqotAtcUhiWmMqSIjczHfoY37618NhbborlVcsoJZxmYyOLNqTWy7BF3QANAPwAH4UBjE28ykcY06m4Hqg05TH6yJ5s+br7M07+uPVUf4Q7Z5DDG4i5rjFbdpDxv3GyKp7G39SmgJiKxVS2l4NWrQL4/65jbi2+Vv3bdw27FhNZKKHSQMrHKodoEkc4TsnD3sBikwty+9/D4lbgw9y5zrtq6gk22f98EElSddI4TWmFeEpWRbFn2FtW3bN4Nn51wMCLdxlI5K0ujKpB1Uj1VYsHjLd1c1t1cbpBmD0HoPUarQEaDdWzsMf8S0f3XP6+d+rnp3XI9dbiFjooooArzb+kT9qJ92t/Pdr0lXm39In7UT7tb+e7QHUvBnF3PqOz7aO1sDB2XJWJJKgASQYAg+0VIKrly7uXJVVBIAICljrlgHVugbqT4JbL5bZmz2VsjrhrQBjMCrIshlkSJAO8HTtmS/sO9/fWvgt/m0BWvCvZTX8HdtWoVwFe2Nwz22FxB2EqB66QfCP+0bdtbTWVGU/W8PdvGzfDiByZGRiLc5pIjNAExIqznYl7++tH/tMP/lNRm0/AZcQwa9bwt1hoGa0c0dE5pitVSkptPiipkH4QbUTaF/CYXDlXWxdTEYi5bOa0jWhNu0rgQzFju0gDhwslKwng5dsoEtLh0QblUMqj1AU9/ZWI6LJ/ncf+w1adNU47qDdzXorY/svEebZ+K/+VWDszEebZ+K3+VWwhpYi/GiglubwJADGJMcND7KxyDHUsc06QTlAHDLuM679dd+6thcBfJkW7ckb89waAnfNnTefbSkwOIIkW7RH8U/5dLEuhh8OpdXKgsoYK3EB4zR25R7Kcp0bPxH92nxP/rWf7Pv/AN2PfHdQpp38IjsjMoLISVPRP5iQDHSoO8ClWbCpOUBZZmMcWYyx7Sa2vqF/+7HvjupBweI/uf8A1p30BrYvD8ouUsy6o0qYbmMGieE5YPUTurKW3AKi7cFuZCKYg8eeOdHGARvPqeOGxHo7e/b/APKschiPRrnv2f8AMoCb8H8Q1ywrM2Ygus6ScjsoJjjAE9dSNQHg5avpcui5byW2OcTkzB4RY5lxpByk7h65qfoAqG8J7rBEUEqrvldhviCQs/u5iIn1DUgiTxmJFtGdphQSY3mOA66q+Lu3L/8AzTC6HkkPNEEEZm8pyCOodXGgMogAAAAA0AG4AUxiLgzIkiSwMTrADNMdqilveMkKuYjeSYUHfEwTMdVYw9ojMWIJYzoIjQCNSZ3dVAPVX/C7Z1x7JeyM1yzes4q2nnPZIJXdvIBjrirBTd9yIA3sYE7hoST7AaAib+3xtAI1hsO+HVQ12zdv8ldF4E8y8vJtCLG79475A119pbWTaOPw64dhcsYMvduXl1ttfZMlu2jjRoDMSRpu1rYxuwMLeuTiMNZuOdzlBLRwPGR1k6bugSNo27YFu2oAXQJbXQepdF9cVzww0YtNcNC3Nml7G2hbtXLxukoWKKGZWCZFWRz4yjnO41NaxvkalGA6RBjtAM+yacRwwkEEH2dddBC3UVE+DL/qcszybMg6lBlB6lKj1VLUAV5t/SJ+1E+7W/nu16Srzb+kT9qJ92t/PdoDuP0efZeB+7WfkWrDVe+jz7LwP3az8i1YaAZuYYFs+5oAzDflBmNeG/20u08jWA3EAzH+mlLpq0QSWER5O7WVJnXiP9avAxtZ5DtFFFQyCmiAW4HLrEahjOvsn2mnaadSCSupiIOgJ4GYkcaqIxwmtTlZzPlyQQJb95NCTp2mJ40+LU+VB1kCNB39tZcnMANOJ00jdE8DP5GqjF3Y5RRRWJmNWrhLOCIgiNd4I3xw1mnabXyzv3L2b23dfT6qcqskdBnEW2MFWywZI0htDodNNY3UtLkyOIiR2/mOvqpdNX9Bm3lZIExOm48Ka5EeWY7RRRUMhrF4dbiMjeSwKnpgiPUaqVhyGe25BuWyFYjcZEqw6JGscDI4VMeEeJYG3aVimcOzMDDZEyghSPJJLjXfAMQYIirVpVEKAoHAbqAaz5Cc2ikyG4AneCeGuoPXFbFFYYadFAMnFrvhsvnRzfw1jr3ViWYocsAEnU86MrDUcN4409aTKABwAHsEUqgE3LYYQRI7qyiACAAB0DdWaYN/L5eg4N+76/NPbp18KAfpq6kZnUS2U+sgaAxv3U7WHYDUkDtoBi3gwJ59yWMtFx1BaAJyowG4DhT1o3E1t3XU9DMbiHtDkkD/AAkVi3dDeSZ6xu9vGl0BO7H2jyynMMrocrrMiYkFTxUjce0bwa8+fpE/aifdrfz3a7jsH/n3Ou2k+pnj5jXDv0iftRPu1v57tAdx+jz7LwP3az8i1Yar30efZeB+7WfkWp660DTfoBpOpMDTooBDtmJUbtQxBgjQQNOJBp4UlFgDWTxPSenSlVSJBRTd65EARmO6Zjr3UGyCZOusidYI6BwoL8hyimWUIZGgJ1AG8sQJ6v8AU09UCZhjFIsKQNd51OswTwHUKj9t7Vs4a0+IvuFtWRLSJ5+mWOk6wAN5YVWbPhJtS+vK2dn2rdoiUXEX8t913g5VUi2T0MdKk5xgvmdgs2Xqiq94K+FK4s3LVy0+GxVnLyth9SoacrK40uIY8odW6RU7duQYEFjrExzZAJ9U1VnoG7Ba1k6iTGvVpp1HfTlJtoFAA0AEDsFIutJy9I52sEKQQCI1mf69FXUmiFq4MgEGN/V203dMkLodxIPAawe3MB7DSjb3QcsdmoiONKtpAAknrO8+ygzeQqiiioZGjtXZwvKBOR1Mo0TB3GR+8pGhH5GCK7jC9gE30yqJJuLzrcDWSd6aecAOs1cK0sbz3S1w8t/8KkQPW0doVqqBXbbhlDcCJ9RHSKYw5YqrKZUiQH8qDu1H9QT11LbY2FachEBtNcJzFDAyDW4SnktMhZiefM1p7R2XiFARWt3DcOUHnW2AgljHPBhQddNY0q2BrYe+7jMFUAzBzEyAYkc0aHeOo1iyzPPOgAkc1RqRodWJkTI3Dca2r+zL6oADatHREAzXDJ0GnMgASTv0U6VF+DmMwd84lLZfFLhuTthnb9XcuvmAVUUBWGZQMzTJbo1LduroGzhcZbZigfMQY1I1MAkCN8TrWwt0FmXzYk8JM6dsQfWKnWwVq3h8lxVdFGZhlEFvKJA4EtJEdOlRlvwdNu2WF42yZdw45RAd51JDkACNW3AUsCO5JM5ULBgMYJCwSQJAMEmDw4UoIgcKEGYgtMDQCOPDf+dbOB2HiCuY3LSl+eSbbEgEAKMucRAA475qEx2Ow+Hu4dL5bE38XctpbtDm2xZz5OUYCZWGZgrEzMcCaqjd2QN65tS0CozrziRMiIA1MnhuEjiRWbm07QjnqxJgBSCfYOqrTgVDM7wMv/LQcMiHU+tp9SrRh1D3WeOak2162MG4evUKvUVbpqWBqeDuEYZ7rqVL5QqkQwtrMZhwYlmMdGUGCDXBv0iftRPu1v57tekq82/pE/aifdrfz3axB3H6PPsvA/drPyLU/cWREkbtR1a1AfR59l4H7tZ+RasNAItvI1EHiDEj2UumbwAIacpkCYmQTGX2mnqpFyG2bngTwbTsK6z6/wAaRbNyWzZSsnLEgxAiZ0JmejhS706EcNSIEsIOmu7WPZSlcHjqN44iekcKE4jZJbQhl3GZEyDu0J6KeooqFSKL9ImXLs03CxsHG2TcJ3ahzbz9XKZaa8MxY5YOHtDE2zYOV55fkzc5q4YkjI7nMpIBDeSekW3a2ybWKs3cNfQvbcaz1kkZTwKkAjogVVbXgvtOyBbs4+zdtqItviLGa/bWIjOrAOY4sNa569FympLgWLyDav27s7k/L5DF8vG/kIXkp6uVq72DInp1EiCBwH++mq/4O+CwwnK3Xu3MTir+UXb7QGIGgCIObbRZJgdHGBVlrZRh2dNRDd2FNWjJbdoY03xAMHrkn207THLAMQSB5MdPO0HaZBraiMfopoXt0qwmejTtg6UtHBAIIIO4jdUsLoVRRRQoVQvDDwxOCW1ya5sRjbgWzIlVtBlQMenRwwHTcPRVw2mcwFob7hynqQaudN2mk9LCmdsYW23Jnk0N0NlssVBa2zDVlndlUFtPNrOFlqBJxqW1v4m6wS2gIzHcLducx9bZt28BaqCbb2riyuJwmGw2Hslf1f11rnKMjQc2Sz/y5gbydAOmtz6V0RdmEEE2Uu4blVXX9Ql1M4gamAPwrV+kK7fe3CWrjYZUS5ntPb/WXM65FMuDyYAnQHMWXcAZ5a9WUZJR48X71KkSOwPCK5exYw2Ns/VsQlsuihs1m8CcrPbbjlGmU6jOd/Db8HPBjDYJuRwyFUU8q8ksTcIy2wSd4C5jHDmmobw1vr9b2SRzby33uHzlw62X5ecs6aqOvhV0wCFULPozEu/UTw/lUBf5a2YetKdPeYasxOL59xLfAfrH7FPMHrfX+Q0xt7Fqic8wgDXLh6LNoZn04zzVjoY1sbNEg3DvuHMJ3hNyDq01jgWNN4W0t0XHcBluSgB1BsiRqNxDEsesMOit2nkQrPgh4UvtPD3bmTk1uYh7NofvfV1RCzMZPO1cSNASo66ltteD+He9axJtg4lByVlpPNzTrl3EqCzdQBrb2NgraE8ki27VubVtVACgAzcIA3S+n/bnjRisaiO926wW3ZGQE8bjAFoH7xAygRrJYVlKSUm45IG1iGFm1CDyQFQdLaKg9sU7hLAtoqjWBvO8neSesmT6651tzwmuYm5lSbNpNRBi4zEEDMw8jmknKNdQZ4DX2fta/YaUuMRxR2LIw6OcSV7RHr3V5dTadGE9zXqaXXinY6nXm39In7UT7tb+e7XoDYe2UxSZl5rCA6Herf1B4Hj2yB5//SJ+1E+7W/nu13RkpK60NydzuP0efZeB+7WfkWp+44USerr36cKgPo8+y8D92s/ItTsHPxjL6pnXTp3VSMwqkkE6ROgOnUT16fjTtFFAlYKQ9oHt01Bg6dm8dVLptrnBRJmDqIBiddez21UHbiFl5BmJBIMH2fhHtpyk21gCdTxIESeJilVGFoNX9IaJI03xCkjN+U+qnaZumZUCd0z5OU7+0xOlPVQtRtxzl3wJO/SYgSOO805Td9JGkSNVmYzDdu/3rS1aRI1FAtTNazFpzc6AcuWAdJjN0/6DdWzTeHEKARGnEyfbxoiNXHKag5+MFenmyDpp0mT7KEtFfJOmuhk6kzvnd1flWbVuNTqTEnpIEaAkwOqgzY5RRWrtG6VSF8tyEXqZuPXlEt/LUWZkIwfPd7nATbTsU889Utp2ItRPhKMRcs4lsHBvJba3Z1A/WNBcgtzZAgCdxDTUxfYWbUIPJCog6WMKg9sUlnXDWCzHm21LMx0k72J6yZPaazTs7grXgXsBreEt4bFRdKLcN4Mcwa9iC7uGJ8ohLhk8eUqGxOxb2zibWF2kbWHCytq/aF9kJPNS0QVZho2hmABO+akcb4XcnbK2ILatcvMDkDHVsi73AOgJgQB5VVZGZibl1i1x9WZozdQ00AA0gaV5uN2hSjfJSfpf3yNM6yjoObIvrZvm7cF3F3nA5S9ddRc5JDIt27ajJaQuAcs6wZIroNvbdrFgW7ZOZvLQ6OLQ1eRxB0WRI52/SucYbWW87Uf4f3fw1/mNYw+rcoCQQeYQSGAXiCNRJndwiuGltScJfOlZcss+nvgao4h3zLJ4HeEmKx74xnU2rJuLh8OsQVycobzE7y+WJ4AgDrq74x+TtwgAJhEHAE6DToA1PUpqk7D8LWDk4gG4FBRbigZt8uWQb9QBK+Z5NJ2r4YNeuf8ADg21QEZ3Az5mAkqhkLC6S3nHSvXljqDjvp2S4cftqb+1ja9yybb29ZwNsIJuXAoCWweceClj+6CeJ36wDXP8TinYZ7zZysnQQoLatlXgWJJJ1JnfuFMNzrm8mOcxJJJdtBJOpMSdekUXecwXgOcfV5I9uv8ALXh4vHSr/LpHV/374o5qlVyy4CsOhA13nU9p3+obvVTtFFeVJ3d2aR7A4x7Fxbtvyl0I4OvFT1HgeBg9R559O+OS/j7VxDKthrfaCLl0EHoIMg9lX2uU/SeoGMGm+0hPWZYfkBXs7JxEt7snpqjpw83fdPR/0fYhBszAgso/4azxHmCpy9eQjR0zDVZbSYI1g7ta5H4KWFOCw0qp/U2+A80VK/V08xfdFfTKg9bnPPaCTa3TpSY22Zh000POGhrP1pPPX3hXMzhUmcq+wVn6unmL7op2HUneS8J0v60nnr7wpuziUGYZ0mZ0IG/d29tc4+rp5i+6KwcMnmr7op2HUd4rw+p0z60nnr7wo+tJ56+8K5p9XTzF90UfV08xfdFOw6jvJeH1Oj4bEIFC50EaQGHq49FOfWk89feFcvNpf7uP5VP5TWctviqjtWB7SKOj1KtoWy3Tp/1pPPX3hTdvE21JXOmskAECBpPbqfxrnH1dPMX2CsHCp5q+wU7DqR7RXh9Tpn1pPPX3hTSYlFY89AGOnOE5tZ49An21zn6unmL7orBwyeavuinYdQ9orwnTPrSeevvCtLam3rFhZZwxPkokM7dg4DrMDrqgDDJ5q+6KbvYQb1AVtN2mgO7T/eta6tGag3DN8CraKf5SQ2n4UYi8SFPIJwCeX/M/D+WI6TWps7buItXAxblkUQFusSZbyiH1YHQCTm3tumtK6hXygPUf6Vivla2IxlGpeo2n6fbQyVeTzTJ3G+Glx2UrZW3kkguxdc5GUGFCzAzaSJzDoqE2li7uIdTednAOaNyBh5MINOMzqdN9Nles/h3Vjkh29pJ/OsKuPq1NZeS9/wAllVlLVjWIbNCjUTzuiBwJ6zHqms37RYRJ1MGNAF49e7T10+KK5FUta3A13Ne+jBTknoid08RO4gUs+RzAN0L0DgPUP6U7TcakgwePEeyildWfDP8A6UFXKsATA06z/rSbdmFA4jWRvzHU+00Pfy749Rk+ylC4T+6R2x31k1NK74gxh0IGu86ntPD1aD1UWEOpO8mewbgPZHrmlQx4x2an2nuo5IdE9uv51i5a34gXRSOSHDm9nduoVjuI9Y3HurG3IguuVfSh+1r/AAk+Z66rXKvpQ/a1/hJ8z16GyvxHkzdQ+s6l4J/sWF/g2/lFStRXgn+xYX+Db+UVKsQASSABqSTAAG8knQDrr7VaHjz+t/qFFR2E2/hrr8nbxFp3OgUOJJ6B5x6hUjVTT0JKMo6oKKKKpiFYdwN5A7aRfO7UgcSP96DrpVtANRGvHp9fGoW3ETyvQCfVH5xRDHoXs1P46fgacooLmEWBA4Ukhukew99HLDhLdnfu/GsSx4Be3X8BH50LZmZboU+sj+hrNt5nhBg/nw7aTyXSSfwH4f1paqBoNKB2M0UUVTE0b9pgxMFp4jUgdEb/AGUyXHHTt0/OpJ2I4euYAprlz5s9mb/xrxcVsalWm5qTTfn7+51QrSStY0lcHcQfXSq2WYtvHqyz7S0ChbIG9EjrjT8K43/j/Kp6f2bO36GqTG/SiZ3e390dp4U811B5CiemIHt4+qmSJ1Op6T/uBXn18NhsNK0p775Ry+7zM4ylLhYSVnrHSRv7AdAOsyaDaB3ie3X86ybg6R7axynUT6j/AFrmqYirPTJclkvfVmaVjK2wNwA9VKpEk9A/E/79dHJ9JJ/L2CtDzd5P9ymTcA4+rj7BWM56D+ApSiN2lZqXQEc7qHrJ/oKJI4A9h19h76XRS/QCVcHu41yz6UP2tf4SfM9dUK/hXK/pQ/a1/hJ8z16Oy7fEZcmbqH1nUvBP9iwv8G38op/Zuy02hj2s3hmw+Ft27j2/3bt66W5MOP3kVUJjpOulMeCf7Fhf4Nv5RTwv3cHihi7Ntrytb5LEWkjOyqSyOgPlOskZeIgDWvrMVGboNQ1OPCyisQ97qSuzMNYx+bD4mzhhaK3TasfVblq4ttLnJq6XXIBIUqTkUZS416YTYQe2cRhbjF2wt5rSuTLPZID2ix8/K0HsFbWG8MbCsrWjjcdeRXS1ZeyUNvORPK3WUDSAuckwBxJJLOxsK9tbly8Qb164968RqAzblX/pVQFHYa5MDCaqN/l/c7NoSh2VuPAkaKRnPBT64H+v4US3QPb/AKV6lzxbC6bNrzTl/L1is87/AKR7T3UZW84epe8mhVlxMLc1hhHQeB7qVdSQR/v19IrHJ9JJ/L8KXQj6Da3eBGU/h6jTlBFMsuXUGB0E6eond+VC5MeooUyJoqmIUUVq7RvEAKphmMT0KBLHt3DtYVrq1I04OctFmZRi5OyG8TiySVTh5TcB1Dpb8B+FJ5VvOPsHdTaIAABoBSq+NxO1cRVm5Rk4rgkd8aUUrWFco3nGmmSTJLHtOg7BwpdFcksXXmrSm2v1M1FLRCMnWfaf6UckOie3U+00uitO8+ZTAFZoorEBRRRQBRRRQBRRRQBXKvpQ/a1/hJ8z11WuVfSh+1r/AAk+Z69LZX4jyZuofWdS8E/2LC/wbfyipWorwT/YsL/Bt/KKlWMb9K+2joePU+t/qZmsEU3y07gW/L2n+lEMeIXs1PtPdS5jYw1sKPKKjt09QMj1UqyxMz06aRI7KEtAa7z0nU/jS6WK2FMm7rBIXXjvjhqdKepDXRu3noGv/wCeujEQ5M+c34f0FHJdbe2k2rcGYC9Q/rGlO0DdhHIjr95u+sraA3AD1ClUUsS7CiiiqQK0dpaNbPWy+1c3/s/Gt6oy9e5RwRqqggHzmMSR1ACJ4ya87alSMMLPe4qyN1BNzuZooor4c7wooooAooooAooooAooooAooooAooooArlX0ofta/wk+Z66rXKvpQ/a1/hJ8z16WyvxHkzdQ+sv/gz4QYVMJh1bEWVZbVsEF1BBCiQROhqT8ZcH6VY+IvfWKK+tVdrgYS2fFu92Z8ZsH6VZ+IvfR4zYP0qz8Re+iinbvkTu6HiYeM2D9Ks/EXvpvxnwp3YmwO24pPsB/rRRTt3yKtnQ5mPGDBnysXaPVyigewHX1zTi+EmDG7E2B/3F76KKdu+Q7vj4mZ8ZsH6VZ+IvfR4zYP0qz8Re+iinbvkTu6HiYeM2D9Ks/EXvo8ZsH6VZ+IvfRRTt3yHd0PEw8ZsH6VZ+IvfTd/wrwaifrFpupXUkn26dp0ooo675BbOhzZo3vCPD3PLxNkL5guLr/iM69g07aV4w4X0iz7699FFePiMA68t6pNs6FhYpWQeMOF9Is++vfR4w4X0iz7699FFaO56fiZfh1zDxhwvpFn3176PGHC+kWffXvoop3PT8THw65h4w4X0iz7699HjDhfSLPvr30UU7np+Jj4dcw8YcL6RZ99e+jxhwvpFn3176KKdz0/Ex8OuYeMOF9Is++vfR4w4X0iz7699FFO56fiY+HXMPGHC+kWffXvo8YcL6RZ99e+iinc9PxMfDrmHjDhfSLPvr30eMOF9Is++vfRRTuen4mPh1zDxhwvpFn31765t9ImMt3cUrW3W4vJqJUgiczaSO2iiujDbPhQnvptmUKKi7n//Z">
            <a:hlinkClick r:id="rId2"/>
          </p:cNvPr>
          <p:cNvSpPr>
            <a:spLocks noGrp="1" noChangeAspect="1" noChangeArrowheads="1"/>
          </p:cNvSpPr>
          <p:nvPr>
            <p:ph idx="1"/>
          </p:nvPr>
        </p:nvSpPr>
        <p:spPr bwMode="auto">
          <a:xfrm>
            <a:off x="6063983" y="1776374"/>
            <a:ext cx="3168352" cy="45259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514350" indent="-514350">
              <a:buAutoNum type="arabicPeriod"/>
            </a:pPr>
            <a:r>
              <a:rPr lang="en-GB" sz="2800" dirty="0"/>
              <a:t>S</a:t>
            </a:r>
          </a:p>
          <a:p>
            <a:pPr marL="514350" indent="-514350">
              <a:buAutoNum type="arabicPeriod"/>
            </a:pPr>
            <a:r>
              <a:rPr lang="en-GB" sz="2800" dirty="0"/>
              <a:t>C</a:t>
            </a:r>
          </a:p>
          <a:p>
            <a:pPr marL="514350" indent="-514350">
              <a:buAutoNum type="arabicPeriod"/>
            </a:pPr>
            <a:r>
              <a:rPr lang="en-GB" sz="2800" dirty="0"/>
              <a:t>E</a:t>
            </a:r>
          </a:p>
          <a:p>
            <a:pPr marL="514350" indent="-514350">
              <a:buAutoNum type="arabicPeriod"/>
            </a:pPr>
            <a:r>
              <a:rPr lang="en-GB" sz="2800" dirty="0"/>
              <a:t>P</a:t>
            </a:r>
          </a:p>
          <a:p>
            <a:pPr marL="0" indent="0">
              <a:buNone/>
            </a:pPr>
            <a:r>
              <a:rPr lang="en-GB" sz="2800" dirty="0"/>
              <a:t>5.   S</a:t>
            </a:r>
          </a:p>
          <a:p>
            <a:pPr marL="0" indent="0">
              <a:buNone/>
            </a:pPr>
            <a:r>
              <a:rPr lang="en-GB" sz="2800" dirty="0"/>
              <a:t>6.   </a:t>
            </a:r>
            <a:r>
              <a:rPr lang="en-GB" dirty="0"/>
              <a:t>G</a:t>
            </a:r>
            <a:endParaRPr lang="en-GB" sz="2800" dirty="0"/>
          </a:p>
          <a:p>
            <a:pPr marL="0" indent="0">
              <a:buNone/>
            </a:pPr>
            <a:r>
              <a:rPr lang="en-GB" sz="2800" dirty="0"/>
              <a:t>7.   T</a:t>
            </a:r>
          </a:p>
          <a:p>
            <a:pPr marL="0" indent="0">
              <a:buNone/>
            </a:pPr>
            <a:endParaRPr lang="en-GB" dirty="0"/>
          </a:p>
        </p:txBody>
      </p:sp>
      <p:sp>
        <p:nvSpPr>
          <p:cNvPr id="5" name="AutoShape 4" descr="data:image/jpeg;base64,/9j/4AAQSkZJRgABAQAAAQABAAD/2wCEAAkGBxQSEhQUExQWExUXGBYXGBgYGBocFhoUFxgYGBccHBoYHiggGBslHBcYITEiJykrLi4uFx8zODMsNygtLisBCgoKDg0OGxAQGi0mICQvLCwsLCw3NCw0NDQtLCwsLC8vLCwvNCwsLCwsLSwsLCwvLCwsLDQsLCwsNCw0LCwsLP/AABEIAMgA/AMBIgACEQEDEQH/xAAcAAABBAMBAAAAAAAAAAAAAAAAAgMFBgEEBwj/xABLEAACAQIDAwYKBgcGBQUAAAABAhEAAwQSIQUxQRMiUWFx0QYWMlJUgZGSk7IHFDV0obEIIzRCc4LBFVNy0+HwJDNig9KiwsPi8f/EABsBAQEAAwEBAQAAAAAAAAAAAAABAgMEBQYH/8QAMxEAAgECAwUGBAYDAAAAAAAAAAECAxEEITEFEkFRYRMVUoGh8BQiMpE0QnHB0eEGsfH/2gAMAwEAAhEDEQA/ALp4DeB2AubOwb3MHh3dsPZZma0hZmKAkkkakmpzxG2b6Dhfgp3UfR59l4H7tZ+RasNAV7xG2b6Dhfgp3UeI2zfQcL8FO6rDRQFe8Rtm+g4X4Kd1HiNs30HC/BTuqw0UBXvEbZvoOF+CndR4jbN9BwvwU7qsNFAV7xG2b6Dhfgp3UeI2zfQcL8FO6rDRQFe8Rtm+g4X4Kd1HiNs30HC/BTuqw0xj8Wtm1cuuYS2jOx6FQFmPsFAQviNs30HC/BTuo8Rtm+g4X4Kd1Uw2Di8N/aG1L19bTgvZwllnRVtEEoCLXOu3SozEzA13CY2MVbubIFrF2L165gWZBiMPec3OTt3CALltmllykiVkgya0LEQ3t3y8y2LX4jbN9BwvwU7qPEbZvoOF+CndVgBrNbyFe8Rtm+g4X4Kd1HiNs30HC/BTuqw0UBXvEbZvoOF+CndR4jbN9BwvwU7qsNFAV7xG2b6Dhfgp3UeI2zfQcL8FO6rDRQFe8Rtm+g4X4Kd1HiNs30HC/BTuqw0UBXvEbZvoOF+CndR4jbN9BwvwU7qsNFAV7xG2b6Dhfgp3UeI2zfQcL8FO6rDRQFe8Rtm+g4X4Kd1HiNs30HC/BTuqw0UBXvEbZvoOF+CndXAvp12XZw20USxaSyhw9tsttQq5i9wEwOMAeyvT1ebf0iftRPu1v57tAdx+jz7LwP3az8i1Yar30efZeB+7WfkWrDQBRRRQCL15UUs7BVGpZiAAOsnQVp4fbNh2CrcXMfJBkZv8OaM/qmojbV7lb5Q6pZy6cDdYBpPTlUrHW56BWvethgQwkH/fqPXQFuoqK8H8WzoUc5ntnKTxZSJRu0qYPWrVJ3AYMEAwYJEgHhpIn20AjFlgj5Iz5WyzuzQcsxwmKivBvwgTFW5I5O4FBdCd0jygeKdftg1EHwqxFhzaxNlGZd5tkrK8GUNIYH/EI1B1qH2bsZr5a4GexbZn5OI5U2nJjXUKpUxrM79NK8rGbUpYazbyTtJcellxOqGH+RuWV1eL4Pp70JvwK2obt3E5jpcbl0nzSSpHVCi171Lx+P8A7QOIwdqORfD30e7/ANTgW1ycMvOY5uOXTTU6NzwXWDku3UJUqdVIKmJDCASpgSARWpsraDYF7yvZL3Gy5CGAttbWedOpBzMwIgxA6QTxYHblOs1Fyta7k36WNs6EJN9ne+Vl/tmPBvbS3cE2AvMtjG2rLYdrVw5CWVCiuk6vbIAOYTv7JZ8L9oLibNvZWGdb2Ivcnbu8mcy2LKleVdyNF0EAHUyNOmYwmzl2oRdxmFwzWQCLea2WusSRqtwkRbEEbudv0A1sex9iYfCKVw9m3ZU6kIoWT1kan116sMNTclUWmtjjleL3Wb6LAA6KzRRXaYBRRRQBRRRQBRRTWJxC21LOwVREkmBqYH46UA7RUBtbbqFVt2bq8o7ZdPKVILMwB6lgHgWHZUcLRG65eB6eWun8GYg+ygLBi9sWrbZCSzDeqKWKzuzZRzfXvpWC2taunKrQ+/IwKvA4hWAJHWJFV6zaCCB1kk6kk6kknUsTqSd9F6yriGE8R0g8CCNVPWNaAt9FRng9iWe0QxzNbdkJO8gQVJ6TlZZPTUnQBRRRQBXm39In7UT7tb+e7XpKvNv6RP2on3a3892gO4/R59l4H7tZ+RasNV76PPsvA/drPyLUtjtpWrMC44UmYGpMDeYA0Aka7taA09rbWZG5O0AzxmYt5KA7pA1ZjBgaaAyRpOnb2xfXVlt3R0ICjerMzBj2le2oHbO2VsWMRizz5Z2UA+WZ5OyoI84BB65qIveDPMS5tBcXjr7q1x0s3OSsWEEEhRyiAlZA3lmgmNK11KsYalSuWGziGuG44QrmuXD+sBUmGyrpExlVdfZNbFm5mG6DJBHQRv7arZtts+9hst97+AxRFtOVJa5Zusua1DnVkfdB1BirAuEAnV9ST5R3kz0xWUJqa3kQfwWPSxfJckC5biACSWttKgACSYuP6h1VuXvCNgpYYdyoBMZl5Qx0KCR/6p6uFR+HJK675YTETDEA+sAGnKyBX9sbd+v8mmW2i57fODFrmR2UMAdAoZdDod/AgGre1xVgEgdAkD2CqvtPBX7lu1am1lV5DBBntqpzW2DMTJEDQAaxwBmRXBJrKhy3lFwGZu0nf2bhwr5vaGxKuNqpzqZK/D0yfqdTrwSW7G3S/qTVQPhhYDWrbaSlxdCJVlMhlYAglTpIBHkincJjBYLJcY5AA1uZZoJgoN5YgxA3w4HCtHbovYjk8toBUblIcqSXAhZXVSupME743RXzuF2RiqWN3UnaDzkllpfjrdcDbCpHJv8AgkdleGLPC/Vmubh/w/PA7QYCDtb21cBUDsHwht3bbi4Bh7loDlbbaBQdzKdzIeBEiZG8Unam1+Ui3YfQgM9xeCncqng511/dA6SK/QqUZKPzSu+drehx1HFy+VWX3LBRVS2eeRu2ypIVmCXASTObRW1PlZ8onfBM8KttbDAKKKKAKKKaxWbI2Xyspy/4o0/GgFs4G8gdtVG/tG5iTbYqotAtcUhiWmMqSIjczHfoY37618NhbborlVcsoJZxmYyOLNqTWy7BF3QANAPwAH4UBjE28ykcY06m4Hqg05TH6yJ5s+br7M07+uPVUf4Q7Z5DDG4i5rjFbdpDxv3GyKp7G39SmgJiKxVS2l4NWrQL4/65jbi2+Vv3bdw27FhNZKKHSQMrHKodoEkc4TsnD3sBikwty+9/D4lbgw9y5zrtq6gk22f98EElSddI4TWmFeEpWRbFn2FtW3bN4Nn51wMCLdxlI5K0ujKpB1Uj1VYsHjLd1c1t1cbpBmD0HoPUarQEaDdWzsMf8S0f3XP6+d+rnp3XI9dbiFjooooArzb+kT9qJ92t/Pdr0lXm39In7UT7tb+e7QHUvBnF3PqOz7aO1sDB2XJWJJKgASQYAg+0VIKrly7uXJVVBIAICljrlgHVugbqT4JbL5bZmz2VsjrhrQBjMCrIshlkSJAO8HTtmS/sO9/fWvgt/m0BWvCvZTX8HdtWoVwFe2Nwz22FxB2EqB66QfCP+0bdtbTWVGU/W8PdvGzfDiByZGRiLc5pIjNAExIqznYl7++tH/tMP/lNRm0/AZcQwa9bwt1hoGa0c0dE5pitVSkptPiipkH4QbUTaF/CYXDlXWxdTEYi5bOa0jWhNu0rgQzFju0gDhwslKwng5dsoEtLh0QblUMqj1AU9/ZWI6LJ/ncf+w1adNU47qDdzXorY/svEebZ+K/+VWDszEebZ+K3+VWwhpYi/GiglubwJADGJMcND7KxyDHUsc06QTlAHDLuM679dd+6thcBfJkW7ckb89waAnfNnTefbSkwOIIkW7RH8U/5dLEuhh8OpdXKgsoYK3EB4zR25R7Kcp0bPxH92nxP/rWf7Pv/AN2PfHdQpp38IjsjMoLISVPRP5iQDHSoO8ClWbCpOUBZZmMcWYyx7Sa2vqF/+7HvjupBweI/uf8A1p30BrYvD8ouUsy6o0qYbmMGieE5YPUTurKW3AKi7cFuZCKYg8eeOdHGARvPqeOGxHo7e/b/APKschiPRrnv2f8AMoCb8H8Q1ywrM2Ygus6ScjsoJjjAE9dSNQHg5avpcui5byW2OcTkzB4RY5lxpByk7h65qfoAqG8J7rBEUEqrvldhviCQs/u5iIn1DUgiTxmJFtGdphQSY3mOA66q+Lu3L/8AzTC6HkkPNEEEZm8pyCOodXGgMogAAAAA0AG4AUxiLgzIkiSwMTrADNMdqilveMkKuYjeSYUHfEwTMdVYw9ojMWIJYzoIjQCNSZ3dVAPVX/C7Z1x7JeyM1yzes4q2nnPZIJXdvIBjrirBTd9yIA3sYE7hoST7AaAib+3xtAI1hsO+HVQ12zdv8ldF4E8y8vJtCLG79475A119pbWTaOPw64dhcsYMvduXl1ttfZMlu2jjRoDMSRpu1rYxuwMLeuTiMNZuOdzlBLRwPGR1k6bugSNo27YFu2oAXQJbXQepdF9cVzww0YtNcNC3Nml7G2hbtXLxukoWKKGZWCZFWRz4yjnO41NaxvkalGA6RBjtAM+yacRwwkEEH2dddBC3UVE+DL/qcszybMg6lBlB6lKj1VLUAV5t/SJ+1E+7W/nu16Srzb+kT9qJ92t/PdoDuP0efZeB+7WfkWrDVe+jz7LwP3az8i1YaAZuYYFs+5oAzDflBmNeG/20u08jWA3EAzH+mlLpq0QSWER5O7WVJnXiP9avAxtZ5DtFFFQyCmiAW4HLrEahjOvsn2mnaadSCSupiIOgJ4GYkcaqIxwmtTlZzPlyQQJb95NCTp2mJ40+LU+VB1kCNB39tZcnMANOJ00jdE8DP5GqjF3Y5RRRWJmNWrhLOCIgiNd4I3xw1mnabXyzv3L2b23dfT6qcqskdBnEW2MFWywZI0htDodNNY3UtLkyOIiR2/mOvqpdNX9Bm3lZIExOm48Ka5EeWY7RRRUMhrF4dbiMjeSwKnpgiPUaqVhyGe25BuWyFYjcZEqw6JGscDI4VMeEeJYG3aVimcOzMDDZEyghSPJJLjXfAMQYIirVpVEKAoHAbqAaz5Cc2ikyG4AneCeGuoPXFbFFYYadFAMnFrvhsvnRzfw1jr3ViWYocsAEnU86MrDUcN4409aTKABwAHsEUqgE3LYYQRI7qyiACAAB0DdWaYN/L5eg4N+76/NPbp18KAfpq6kZnUS2U+sgaAxv3U7WHYDUkDtoBi3gwJ59yWMtFx1BaAJyowG4DhT1o3E1t3XU9DMbiHtDkkD/AAkVi3dDeSZ6xu9vGl0BO7H2jyynMMrocrrMiYkFTxUjce0bwa8+fpE/aifdrfz3a7jsH/n3Ou2k+pnj5jXDv0iftRPu1v57tAdx+jz7LwP3az8i1Yar30efZeB+7WfkWp660DTfoBpOpMDTooBDtmJUbtQxBgjQQNOJBp4UlFgDWTxPSenSlVSJBRTd65EARmO6Zjr3UGyCZOusidYI6BwoL8hyimWUIZGgJ1AG8sQJ6v8AU09UCZhjFIsKQNd51OswTwHUKj9t7Vs4a0+IvuFtWRLSJ5+mWOk6wAN5YVWbPhJtS+vK2dn2rdoiUXEX8t913g5VUi2T0MdKk5xgvmdgs2Xqiq94K+FK4s3LVy0+GxVnLyth9SoacrK40uIY8odW6RU7duQYEFjrExzZAJ9U1VnoG7Ba1k6iTGvVpp1HfTlJtoFAA0AEDsFIutJy9I52sEKQQCI1mf69FXUmiFq4MgEGN/V203dMkLodxIPAawe3MB7DSjb3QcsdmoiONKtpAAknrO8+ygzeQqiiioZGjtXZwvKBOR1Mo0TB3GR+8pGhH5GCK7jC9gE30yqJJuLzrcDWSd6aecAOs1cK0sbz3S1w8t/8KkQPW0doVqqBXbbhlDcCJ9RHSKYw5YqrKZUiQH8qDu1H9QT11LbY2FachEBtNcJzFDAyDW4SnktMhZiefM1p7R2XiFARWt3DcOUHnW2AgljHPBhQddNY0q2BrYe+7jMFUAzBzEyAYkc0aHeOo1iyzPPOgAkc1RqRodWJkTI3Dca2r+zL6oADatHREAzXDJ0GnMgASTv0U6VF+DmMwd84lLZfFLhuTthnb9XcuvmAVUUBWGZQMzTJbo1LduroGzhcZbZigfMQY1I1MAkCN8TrWwt0FmXzYk8JM6dsQfWKnWwVq3h8lxVdFGZhlEFvKJA4EtJEdOlRlvwdNu2WF42yZdw45RAd51JDkACNW3AUsCO5JM5ULBgMYJCwSQJAMEmDw4UoIgcKEGYgtMDQCOPDf+dbOB2HiCuY3LSl+eSbbEgEAKMucRAA475qEx2Ow+Hu4dL5bE38XctpbtDm2xZz5OUYCZWGZgrEzMcCaqjd2QN65tS0CozrziRMiIA1MnhuEjiRWbm07QjnqxJgBSCfYOqrTgVDM7wMv/LQcMiHU+tp9SrRh1D3WeOak2162MG4evUKvUVbpqWBqeDuEYZ7rqVL5QqkQwtrMZhwYlmMdGUGCDXBv0iftRPu1v57tekq82/pE/aifdrfz3axB3H6PPsvA/drPyLU/cWREkbtR1a1AfR59l4H7tZ+RasNAItvI1EHiDEj2UumbwAIacpkCYmQTGX2mnqpFyG2bngTwbTsK6z6/wAaRbNyWzZSsnLEgxAiZ0JmejhS706EcNSIEsIOmu7WPZSlcHjqN44iekcKE4jZJbQhl3GZEyDu0J6KeooqFSKL9ImXLs03CxsHG2TcJ3ahzbz9XKZaa8MxY5YOHtDE2zYOV55fkzc5q4YkjI7nMpIBDeSekW3a2ybWKs3cNfQvbcaz1kkZTwKkAjogVVbXgvtOyBbs4+zdtqItviLGa/bWIjOrAOY4sNa569FympLgWLyDav27s7k/L5DF8vG/kIXkp6uVq72DInp1EiCBwH++mq/4O+CwwnK3Xu3MTir+UXb7QGIGgCIObbRZJgdHGBVlrZRh2dNRDd2FNWjJbdoY03xAMHrkn207THLAMQSB5MdPO0HaZBraiMfopoXt0qwmejTtg6UtHBAIIIO4jdUsLoVRRRQoVQvDDwxOCW1ya5sRjbgWzIlVtBlQMenRwwHTcPRVw2mcwFob7hynqQaudN2mk9LCmdsYW23Jnk0N0NlssVBa2zDVlndlUFtPNrOFlqBJxqW1v4m6wS2gIzHcLducx9bZt28BaqCbb2riyuJwmGw2Hslf1f11rnKMjQc2Sz/y5gbydAOmtz6V0RdmEEE2Uu4blVXX9Ql1M4gamAPwrV+kK7fe3CWrjYZUS5ntPb/WXM65FMuDyYAnQHMWXcAZ5a9WUZJR48X71KkSOwPCK5exYw2Ns/VsQlsuihs1m8CcrPbbjlGmU6jOd/Db8HPBjDYJuRwyFUU8q8ksTcIy2wSd4C5jHDmmobw1vr9b2SRzby33uHzlw62X5ecs6aqOvhV0wCFULPozEu/UTw/lUBf5a2YetKdPeYasxOL59xLfAfrH7FPMHrfX+Q0xt7Fqic8wgDXLh6LNoZn04zzVjoY1sbNEg3DvuHMJ3hNyDq01jgWNN4W0t0XHcBluSgB1BsiRqNxDEsesMOit2nkQrPgh4UvtPD3bmTk1uYh7NofvfV1RCzMZPO1cSNASo66ltteD+He9axJtg4lByVlpPNzTrl3EqCzdQBrb2NgraE8ki27VubVtVACgAzcIA3S+n/bnjRisaiO926wW3ZGQE8bjAFoH7xAygRrJYVlKSUm45IG1iGFm1CDyQFQdLaKg9sU7hLAtoqjWBvO8neSesmT6651tzwmuYm5lSbNpNRBi4zEEDMw8jmknKNdQZ4DX2fta/YaUuMRxR2LIw6OcSV7RHr3V5dTadGE9zXqaXXinY6nXm39In7UT7tb+e7XoDYe2UxSZl5rCA6Herf1B4Hj2yB5//SJ+1E+7W/nu13RkpK60NydzuP0efZeB+7WfkWp+44USerr36cKgPo8+y8D92s/ItTsHPxjL6pnXTp3VSMwqkkE6ROgOnUT16fjTtFFAlYKQ9oHt01Bg6dm8dVLptrnBRJmDqIBiddez21UHbiFl5BmJBIMH2fhHtpyk21gCdTxIESeJilVGFoNX9IaJI03xCkjN+U+qnaZumZUCd0z5OU7+0xOlPVQtRtxzl3wJO/SYgSOO805Td9JGkSNVmYzDdu/3rS1aRI1FAtTNazFpzc6AcuWAdJjN0/6DdWzTeHEKARGnEyfbxoiNXHKag5+MFenmyDpp0mT7KEtFfJOmuhk6kzvnd1flWbVuNTqTEnpIEaAkwOqgzY5RRWrtG6VSF8tyEXqZuPXlEt/LUWZkIwfPd7nATbTsU889Utp2ItRPhKMRcs4lsHBvJba3Z1A/WNBcgtzZAgCdxDTUxfYWbUIPJCog6WMKg9sUlnXDWCzHm21LMx0k72J6yZPaazTs7grXgXsBreEt4bFRdKLcN4Mcwa9iC7uGJ8ohLhk8eUqGxOxb2zibWF2kbWHCytq/aF9kJPNS0QVZho2hmABO+akcb4XcnbK2ILatcvMDkDHVsi73AOgJgQB5VVZGZibl1i1x9WZozdQ00AA0gaV5uN2hSjfJSfpf3yNM6yjoObIvrZvm7cF3F3nA5S9ddRc5JDIt27ajJaQuAcs6wZIroNvbdrFgW7ZOZvLQ6OLQ1eRxB0WRI52/SucYbWW87Uf4f3fw1/mNYw+rcoCQQeYQSGAXiCNRJndwiuGltScJfOlZcss+nvgao4h3zLJ4HeEmKx74xnU2rJuLh8OsQVycobzE7y+WJ4AgDrq74x+TtwgAJhEHAE6DToA1PUpqk7D8LWDk4gG4FBRbigZt8uWQb9QBK+Z5NJ2r4YNeuf8ADg21QEZ3Az5mAkqhkLC6S3nHSvXljqDjvp2S4cftqb+1ja9yybb29ZwNsIJuXAoCWweceClj+6CeJ36wDXP8TinYZ7zZysnQQoLatlXgWJJJ1JnfuFMNzrm8mOcxJJJdtBJOpMSdekUXecwXgOcfV5I9uv8ALXh4vHSr/LpHV/374o5qlVyy4CsOhA13nU9p3+obvVTtFFeVJ3d2aR7A4x7Fxbtvyl0I4OvFT1HgeBg9R559O+OS/j7VxDKthrfaCLl0EHoIMg9lX2uU/SeoGMGm+0hPWZYfkBXs7JxEt7snpqjpw83fdPR/0fYhBszAgso/4azxHmCpy9eQjR0zDVZbSYI1g7ta5H4KWFOCw0qp/U2+A80VK/V08xfdFfTKg9bnPPaCTa3TpSY22Zh000POGhrP1pPPX3hXMzhUmcq+wVn6unmL7op2HUneS8J0v60nnr7wpuziUGYZ0mZ0IG/d29tc4+rp5i+6KwcMnmr7op2HUd4rw+p0z60nnr7wo+tJ56+8K5p9XTzF90UfV08xfdFOw6jvJeH1Oj4bEIFC50EaQGHq49FOfWk89feFcvNpf7uP5VP5TWctviqjtWB7SKOj1KtoWy3Tp/1pPPX3hTdvE21JXOmskAECBpPbqfxrnH1dPMX2CsHCp5q+wU7DqR7RXh9Tpn1pPPX3hTSYlFY89AGOnOE5tZ49An21zn6unmL7orBwyeavuinYdQ9orwnTPrSeevvCtLam3rFhZZwxPkokM7dg4DrMDrqgDDJ5q+6KbvYQb1AVtN2mgO7T/eta6tGag3DN8CraKf5SQ2n4UYi8SFPIJwCeX/M/D+WI6TWps7buItXAxblkUQFusSZbyiH1YHQCTm3tumtK6hXygPUf6Vivla2IxlGpeo2n6fbQyVeTzTJ3G+Glx2UrZW3kkguxdc5GUGFCzAzaSJzDoqE2li7uIdTednAOaNyBh5MINOMzqdN9Nles/h3Vjkh29pJ/OsKuPq1NZeS9/wAllVlLVjWIbNCjUTzuiBwJ6zHqms37RYRJ1MGNAF49e7T10+KK5FUta3A13Ne+jBTknoid08RO4gUs+RzAN0L0DgPUP6U7TcakgwePEeyildWfDP8A6UFXKsATA06z/rSbdmFA4jWRvzHU+00Pfy749Rk+ylC4T+6R2x31k1NK74gxh0IGu86ntPD1aD1UWEOpO8mewbgPZHrmlQx4x2an2nuo5IdE9uv51i5a34gXRSOSHDm9nduoVjuI9Y3HurG3IguuVfSh+1r/AAk+Z66rXKvpQ/a1/hJ8z16GyvxHkzdQ+s6l4J/sWF/g2/lFStRXgn+xYX+Db+UVKsQASSABqSTAAG8knQDrr7VaHjz+t/qFFR2E2/hrr8nbxFp3OgUOJJ6B5x6hUjVTT0JKMo6oKKKKpiFYdwN5A7aRfO7UgcSP96DrpVtANRGvHp9fGoW3ETyvQCfVH5xRDHoXs1P46fgacooLmEWBA4Ukhukew99HLDhLdnfu/GsSx4Be3X8BH50LZmZboU+sj+hrNt5nhBg/nw7aTyXSSfwH4f1paqBoNKB2M0UUVTE0b9pgxMFp4jUgdEb/AGUyXHHTt0/OpJ2I4euYAprlz5s9mb/xrxcVsalWm5qTTfn7+51QrSStY0lcHcQfXSq2WYtvHqyz7S0ChbIG9EjrjT8K43/j/Kp6f2bO36GqTG/SiZ3e390dp4U811B5CiemIHt4+qmSJ1Op6T/uBXn18NhsNK0p775Ry+7zM4ylLhYSVnrHSRv7AdAOsyaDaB3ie3X86ybg6R7axynUT6j/AFrmqYirPTJclkvfVmaVjK2wNwA9VKpEk9A/E/79dHJ9JJ/L2CtDzd5P9ymTcA4+rj7BWM56D+ApSiN2lZqXQEc7qHrJ/oKJI4A9h19h76XRS/QCVcHu41yz6UP2tf4SfM9dUK/hXK/pQ/a1/hJ8z16Oy7fEZcmbqH1nUvBP9iwv8G38op/Zuy02hj2s3hmw+Ft27j2/3bt66W5MOP3kVUJjpOulMeCf7Fhf4Nv5RTwv3cHihi7Ntrytb5LEWkjOyqSyOgPlOskZeIgDWvrMVGboNQ1OPCyisQ97qSuzMNYx+bD4mzhhaK3TasfVblq4ttLnJq6XXIBIUqTkUZS416YTYQe2cRhbjF2wt5rSuTLPZID2ix8/K0HsFbWG8MbCsrWjjcdeRXS1ZeyUNvORPK3WUDSAuckwBxJJLOxsK9tbly8Qb164968RqAzblX/pVQFHYa5MDCaqN/l/c7NoSh2VuPAkaKRnPBT64H+v4US3QPb/AKV6lzxbC6bNrzTl/L1is87/AKR7T3UZW84epe8mhVlxMLc1hhHQeB7qVdSQR/v19IrHJ9JJ/L8KXQj6Da3eBGU/h6jTlBFMsuXUGB0E6eond+VC5MeooUyJoqmIUUVq7RvEAKphmMT0KBLHt3DtYVrq1I04OctFmZRi5OyG8TiySVTh5TcB1Dpb8B+FJ5VvOPsHdTaIAABoBSq+NxO1cRVm5Rk4rgkd8aUUrWFco3nGmmSTJLHtOg7BwpdFcksXXmrSm2v1M1FLRCMnWfaf6UckOie3U+00uitO8+ZTAFZoorEBRRRQBRRRQBRRRQBXKvpQ/a1/hJ8z11WuVfSh+1r/AAk+Z69LZX4jyZuofWdS8E/2LC/wbfyipWorwT/YsL/Bt/KKlWMb9K+2joePU+t/qZmsEU3y07gW/L2n+lEMeIXs1PtPdS5jYw1sKPKKjt09QMj1UqyxMz06aRI7KEtAa7z0nU/jS6WK2FMm7rBIXXjvjhqdKepDXRu3noGv/wCeujEQ5M+c34f0FHJdbe2k2rcGYC9Q/rGlO0DdhHIjr95u+sraA3AD1ClUUsS7CiiiqQK0dpaNbPWy+1c3/s/Gt6oy9e5RwRqqggHzmMSR1ACJ4ya87alSMMLPe4qyN1BNzuZooor4c7wooooAooooAooooAooooAooooAooooArlX0ofta/wk+Z66rXKvpQ/a1/hJ8z16WyvxHkzdQ+sv/gz4QYVMJh1bEWVZbVsEF1BBCiQROhqT8ZcH6VY+IvfWKK+tVdrgYS2fFu92Z8ZsH6VZ+IvfR4zYP0qz8Re+iinbvkTu6HiYeM2D9Ks/EXvpvxnwp3YmwO24pPsB/rRRTt3yKtnQ5mPGDBnysXaPVyigewHX1zTi+EmDG7E2B/3F76KKdu+Q7vj4mZ8ZsH6VZ+IvfR4zYP0qz8Re+iinbvkTu6HiYeM2D9Ks/EXvo8ZsH6VZ+IvfRRTt3yHd0PEw8ZsH6VZ+IvfTd/wrwaifrFpupXUkn26dp0ooo675BbOhzZo3vCPD3PLxNkL5guLr/iM69g07aV4w4X0iz7699FFePiMA68t6pNs6FhYpWQeMOF9Is++vfR4w4X0iz7699FFaO56fiZfh1zDxhwvpFn3176PGHC+kWffXvoop3PT8THw65h4w4X0iz7699HjDhfSLPvr30UU7np+Jj4dcw8YcL6RZ99e+jxhwvpFn3176KKdz0/Ex8OuYeMOF9Is++vfR4w4X0iz7699FFO56fiY+HXMPGHC+kWffXvo8YcL6RZ99e+iinc9PxMfDrmHjDhfSLPvr30eMOF9Is++vfRRTuen4mPh1zDxhwvpFn31765t9ImMt3cUrW3W4vJqJUgiczaSO2iiujDbPhQnvptmUKKi7n//Z">
            <a:hlinkClick r:id="rId2"/>
          </p:cNvPr>
          <p:cNvSpPr>
            <a:spLocks noChangeAspect="1" noChangeArrowheads="1"/>
          </p:cNvSpPr>
          <p:nvPr/>
        </p:nvSpPr>
        <p:spPr bwMode="auto">
          <a:xfrm>
            <a:off x="57150" y="-1423988"/>
            <a:ext cx="3743325" cy="2981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descr="data:image/jpeg;base64,/9j/4AAQSkZJRgABAQAAAQABAAD/2wCEAAkGBxQSEhQUExQWExUXGBYXGBgYGBocFhoUFxgYGBccHBoYHiggGBslHBcYITEiJykrLi4uFx8zODMsNygtLisBCgoKDg0OGxAQGi0mICQvLCwsLCw3NCw0NDQtLCwsLC8vLCwvNCwsLCwsLSwsLCwvLCwsLDQsLCwsNCw0LCwsLP/AABEIAMgA/AMBIgACEQEDEQH/xAAcAAABBAMBAAAAAAAAAAAAAAAAAgMFBgEEBwj/xABLEAACAQIDAwYKBgcGBQUAAAABAhEAAwQSIQUxQRMiUWFx0QYWMlJUgZGSk7IHFDV0obEIIzRCc4LBFVNy0+HwJDNig9KiwsPi8f/EABsBAQEAAwEBAQAAAAAAAAAAAAABAgMEBQYH/8QAMxEAAgECAwUGBAYDAAAAAAAAAAECAxEEITEFEkFRYRMVUoGh8BQiMpE0QnHB0eEGsfH/2gAMAwEAAhEDEQA/ALp4DeB2AubOwb3MHh3dsPZZma0hZmKAkkkakmpzxG2b6Dhfgp3UfR59l4H7tZ+RasNAV7xG2b6Dhfgp3UeI2zfQcL8FO6rDRQFe8Rtm+g4X4Kd1HiNs30HC/BTuqw0UBXvEbZvoOF+CndR4jbN9BwvwU7qsNFAV7xG2b6Dhfgp3UeI2zfQcL8FO6rDRQFe8Rtm+g4X4Kd1HiNs30HC/BTuqw0xj8Wtm1cuuYS2jOx6FQFmPsFAQviNs30HC/BTuo8Rtm+g4X4Kd1Uw2Di8N/aG1L19bTgvZwllnRVtEEoCLXOu3SozEzA13CY2MVbubIFrF2L165gWZBiMPec3OTt3CALltmllykiVkgya0LEQ3t3y8y2LX4jbN9BwvwU7qPEbZvoOF+CndVgBrNbyFe8Rtm+g4X4Kd1HiNs30HC/BTuqw0UBXvEbZvoOF+CndR4jbN9BwvwU7qsNFAV7xG2b6Dhfgp3UeI2zfQcL8FO6rDRQFe8Rtm+g4X4Kd1HiNs30HC/BTuqw0UBXvEbZvoOF+CndR4jbN9BwvwU7qsNFAV7xG2b6Dhfgp3UeI2zfQcL8FO6rDRQFe8Rtm+g4X4Kd1HiNs30HC/BTuqw0UBXvEbZvoOF+CndXAvp12XZw20USxaSyhw9tsttQq5i9wEwOMAeyvT1ebf0iftRPu1v57tAdx+jz7LwP3az8i1Yar30efZeB+7WfkWrDQBRRRQCL15UUs7BVGpZiAAOsnQVp4fbNh2CrcXMfJBkZv8OaM/qmojbV7lb5Q6pZy6cDdYBpPTlUrHW56BWvethgQwkH/fqPXQFuoqK8H8WzoUc5ntnKTxZSJRu0qYPWrVJ3AYMEAwYJEgHhpIn20AjFlgj5Iz5WyzuzQcsxwmKivBvwgTFW5I5O4FBdCd0jygeKdftg1EHwqxFhzaxNlGZd5tkrK8GUNIYH/EI1B1qH2bsZr5a4GexbZn5OI5U2nJjXUKpUxrM79NK8rGbUpYazbyTtJcellxOqGH+RuWV1eL4Pp70JvwK2obt3E5jpcbl0nzSSpHVCi171Lx+P8A7QOIwdqORfD30e7/ANTgW1ycMvOY5uOXTTU6NzwXWDku3UJUqdVIKmJDCASpgSARWpsraDYF7yvZL3Gy5CGAttbWedOpBzMwIgxA6QTxYHblOs1Fyta7k36WNs6EJN9ne+Vl/tmPBvbS3cE2AvMtjG2rLYdrVw5CWVCiuk6vbIAOYTv7JZ8L9oLibNvZWGdb2Ivcnbu8mcy2LKleVdyNF0EAHUyNOmYwmzl2oRdxmFwzWQCLea2WusSRqtwkRbEEbudv0A1sex9iYfCKVw9m3ZU6kIoWT1kan116sMNTclUWmtjjleL3Wb6LAA6KzRRXaYBRRRQBRRRQBRRTWJxC21LOwVREkmBqYH46UA7RUBtbbqFVt2bq8o7ZdPKVILMwB6lgHgWHZUcLRG65eB6eWun8GYg+ygLBi9sWrbZCSzDeqKWKzuzZRzfXvpWC2taunKrQ+/IwKvA4hWAJHWJFV6zaCCB1kk6kk6kknUsTqSd9F6yriGE8R0g8CCNVPWNaAt9FRng9iWe0QxzNbdkJO8gQVJ6TlZZPTUnQBRRRQBXm39In7UT7tb+e7XpKvNv6RP2on3a3892gO4/R59l4H7tZ+RasNV76PPsvA/drPyLUtjtpWrMC44UmYGpMDeYA0Aka7taA09rbWZG5O0AzxmYt5KA7pA1ZjBgaaAyRpOnb2xfXVlt3R0ICjerMzBj2le2oHbO2VsWMRizz5Z2UA+WZ5OyoI84BB65qIveDPMS5tBcXjr7q1x0s3OSsWEEEhRyiAlZA3lmgmNK11KsYalSuWGziGuG44QrmuXD+sBUmGyrpExlVdfZNbFm5mG6DJBHQRv7arZtts+9hst97+AxRFtOVJa5Zusua1DnVkfdB1BirAuEAnV9ST5R3kz0xWUJqa3kQfwWPSxfJckC5biACSWttKgACSYuP6h1VuXvCNgpYYdyoBMZl5Qx0KCR/6p6uFR+HJK675YTETDEA+sAGnKyBX9sbd+v8mmW2i57fODFrmR2UMAdAoZdDod/AgGre1xVgEgdAkD2CqvtPBX7lu1am1lV5DBBntqpzW2DMTJEDQAaxwBmRXBJrKhy3lFwGZu0nf2bhwr5vaGxKuNqpzqZK/D0yfqdTrwSW7G3S/qTVQPhhYDWrbaSlxdCJVlMhlYAglTpIBHkincJjBYLJcY5AA1uZZoJgoN5YgxA3w4HCtHbovYjk8toBUblIcqSXAhZXVSupME743RXzuF2RiqWN3UnaDzkllpfjrdcDbCpHJv8AgkdleGLPC/Vmubh/w/PA7QYCDtb21cBUDsHwht3bbi4Bh7loDlbbaBQdzKdzIeBEiZG8Unam1+Ui3YfQgM9xeCncqng511/dA6SK/QqUZKPzSu+drehx1HFy+VWX3LBRVS2eeRu2ypIVmCXASTObRW1PlZ8onfBM8KttbDAKKKKAKKKaxWbI2Xyspy/4o0/GgFs4G8gdtVG/tG5iTbYqotAtcUhiWmMqSIjczHfoY37618NhbborlVcsoJZxmYyOLNqTWy7BF3QANAPwAH4UBjE28ykcY06m4Hqg05TH6yJ5s+br7M07+uPVUf4Q7Z5DDG4i5rjFbdpDxv3GyKp7G39SmgJiKxVS2l4NWrQL4/65jbi2+Vv3bdw27FhNZKKHSQMrHKodoEkc4TsnD3sBikwty+9/D4lbgw9y5zrtq6gk22f98EElSddI4TWmFeEpWRbFn2FtW3bN4Nn51wMCLdxlI5K0ujKpB1Uj1VYsHjLd1c1t1cbpBmD0HoPUarQEaDdWzsMf8S0f3XP6+d+rnp3XI9dbiFjooooArzb+kT9qJ92t/Pdr0lXm39In7UT7tb+e7QHUvBnF3PqOz7aO1sDB2XJWJJKgASQYAg+0VIKrly7uXJVVBIAICljrlgHVugbqT4JbL5bZmz2VsjrhrQBjMCrIshlkSJAO8HTtmS/sO9/fWvgt/m0BWvCvZTX8HdtWoVwFe2Nwz22FxB2EqB66QfCP+0bdtbTWVGU/W8PdvGzfDiByZGRiLc5pIjNAExIqznYl7++tH/tMP/lNRm0/AZcQwa9bwt1hoGa0c0dE5pitVSkptPiipkH4QbUTaF/CYXDlXWxdTEYi5bOa0jWhNu0rgQzFju0gDhwslKwng5dsoEtLh0QblUMqj1AU9/ZWI6LJ/ncf+w1adNU47qDdzXorY/svEebZ+K/+VWDszEebZ+K3+VWwhpYi/GiglubwJADGJMcND7KxyDHUsc06QTlAHDLuM679dd+6thcBfJkW7ckb89waAnfNnTefbSkwOIIkW7RH8U/5dLEuhh8OpdXKgsoYK3EB4zR25R7Kcp0bPxH92nxP/rWf7Pv/AN2PfHdQpp38IjsjMoLISVPRP5iQDHSoO8ClWbCpOUBZZmMcWYyx7Sa2vqF/+7HvjupBweI/uf8A1p30BrYvD8ouUsy6o0qYbmMGieE5YPUTurKW3AKi7cFuZCKYg8eeOdHGARvPqeOGxHo7e/b/APKschiPRrnv2f8AMoCb8H8Q1ywrM2Ygus6ScjsoJjjAE9dSNQHg5avpcui5byW2OcTkzB4RY5lxpByk7h65qfoAqG8J7rBEUEqrvldhviCQs/u5iIn1DUgiTxmJFtGdphQSY3mOA66q+Lu3L/8AzTC6HkkPNEEEZm8pyCOodXGgMogAAAAA0AG4AUxiLgzIkiSwMTrADNMdqilveMkKuYjeSYUHfEwTMdVYw9ojMWIJYzoIjQCNSZ3dVAPVX/C7Z1x7JeyM1yzes4q2nnPZIJXdvIBjrirBTd9yIA3sYE7hoST7AaAib+3xtAI1hsO+HVQ12zdv8ldF4E8y8vJtCLG79475A119pbWTaOPw64dhcsYMvduXl1ttfZMlu2jjRoDMSRpu1rYxuwMLeuTiMNZuOdzlBLRwPGR1k6bugSNo27YFu2oAXQJbXQepdF9cVzww0YtNcNC3Nml7G2hbtXLxukoWKKGZWCZFWRz4yjnO41NaxvkalGA6RBjtAM+yacRwwkEEH2dddBC3UVE+DL/qcszybMg6lBlB6lKj1VLUAV5t/SJ+1E+7W/nu16Srzb+kT9qJ92t/PdoDuP0efZeB+7WfkWrDVe+jz7LwP3az8i1YaAZuYYFs+5oAzDflBmNeG/20u08jWA3EAzH+mlLpq0QSWER5O7WVJnXiP9avAxtZ5DtFFFQyCmiAW4HLrEahjOvsn2mnaadSCSupiIOgJ4GYkcaqIxwmtTlZzPlyQQJb95NCTp2mJ40+LU+VB1kCNB39tZcnMANOJ00jdE8DP5GqjF3Y5RRRWJmNWrhLOCIgiNd4I3xw1mnabXyzv3L2b23dfT6qcqskdBnEW2MFWywZI0htDodNNY3UtLkyOIiR2/mOvqpdNX9Bm3lZIExOm48Ka5EeWY7RRRUMhrF4dbiMjeSwKnpgiPUaqVhyGe25BuWyFYjcZEqw6JGscDI4VMeEeJYG3aVimcOzMDDZEyghSPJJLjXfAMQYIirVpVEKAoHAbqAaz5Cc2ikyG4AneCeGuoPXFbFFYYadFAMnFrvhsvnRzfw1jr3ViWYocsAEnU86MrDUcN4409aTKABwAHsEUqgE3LYYQRI7qyiACAAB0DdWaYN/L5eg4N+76/NPbp18KAfpq6kZnUS2U+sgaAxv3U7WHYDUkDtoBi3gwJ59yWMtFx1BaAJyowG4DhT1o3E1t3XU9DMbiHtDkkD/AAkVi3dDeSZ6xu9vGl0BO7H2jyynMMrocrrMiYkFTxUjce0bwa8+fpE/aifdrfz3a7jsH/n3Ou2k+pnj5jXDv0iftRPu1v57tAdx+jz7LwP3az8i1Yar30efZeB+7WfkWp660DTfoBpOpMDTooBDtmJUbtQxBgjQQNOJBp4UlFgDWTxPSenSlVSJBRTd65EARmO6Zjr3UGyCZOusidYI6BwoL8hyimWUIZGgJ1AG8sQJ6v8AU09UCZhjFIsKQNd51OswTwHUKj9t7Vs4a0+IvuFtWRLSJ5+mWOk6wAN5YVWbPhJtS+vK2dn2rdoiUXEX8t913g5VUi2T0MdKk5xgvmdgs2Xqiq94K+FK4s3LVy0+GxVnLyth9SoacrK40uIY8odW6RU7duQYEFjrExzZAJ9U1VnoG7Ba1k6iTGvVpp1HfTlJtoFAA0AEDsFIutJy9I52sEKQQCI1mf69FXUmiFq4MgEGN/V203dMkLodxIPAawe3MB7DSjb3QcsdmoiONKtpAAknrO8+ygzeQqiiioZGjtXZwvKBOR1Mo0TB3GR+8pGhH5GCK7jC9gE30yqJJuLzrcDWSd6aecAOs1cK0sbz3S1w8t/8KkQPW0doVqqBXbbhlDcCJ9RHSKYw5YqrKZUiQH8qDu1H9QT11LbY2FachEBtNcJzFDAyDW4SnktMhZiefM1p7R2XiFARWt3DcOUHnW2AgljHPBhQddNY0q2BrYe+7jMFUAzBzEyAYkc0aHeOo1iyzPPOgAkc1RqRodWJkTI3Dca2r+zL6oADatHREAzXDJ0GnMgASTv0U6VF+DmMwd84lLZfFLhuTthnb9XcuvmAVUUBWGZQMzTJbo1LduroGzhcZbZigfMQY1I1MAkCN8TrWwt0FmXzYk8JM6dsQfWKnWwVq3h8lxVdFGZhlEFvKJA4EtJEdOlRlvwdNu2WF42yZdw45RAd51JDkACNW3AUsCO5JM5ULBgMYJCwSQJAMEmDw4UoIgcKEGYgtMDQCOPDf+dbOB2HiCuY3LSl+eSbbEgEAKMucRAA475qEx2Ow+Hu4dL5bE38XctpbtDm2xZz5OUYCZWGZgrEzMcCaqjd2QN65tS0CozrziRMiIA1MnhuEjiRWbm07QjnqxJgBSCfYOqrTgVDM7wMv/LQcMiHU+tp9SrRh1D3WeOak2162MG4evUKvUVbpqWBqeDuEYZ7rqVL5QqkQwtrMZhwYlmMdGUGCDXBv0iftRPu1v57tekq82/pE/aifdrfz3axB3H6PPsvA/drPyLU/cWREkbtR1a1AfR59l4H7tZ+RasNAItvI1EHiDEj2UumbwAIacpkCYmQTGX2mnqpFyG2bngTwbTsK6z6/wAaRbNyWzZSsnLEgxAiZ0JmejhS706EcNSIEsIOmu7WPZSlcHjqN44iekcKE4jZJbQhl3GZEyDu0J6KeooqFSKL9ImXLs03CxsHG2TcJ3ahzbz9XKZaa8MxY5YOHtDE2zYOV55fkzc5q4YkjI7nMpIBDeSekW3a2ybWKs3cNfQvbcaz1kkZTwKkAjogVVbXgvtOyBbs4+zdtqItviLGa/bWIjOrAOY4sNa569FympLgWLyDav27s7k/L5DF8vG/kIXkp6uVq72DInp1EiCBwH++mq/4O+CwwnK3Xu3MTir+UXb7QGIGgCIObbRZJgdHGBVlrZRh2dNRDd2FNWjJbdoY03xAMHrkn207THLAMQSB5MdPO0HaZBraiMfopoXt0qwmejTtg6UtHBAIIIO4jdUsLoVRRRQoVQvDDwxOCW1ya5sRjbgWzIlVtBlQMenRwwHTcPRVw2mcwFob7hynqQaudN2mk9LCmdsYW23Jnk0N0NlssVBa2zDVlndlUFtPNrOFlqBJxqW1v4m6wS2gIzHcLducx9bZt28BaqCbb2riyuJwmGw2Hslf1f11rnKMjQc2Sz/y5gbydAOmtz6V0RdmEEE2Uu4blVXX9Ql1M4gamAPwrV+kK7fe3CWrjYZUS5ntPb/WXM65FMuDyYAnQHMWXcAZ5a9WUZJR48X71KkSOwPCK5exYw2Ns/VsQlsuihs1m8CcrPbbjlGmU6jOd/Db8HPBjDYJuRwyFUU8q8ksTcIy2wSd4C5jHDmmobw1vr9b2SRzby33uHzlw62X5ecs6aqOvhV0wCFULPozEu/UTw/lUBf5a2YetKdPeYasxOL59xLfAfrH7FPMHrfX+Q0xt7Fqic8wgDXLh6LNoZn04zzVjoY1sbNEg3DvuHMJ3hNyDq01jgWNN4W0t0XHcBluSgB1BsiRqNxDEsesMOit2nkQrPgh4UvtPD3bmTk1uYh7NofvfV1RCzMZPO1cSNASo66ltteD+He9axJtg4lByVlpPNzTrl3EqCzdQBrb2NgraE8ki27VubVtVACgAzcIA3S+n/bnjRisaiO926wW3ZGQE8bjAFoH7xAygRrJYVlKSUm45IG1iGFm1CDyQFQdLaKg9sU7hLAtoqjWBvO8neSesmT6651tzwmuYm5lSbNpNRBi4zEEDMw8jmknKNdQZ4DX2fta/YaUuMRxR2LIw6OcSV7RHr3V5dTadGE9zXqaXXinY6nXm39In7UT7tb+e7XoDYe2UxSZl5rCA6Herf1B4Hj2yB5//SJ+1E+7W/nu13RkpK60NydzuP0efZeB+7WfkWp+44USerr36cKgPo8+y8D92s/ItTsHPxjL6pnXTp3VSMwqkkE6ROgOnUT16fjTtFFAlYKQ9oHt01Bg6dm8dVLptrnBRJmDqIBiddez21UHbiFl5BmJBIMH2fhHtpyk21gCdTxIESeJilVGFoNX9IaJI03xCkjN+U+qnaZumZUCd0z5OU7+0xOlPVQtRtxzl3wJO/SYgSOO805Td9JGkSNVmYzDdu/3rS1aRI1FAtTNazFpzc6AcuWAdJjN0/6DdWzTeHEKARGnEyfbxoiNXHKag5+MFenmyDpp0mT7KEtFfJOmuhk6kzvnd1flWbVuNTqTEnpIEaAkwOqgzY5RRWrtG6VSF8tyEXqZuPXlEt/LUWZkIwfPd7nATbTsU889Utp2ItRPhKMRcs4lsHBvJba3Z1A/WNBcgtzZAgCdxDTUxfYWbUIPJCog6WMKg9sUlnXDWCzHm21LMx0k72J6yZPaazTs7grXgXsBreEt4bFRdKLcN4Mcwa9iC7uGJ8ohLhk8eUqGxOxb2zibWF2kbWHCytq/aF9kJPNS0QVZho2hmABO+akcb4XcnbK2ILatcvMDkDHVsi73AOgJgQB5VVZGZibl1i1x9WZozdQ00AA0gaV5uN2hSjfJSfpf3yNM6yjoObIvrZvm7cF3F3nA5S9ddRc5JDIt27ajJaQuAcs6wZIroNvbdrFgW7ZOZvLQ6OLQ1eRxB0WRI52/SucYbWW87Uf4f3fw1/mNYw+rcoCQQeYQSGAXiCNRJndwiuGltScJfOlZcss+nvgao4h3zLJ4HeEmKx74xnU2rJuLh8OsQVycobzE7y+WJ4AgDrq74x+TtwgAJhEHAE6DToA1PUpqk7D8LWDk4gG4FBRbigZt8uWQb9QBK+Z5NJ2r4YNeuf8ADg21QEZ3Az5mAkqhkLC6S3nHSvXljqDjvp2S4cftqb+1ja9yybb29ZwNsIJuXAoCWweceClj+6CeJ36wDXP8TinYZ7zZysnQQoLatlXgWJJJ1JnfuFMNzrm8mOcxJJJdtBJOpMSdekUXecwXgOcfV5I9uv8ALXh4vHSr/LpHV/374o5qlVyy4CsOhA13nU9p3+obvVTtFFeVJ3d2aR7A4x7Fxbtvyl0I4OvFT1HgeBg9R559O+OS/j7VxDKthrfaCLl0EHoIMg9lX2uU/SeoGMGm+0hPWZYfkBXs7JxEt7snpqjpw83fdPR/0fYhBszAgso/4azxHmCpy9eQjR0zDVZbSYI1g7ta5H4KWFOCw0qp/U2+A80VK/V08xfdFfTKg9bnPPaCTa3TpSY22Zh000POGhrP1pPPX3hXMzhUmcq+wVn6unmL7op2HUneS8J0v60nnr7wpuziUGYZ0mZ0IG/d29tc4+rp5i+6KwcMnmr7op2HUd4rw+p0z60nnr7wo+tJ56+8K5p9XTzF90UfV08xfdFOw6jvJeH1Oj4bEIFC50EaQGHq49FOfWk89feFcvNpf7uP5VP5TWctviqjtWB7SKOj1KtoWy3Tp/1pPPX3hTdvE21JXOmskAECBpPbqfxrnH1dPMX2CsHCp5q+wU7DqR7RXh9Tpn1pPPX3hTSYlFY89AGOnOE5tZ49An21zn6unmL7orBwyeavuinYdQ9orwnTPrSeevvCtLam3rFhZZwxPkokM7dg4DrMDrqgDDJ5q+6KbvYQb1AVtN2mgO7T/eta6tGag3DN8CraKf5SQ2n4UYi8SFPIJwCeX/M/D+WI6TWps7buItXAxblkUQFusSZbyiH1YHQCTm3tumtK6hXygPUf6Vivla2IxlGpeo2n6fbQyVeTzTJ3G+Glx2UrZW3kkguxdc5GUGFCzAzaSJzDoqE2li7uIdTednAOaNyBh5MINOMzqdN9Nles/h3Vjkh29pJ/OsKuPq1NZeS9/wAllVlLVjWIbNCjUTzuiBwJ6zHqms37RYRJ1MGNAF49e7T10+KK5FUta3A13Ne+jBTknoid08RO4gUs+RzAN0L0DgPUP6U7TcakgwePEeyildWfDP8A6UFXKsATA06z/rSbdmFA4jWRvzHU+00Pfy749Rk+ylC4T+6R2x31k1NK74gxh0IGu86ntPD1aD1UWEOpO8mewbgPZHrmlQx4x2an2nuo5IdE9uv51i5a34gXRSOSHDm9nduoVjuI9Y3HurG3IguuVfSh+1r/AAk+Z66rXKvpQ/a1/hJ8z16GyvxHkzdQ+s6l4J/sWF/g2/lFStRXgn+xYX+Db+UVKsQASSABqSTAAG8knQDrr7VaHjz+t/qFFR2E2/hrr8nbxFp3OgUOJJ6B5x6hUjVTT0JKMo6oKKKKpiFYdwN5A7aRfO7UgcSP96DrpVtANRGvHp9fGoW3ETyvQCfVH5xRDHoXs1P46fgacooLmEWBA4Ukhukew99HLDhLdnfu/GsSx4Be3X8BH50LZmZboU+sj+hrNt5nhBg/nw7aTyXSSfwH4f1paqBoNKB2M0UUVTE0b9pgxMFp4jUgdEb/AGUyXHHTt0/OpJ2I4euYAprlz5s9mb/xrxcVsalWm5qTTfn7+51QrSStY0lcHcQfXSq2WYtvHqyz7S0ChbIG9EjrjT8K43/j/Kp6f2bO36GqTG/SiZ3e390dp4U811B5CiemIHt4+qmSJ1Op6T/uBXn18NhsNK0p775Ry+7zM4ylLhYSVnrHSRv7AdAOsyaDaB3ie3X86ybg6R7axynUT6j/AFrmqYirPTJclkvfVmaVjK2wNwA9VKpEk9A/E/79dHJ9JJ/L2CtDzd5P9ymTcA4+rj7BWM56D+ApSiN2lZqXQEc7qHrJ/oKJI4A9h19h76XRS/QCVcHu41yz6UP2tf4SfM9dUK/hXK/pQ/a1/hJ8z16Oy7fEZcmbqH1nUvBP9iwv8G38op/Zuy02hj2s3hmw+Ft27j2/3bt66W5MOP3kVUJjpOulMeCf7Fhf4Nv5RTwv3cHihi7Ntrytb5LEWkjOyqSyOgPlOskZeIgDWvrMVGboNQ1OPCyisQ97qSuzMNYx+bD4mzhhaK3TasfVblq4ttLnJq6XXIBIUqTkUZS416YTYQe2cRhbjF2wt5rSuTLPZID2ix8/K0HsFbWG8MbCsrWjjcdeRXS1ZeyUNvORPK3WUDSAuckwBxJJLOxsK9tbly8Qb164968RqAzblX/pVQFHYa5MDCaqN/l/c7NoSh2VuPAkaKRnPBT64H+v4US3QPb/AKV6lzxbC6bNrzTl/L1is87/AKR7T3UZW84epe8mhVlxMLc1hhHQeB7qVdSQR/v19IrHJ9JJ/L8KXQj6Da3eBGU/h6jTlBFMsuXUGB0E6eond+VC5MeooUyJoqmIUUVq7RvEAKphmMT0KBLHt3DtYVrq1I04OctFmZRi5OyG8TiySVTh5TcB1Dpb8B+FJ5VvOPsHdTaIAABoBSq+NxO1cRVm5Rk4rgkd8aUUrWFco3nGmmSTJLHtOg7BwpdFcksXXmrSm2v1M1FLRCMnWfaf6UckOie3U+00uitO8+ZTAFZoorEBRRRQBRRRQBRRRQBXKvpQ/a1/hJ8z11WuVfSh+1r/AAk+Z69LZX4jyZuofWdS8E/2LC/wbfyipWorwT/YsL/Bt/KKlWMb9K+2joePU+t/qZmsEU3y07gW/L2n+lEMeIXs1PtPdS5jYw1sKPKKjt09QMj1UqyxMz06aRI7KEtAa7z0nU/jS6WK2FMm7rBIXXjvjhqdKepDXRu3noGv/wCeujEQ5M+c34f0FHJdbe2k2rcGYC9Q/rGlO0DdhHIjr95u+sraA3AD1ClUUsS7CiiiqQK0dpaNbPWy+1c3/s/Gt6oy9e5RwRqqggHzmMSR1ACJ4ya87alSMMLPe4qyN1BNzuZooor4c7wooooAooooAooooAooooAooooAooooArlX0ofta/wk+Z66rXKvpQ/a1/hJ8z16WyvxHkzdQ+sv/gz4QYVMJh1bEWVZbVsEF1BBCiQROhqT8ZcH6VY+IvfWKK+tVdrgYS2fFu92Z8ZsH6VZ+IvfR4zYP0qz8Re+iinbvkTu6HiYeM2D9Ks/EXvpvxnwp3YmwO24pPsB/rRRTt3yKtnQ5mPGDBnysXaPVyigewHX1zTi+EmDG7E2B/3F76KKdu+Q7vj4mZ8ZsH6VZ+IvfR4zYP0qz8Re+iinbvkTu6HiYeM2D9Ks/EXvo8ZsH6VZ+IvfRRTt3yHd0PEw8ZsH6VZ+IvfTd/wrwaifrFpupXUkn26dp0ooo675BbOhzZo3vCPD3PLxNkL5guLr/iM69g07aV4w4X0iz7699FFePiMA68t6pNs6FhYpWQeMOF9Is++vfR4w4X0iz7699FFaO56fiZfh1zDxhwvpFn3176PGHC+kWffXvoop3PT8THw65h4w4X0iz7699HjDhfSLPvr30UU7np+Jj4dcw8YcL6RZ99e+jxhwvpFn3176KKdz0/Ex8OuYeMOF9Is++vfR4w4X0iz7699FFO56fiY+HXMPGHC+kWffXvo8YcL6RZ99e+iinc9PxMfDrmHjDhfSLPvr30eMOF9Is++vfRRTuen4mPh1zDxhwvpFn31765t9ImMt3cUrW3W4vJqJUgiczaSO2iiujDbPhQnvptmUKKi7n//Z">
            <a:hlinkClick r:id="rId2"/>
          </p:cNvPr>
          <p:cNvSpPr>
            <a:spLocks noChangeAspect="1" noChangeArrowheads="1"/>
          </p:cNvSpPr>
          <p:nvPr/>
        </p:nvSpPr>
        <p:spPr bwMode="auto">
          <a:xfrm>
            <a:off x="209550" y="-1271588"/>
            <a:ext cx="3743325" cy="2981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7416" name="Picture 8" descr="A water cycle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709738"/>
            <a:ext cx="5459955" cy="4383558"/>
          </a:xfrm>
          <a:prstGeom prst="rect">
            <a:avLst/>
          </a:prstGeom>
          <a:noFill/>
          <a:extLst>
            <a:ext uri="{909E8E84-426E-40DD-AFC4-6F175D3DCCD1}">
              <a14:hiddenFill xmlns:a14="http://schemas.microsoft.com/office/drawing/2010/main">
                <a:solidFill>
                  <a:srgbClr val="FFFFFF"/>
                </a:solidFill>
              </a14:hiddenFill>
            </a:ext>
          </a:extLst>
        </p:spPr>
      </p:pic>
      <p:sp>
        <p:nvSpPr>
          <p:cNvPr id="7" name="Tree"/>
          <p:cNvSpPr>
            <a:spLocks noEditPoints="1" noChangeArrowheads="1"/>
          </p:cNvSpPr>
          <p:nvPr/>
        </p:nvSpPr>
        <p:spPr bwMode="auto">
          <a:xfrm>
            <a:off x="4860032" y="5301208"/>
            <a:ext cx="605011" cy="585614"/>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GB"/>
          </a:p>
        </p:txBody>
      </p:sp>
      <p:sp>
        <p:nvSpPr>
          <p:cNvPr id="10" name="Tree"/>
          <p:cNvSpPr>
            <a:spLocks noEditPoints="1" noChangeArrowheads="1"/>
          </p:cNvSpPr>
          <p:nvPr/>
        </p:nvSpPr>
        <p:spPr bwMode="auto">
          <a:xfrm>
            <a:off x="4536938" y="5373216"/>
            <a:ext cx="605011" cy="585614"/>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GB"/>
          </a:p>
        </p:txBody>
      </p:sp>
      <p:sp>
        <p:nvSpPr>
          <p:cNvPr id="12" name="Oval 11"/>
          <p:cNvSpPr/>
          <p:nvPr/>
        </p:nvSpPr>
        <p:spPr>
          <a:xfrm>
            <a:off x="4335791" y="5373216"/>
            <a:ext cx="360040" cy="36933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4353700" y="5373216"/>
            <a:ext cx="396986" cy="369332"/>
          </a:xfrm>
          <a:prstGeom prst="rect">
            <a:avLst/>
          </a:prstGeom>
          <a:noFill/>
          <a:ln>
            <a:noFill/>
          </a:ln>
        </p:spPr>
        <p:txBody>
          <a:bodyPr wrap="square" rtlCol="0">
            <a:spAutoFit/>
          </a:bodyPr>
          <a:lstStyle/>
          <a:p>
            <a:r>
              <a:rPr lang="en-GB" dirty="0"/>
              <a:t>7</a:t>
            </a:r>
          </a:p>
        </p:txBody>
      </p:sp>
      <p:sp>
        <p:nvSpPr>
          <p:cNvPr id="16" name="Oval 15"/>
          <p:cNvSpPr/>
          <p:nvPr/>
        </p:nvSpPr>
        <p:spPr>
          <a:xfrm>
            <a:off x="4481716" y="6141672"/>
            <a:ext cx="360040" cy="36933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4515811" y="6141672"/>
            <a:ext cx="396986" cy="369332"/>
          </a:xfrm>
          <a:prstGeom prst="rect">
            <a:avLst/>
          </a:prstGeom>
          <a:noFill/>
          <a:ln>
            <a:noFill/>
          </a:ln>
        </p:spPr>
        <p:txBody>
          <a:bodyPr wrap="square" rtlCol="0">
            <a:spAutoFit/>
          </a:bodyPr>
          <a:lstStyle/>
          <a:p>
            <a:r>
              <a:rPr lang="en-GB" dirty="0"/>
              <a:t>6</a:t>
            </a:r>
          </a:p>
        </p:txBody>
      </p:sp>
      <p:cxnSp>
        <p:nvCxnSpPr>
          <p:cNvPr id="17" name="Straight Arrow Connector 16"/>
          <p:cNvCxnSpPr>
            <a:endCxn id="14" idx="3"/>
          </p:cNvCxnSpPr>
          <p:nvPr/>
        </p:nvCxnSpPr>
        <p:spPr>
          <a:xfrm flipH="1">
            <a:off x="4912797" y="6237312"/>
            <a:ext cx="773418" cy="8902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9" name="Straight Arrow Connector 18"/>
          <p:cNvCxnSpPr/>
          <p:nvPr/>
        </p:nvCxnSpPr>
        <p:spPr>
          <a:xfrm flipH="1" flipV="1">
            <a:off x="3275856" y="6237312"/>
            <a:ext cx="1085455" cy="10788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 name="Straight Arrow Connector 14"/>
          <p:cNvCxnSpPr/>
          <p:nvPr/>
        </p:nvCxnSpPr>
        <p:spPr>
          <a:xfrm flipH="1" flipV="1">
            <a:off x="4912797" y="5110645"/>
            <a:ext cx="74465" cy="26089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 name="TextBox 2">
            <a:extLst>
              <a:ext uri="{FF2B5EF4-FFF2-40B4-BE49-F238E27FC236}">
                <a16:creationId xmlns:a16="http://schemas.microsoft.com/office/drawing/2014/main" id="{5D65B126-0A6B-4AB8-80EB-56623BDCCDF2}"/>
              </a:ext>
            </a:extLst>
          </p:cNvPr>
          <p:cNvSpPr txBox="1"/>
          <p:nvPr/>
        </p:nvSpPr>
        <p:spPr>
          <a:xfrm>
            <a:off x="4646465" y="148492"/>
            <a:ext cx="4208366" cy="1200329"/>
          </a:xfrm>
          <a:prstGeom prst="rect">
            <a:avLst/>
          </a:prstGeom>
          <a:solidFill>
            <a:srgbClr val="FFFF00"/>
          </a:solidFill>
        </p:spPr>
        <p:txBody>
          <a:bodyPr wrap="square" rtlCol="0">
            <a:spAutoFit/>
          </a:bodyPr>
          <a:lstStyle/>
          <a:p>
            <a:r>
              <a:rPr lang="en-GB" dirty="0"/>
              <a:t>TITLE =The Water Cycle</a:t>
            </a:r>
          </a:p>
          <a:p>
            <a:r>
              <a:rPr lang="en-GB" dirty="0"/>
              <a:t>Google the ‘</a:t>
            </a:r>
            <a:r>
              <a:rPr lang="en-GB" dirty="0" err="1"/>
              <a:t>WaterCycle</a:t>
            </a:r>
            <a:r>
              <a:rPr lang="en-GB" dirty="0"/>
              <a:t>’</a:t>
            </a:r>
          </a:p>
          <a:p>
            <a:r>
              <a:rPr lang="en-GB" dirty="0"/>
              <a:t>Find out what the key words are.</a:t>
            </a:r>
          </a:p>
          <a:p>
            <a:r>
              <a:rPr lang="en-GB" dirty="0"/>
              <a:t>Copy this diagram into your book</a:t>
            </a:r>
          </a:p>
        </p:txBody>
      </p:sp>
    </p:spTree>
    <p:extLst>
      <p:ext uri="{BB962C8B-B14F-4D97-AF65-F5344CB8AC3E}">
        <p14:creationId xmlns:p14="http://schemas.microsoft.com/office/powerpoint/2010/main" val="2510333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t>The Water Cycle</a:t>
            </a:r>
          </a:p>
        </p:txBody>
      </p:sp>
      <p:sp>
        <p:nvSpPr>
          <p:cNvPr id="4" name="AutoShape 2" descr="data:image/jpeg;base64,/9j/4AAQSkZJRgABAQAAAQABAAD/2wCEAAkGBxQSEhQUExQWExUXGBYXGBgYGBocFhoUFxgYGBccHBoYHiggGBslHBcYITEiJykrLi4uFx8zODMsNygtLisBCgoKDg0OGxAQGi0mICQvLCwsLCw3NCw0NDQtLCwsLC8vLCwvNCwsLCwsLSwsLCwvLCwsLDQsLCwsNCw0LCwsLP/AABEIAMgA/AMBIgACEQEDEQH/xAAcAAABBAMBAAAAAAAAAAAAAAAAAgMFBgEEBwj/xABLEAACAQIDAwYKBgcGBQUAAAABAhEAAwQSIQUxQRMiUWFx0QYWMlJUgZGSk7IHFDV0obEIIzRCc4LBFVNy0+HwJDNig9KiwsPi8f/EABsBAQEAAwEBAQAAAAAAAAAAAAABAgMEBQYH/8QAMxEAAgECAwUGBAYDAAAAAAAAAAECAxEEITEFEkFRYRMVUoGh8BQiMpE0QnHB0eEGsfH/2gAMAwEAAhEDEQA/ALp4DeB2AubOwb3MHh3dsPZZma0hZmKAkkkakmpzxG2b6Dhfgp3UfR59l4H7tZ+RasNAV7xG2b6Dhfgp3UeI2zfQcL8FO6rDRQFe8Rtm+g4X4Kd1HiNs30HC/BTuqw0UBXvEbZvoOF+CndR4jbN9BwvwU7qsNFAV7xG2b6Dhfgp3UeI2zfQcL8FO6rDRQFe8Rtm+g4X4Kd1HiNs30HC/BTuqw0xj8Wtm1cuuYS2jOx6FQFmPsFAQviNs30HC/BTuo8Rtm+g4X4Kd1Uw2Di8N/aG1L19bTgvZwllnRVtEEoCLXOu3SozEzA13CY2MVbubIFrF2L165gWZBiMPec3OTt3CALltmllykiVkgya0LEQ3t3y8y2LX4jbN9BwvwU7qPEbZvoOF+CndVgBrNbyFe8Rtm+g4X4Kd1HiNs30HC/BTuqw0UBXvEbZvoOF+CndR4jbN9BwvwU7qsNFAV7xG2b6Dhfgp3UeI2zfQcL8FO6rDRQFe8Rtm+g4X4Kd1HiNs30HC/BTuqw0UBXvEbZvoOF+CndR4jbN9BwvwU7qsNFAV7xG2b6Dhfgp3UeI2zfQcL8FO6rDRQFe8Rtm+g4X4Kd1HiNs30HC/BTuqw0UBXvEbZvoOF+CndXAvp12XZw20USxaSyhw9tsttQq5i9wEwOMAeyvT1ebf0iftRPu1v57tAdx+jz7LwP3az8i1Yar30efZeB+7WfkWrDQBRRRQCL15UUs7BVGpZiAAOsnQVp4fbNh2CrcXMfJBkZv8OaM/qmojbV7lb5Q6pZy6cDdYBpPTlUrHW56BWvethgQwkH/fqPXQFuoqK8H8WzoUc5ntnKTxZSJRu0qYPWrVJ3AYMEAwYJEgHhpIn20AjFlgj5Iz5WyzuzQcsxwmKivBvwgTFW5I5O4FBdCd0jygeKdftg1EHwqxFhzaxNlGZd5tkrK8GUNIYH/EI1B1qH2bsZr5a4GexbZn5OI5U2nJjXUKpUxrM79NK8rGbUpYazbyTtJcellxOqGH+RuWV1eL4Pp70JvwK2obt3E5jpcbl0nzSSpHVCi171Lx+P8A7QOIwdqORfD30e7/ANTgW1ycMvOY5uOXTTU6NzwXWDku3UJUqdVIKmJDCASpgSARWpsraDYF7yvZL3Gy5CGAttbWedOpBzMwIgxA6QTxYHblOs1Fyta7k36WNs6EJN9ne+Vl/tmPBvbS3cE2AvMtjG2rLYdrVw5CWVCiuk6vbIAOYTv7JZ8L9oLibNvZWGdb2Ivcnbu8mcy2LKleVdyNF0EAHUyNOmYwmzl2oRdxmFwzWQCLea2WusSRqtwkRbEEbudv0A1sex9iYfCKVw9m3ZU6kIoWT1kan116sMNTclUWmtjjleL3Wb6LAA6KzRRXaYBRRRQBRRRQBRRTWJxC21LOwVREkmBqYH46UA7RUBtbbqFVt2bq8o7ZdPKVILMwB6lgHgWHZUcLRG65eB6eWun8GYg+ygLBi9sWrbZCSzDeqKWKzuzZRzfXvpWC2taunKrQ+/IwKvA4hWAJHWJFV6zaCCB1kk6kk6kknUsTqSd9F6yriGE8R0g8CCNVPWNaAt9FRng9iWe0QxzNbdkJO8gQVJ6TlZZPTUnQBRRRQBXm39In7UT7tb+e7XpKvNv6RP2on3a3892gO4/R59l4H7tZ+RasNV76PPsvA/drPyLUtjtpWrMC44UmYGpMDeYA0Aka7taA09rbWZG5O0AzxmYt5KA7pA1ZjBgaaAyRpOnb2xfXVlt3R0ICjerMzBj2le2oHbO2VsWMRizz5Z2UA+WZ5OyoI84BB65qIveDPMS5tBcXjr7q1x0s3OSsWEEEhRyiAlZA3lmgmNK11KsYalSuWGziGuG44QrmuXD+sBUmGyrpExlVdfZNbFm5mG6DJBHQRv7arZtts+9hst97+AxRFtOVJa5Zusua1DnVkfdB1BirAuEAnV9ST5R3kz0xWUJqa3kQfwWPSxfJckC5biACSWttKgACSYuP6h1VuXvCNgpYYdyoBMZl5Qx0KCR/6p6uFR+HJK675YTETDEA+sAGnKyBX9sbd+v8mmW2i57fODFrmR2UMAdAoZdDod/AgGre1xVgEgdAkD2CqvtPBX7lu1am1lV5DBBntqpzW2DMTJEDQAaxwBmRXBJrKhy3lFwGZu0nf2bhwr5vaGxKuNqpzqZK/D0yfqdTrwSW7G3S/qTVQPhhYDWrbaSlxdCJVlMhlYAglTpIBHkincJjBYLJcY5AA1uZZoJgoN5YgxA3w4HCtHbovYjk8toBUblIcqSXAhZXVSupME743RXzuF2RiqWN3UnaDzkllpfjrdcDbCpHJv8AgkdleGLPC/Vmubh/w/PA7QYCDtb21cBUDsHwht3bbi4Bh7loDlbbaBQdzKdzIeBEiZG8Unam1+Ui3YfQgM9xeCncqng511/dA6SK/QqUZKPzSu+drehx1HFy+VWX3LBRVS2eeRu2ypIVmCXASTObRW1PlZ8onfBM8KttbDAKKKKAKKKaxWbI2Xyspy/4o0/GgFs4G8gdtVG/tG5iTbYqotAtcUhiWmMqSIjczHfoY37618NhbborlVcsoJZxmYyOLNqTWy7BF3QANAPwAH4UBjE28ykcY06m4Hqg05TH6yJ5s+br7M07+uPVUf4Q7Z5DDG4i5rjFbdpDxv3GyKp7G39SmgJiKxVS2l4NWrQL4/65jbi2+Vv3bdw27FhNZKKHSQMrHKodoEkc4TsnD3sBikwty+9/D4lbgw9y5zrtq6gk22f98EElSddI4TWmFeEpWRbFn2FtW3bN4Nn51wMCLdxlI5K0ujKpB1Uj1VYsHjLd1c1t1cbpBmD0HoPUarQEaDdWzsMf8S0f3XP6+d+rnp3XI9dbiFjooooArzb+kT9qJ92t/Pdr0lXm39In7UT7tb+e7QHUvBnF3PqOz7aO1sDB2XJWJJKgASQYAg+0VIKrly7uXJVVBIAICljrlgHVugbqT4JbL5bZmz2VsjrhrQBjMCrIshlkSJAO8HTtmS/sO9/fWvgt/m0BWvCvZTX8HdtWoVwFe2Nwz22FxB2EqB66QfCP+0bdtbTWVGU/W8PdvGzfDiByZGRiLc5pIjNAExIqznYl7++tH/tMP/lNRm0/AZcQwa9bwt1hoGa0c0dE5pitVSkptPiipkH4QbUTaF/CYXDlXWxdTEYi5bOa0jWhNu0rgQzFju0gDhwslKwng5dsoEtLh0QblUMqj1AU9/ZWI6LJ/ncf+w1adNU47qDdzXorY/svEebZ+K/+VWDszEebZ+K3+VWwhpYi/GiglubwJADGJMcND7KxyDHUsc06QTlAHDLuM679dd+6thcBfJkW7ckb89waAnfNnTefbSkwOIIkW7RH8U/5dLEuhh8OpdXKgsoYK3EB4zR25R7Kcp0bPxH92nxP/rWf7Pv/AN2PfHdQpp38IjsjMoLISVPRP5iQDHSoO8ClWbCpOUBZZmMcWYyx7Sa2vqF/+7HvjupBweI/uf8A1p30BrYvD8ouUsy6o0qYbmMGieE5YPUTurKW3AKi7cFuZCKYg8eeOdHGARvPqeOGxHo7e/b/APKschiPRrnv2f8AMoCb8H8Q1ywrM2Ygus6ScjsoJjjAE9dSNQHg5avpcui5byW2OcTkzB4RY5lxpByk7h65qfoAqG8J7rBEUEqrvldhviCQs/u5iIn1DUgiTxmJFtGdphQSY3mOA66q+Lu3L/8AzTC6HkkPNEEEZm8pyCOodXGgMogAAAAA0AG4AUxiLgzIkiSwMTrADNMdqilveMkKuYjeSYUHfEwTMdVYw9ojMWIJYzoIjQCNSZ3dVAPVX/C7Z1x7JeyM1yzes4q2nnPZIJXdvIBjrirBTd9yIA3sYE7hoST7AaAib+3xtAI1hsO+HVQ12zdv8ldF4E8y8vJtCLG79475A119pbWTaOPw64dhcsYMvduXl1ttfZMlu2jjRoDMSRpu1rYxuwMLeuTiMNZuOdzlBLRwPGR1k6bugSNo27YFu2oAXQJbXQepdF9cVzww0YtNcNC3Nml7G2hbtXLxukoWKKGZWCZFWRz4yjnO41NaxvkalGA6RBjtAM+yacRwwkEEH2dddBC3UVE+DL/qcszybMg6lBlB6lKj1VLUAV5t/SJ+1E+7W/nu16Srzb+kT9qJ92t/PdoDuP0efZeB+7WfkWrDVe+jz7LwP3az8i1YaAZuYYFs+5oAzDflBmNeG/20u08jWA3EAzH+mlLpq0QSWER5O7WVJnXiP9avAxtZ5DtFFFQyCmiAW4HLrEahjOvsn2mnaadSCSupiIOgJ4GYkcaqIxwmtTlZzPlyQQJb95NCTp2mJ40+LU+VB1kCNB39tZcnMANOJ00jdE8DP5GqjF3Y5RRRWJmNWrhLOCIgiNd4I3xw1mnabXyzv3L2b23dfT6qcqskdBnEW2MFWywZI0htDodNNY3UtLkyOIiR2/mOvqpdNX9Bm3lZIExOm48Ka5EeWY7RRRUMhrF4dbiMjeSwKnpgiPUaqVhyGe25BuWyFYjcZEqw6JGscDI4VMeEeJYG3aVimcOzMDDZEyghSPJJLjXfAMQYIirVpVEKAoHAbqAaz5Cc2ikyG4AneCeGuoPXFbFFYYadFAMnFrvhsvnRzfw1jr3ViWYocsAEnU86MrDUcN4409aTKABwAHsEUqgE3LYYQRI7qyiACAAB0DdWaYN/L5eg4N+76/NPbp18KAfpq6kZnUS2U+sgaAxv3U7WHYDUkDtoBi3gwJ59yWMtFx1BaAJyowG4DhT1o3E1t3XU9DMbiHtDkkD/AAkVi3dDeSZ6xu9vGl0BO7H2jyynMMrocrrMiYkFTxUjce0bwa8+fpE/aifdrfz3a7jsH/n3Ou2k+pnj5jXDv0iftRPu1v57tAdx+jz7LwP3az8i1Yar30efZeB+7WfkWp660DTfoBpOpMDTooBDtmJUbtQxBgjQQNOJBp4UlFgDWTxPSenSlVSJBRTd65EARmO6Zjr3UGyCZOusidYI6BwoL8hyimWUIZGgJ1AG8sQJ6v8AU09UCZhjFIsKQNd51OswTwHUKj9t7Vs4a0+IvuFtWRLSJ5+mWOk6wAN5YVWbPhJtS+vK2dn2rdoiUXEX8t913g5VUi2T0MdKk5xgvmdgs2Xqiq94K+FK4s3LVy0+GxVnLyth9SoacrK40uIY8odW6RU7duQYEFjrExzZAJ9U1VnoG7Ba1k6iTGvVpp1HfTlJtoFAA0AEDsFIutJy9I52sEKQQCI1mf69FXUmiFq4MgEGN/V203dMkLodxIPAawe3MB7DSjb3QcsdmoiONKtpAAknrO8+ygzeQqiiioZGjtXZwvKBOR1Mo0TB3GR+8pGhH5GCK7jC9gE30yqJJuLzrcDWSd6aecAOs1cK0sbz3S1w8t/8KkQPW0doVqqBXbbhlDcCJ9RHSKYw5YqrKZUiQH8qDu1H9QT11LbY2FachEBtNcJzFDAyDW4SnktMhZiefM1p7R2XiFARWt3DcOUHnW2AgljHPBhQddNY0q2BrYe+7jMFUAzBzEyAYkc0aHeOo1iyzPPOgAkc1RqRodWJkTI3Dca2r+zL6oADatHREAzXDJ0GnMgASTv0U6VF+DmMwd84lLZfFLhuTthnb9XcuvmAVUUBWGZQMzTJbo1LduroGzhcZbZigfMQY1I1MAkCN8TrWwt0FmXzYk8JM6dsQfWKnWwVq3h8lxVdFGZhlEFvKJA4EtJEdOlRlvwdNu2WF42yZdw45RAd51JDkACNW3AUsCO5JM5ULBgMYJCwSQJAMEmDw4UoIgcKEGYgtMDQCOPDf+dbOB2HiCuY3LSl+eSbbEgEAKMucRAA475qEx2Ow+Hu4dL5bE38XctpbtDm2xZz5OUYCZWGZgrEzMcCaqjd2QN65tS0CozrziRMiIA1MnhuEjiRWbm07QjnqxJgBSCfYOqrTgVDM7wMv/LQcMiHU+tp9SrRh1D3WeOak2162MG4evUKvUVbpqWBqeDuEYZ7rqVL5QqkQwtrMZhwYlmMdGUGCDXBv0iftRPu1v57tekq82/pE/aifdrfz3axB3H6PPsvA/drPyLU/cWREkbtR1a1AfR59l4H7tZ+RasNAItvI1EHiDEj2UumbwAIacpkCYmQTGX2mnqpFyG2bngTwbTsK6z6/wAaRbNyWzZSsnLEgxAiZ0JmejhS706EcNSIEsIOmu7WPZSlcHjqN44iekcKE4jZJbQhl3GZEyDu0J6KeooqFSKL9ImXLs03CxsHG2TcJ3ahzbz9XKZaa8MxY5YOHtDE2zYOV55fkzc5q4YkjI7nMpIBDeSekW3a2ybWKs3cNfQvbcaz1kkZTwKkAjogVVbXgvtOyBbs4+zdtqItviLGa/bWIjOrAOY4sNa569FympLgWLyDav27s7k/L5DF8vG/kIXkp6uVq72DInp1EiCBwH++mq/4O+CwwnK3Xu3MTir+UXb7QGIGgCIObbRZJgdHGBVlrZRh2dNRDd2FNWjJbdoY03xAMHrkn207THLAMQSB5MdPO0HaZBraiMfopoXt0qwmejTtg6UtHBAIIIO4jdUsLoVRRRQoVQvDDwxOCW1ya5sRjbgWzIlVtBlQMenRwwHTcPRVw2mcwFob7hynqQaudN2mk9LCmdsYW23Jnk0N0NlssVBa2zDVlndlUFtPNrOFlqBJxqW1v4m6wS2gIzHcLducx9bZt28BaqCbb2riyuJwmGw2Hslf1f11rnKMjQc2Sz/y5gbydAOmtz6V0RdmEEE2Uu4blVXX9Ql1M4gamAPwrV+kK7fe3CWrjYZUS5ntPb/WXM65FMuDyYAnQHMWXcAZ5a9WUZJR48X71KkSOwPCK5exYw2Ns/VsQlsuihs1m8CcrPbbjlGmU6jOd/Db8HPBjDYJuRwyFUU8q8ksTcIy2wSd4C5jHDmmobw1vr9b2SRzby33uHzlw62X5ecs6aqOvhV0wCFULPozEu/UTw/lUBf5a2YetKdPeYasxOL59xLfAfrH7FPMHrfX+Q0xt7Fqic8wgDXLh6LNoZn04zzVjoY1sbNEg3DvuHMJ3hNyDq01jgWNN4W0t0XHcBluSgB1BsiRqNxDEsesMOit2nkQrPgh4UvtPD3bmTk1uYh7NofvfV1RCzMZPO1cSNASo66ltteD+He9axJtg4lByVlpPNzTrl3EqCzdQBrb2NgraE8ki27VubVtVACgAzcIA3S+n/bnjRisaiO926wW3ZGQE8bjAFoH7xAygRrJYVlKSUm45IG1iGFm1CDyQFQdLaKg9sU7hLAtoqjWBvO8neSesmT6651tzwmuYm5lSbNpNRBi4zEEDMw8jmknKNdQZ4DX2fta/YaUuMRxR2LIw6OcSV7RHr3V5dTadGE9zXqaXXinY6nXm39In7UT7tb+e7XoDYe2UxSZl5rCA6Herf1B4Hj2yB5//SJ+1E+7W/nu13RkpK60NydzuP0efZeB+7WfkWp+44USerr36cKgPo8+y8D92s/ItTsHPxjL6pnXTp3VSMwqkkE6ROgOnUT16fjTtFFAlYKQ9oHt01Bg6dm8dVLptrnBRJmDqIBiddez21UHbiFl5BmJBIMH2fhHtpyk21gCdTxIESeJilVGFoNX9IaJI03xCkjN+U+qnaZumZUCd0z5OU7+0xOlPVQtRtxzl3wJO/SYgSOO805Td9JGkSNVmYzDdu/3rS1aRI1FAtTNazFpzc6AcuWAdJjN0/6DdWzTeHEKARGnEyfbxoiNXHKag5+MFenmyDpp0mT7KEtFfJOmuhk6kzvnd1flWbVuNTqTEnpIEaAkwOqgzY5RRWrtG6VSF8tyEXqZuPXlEt/LUWZkIwfPd7nATbTsU889Utp2ItRPhKMRcs4lsHBvJba3Z1A/WNBcgtzZAgCdxDTUxfYWbUIPJCog6WMKg9sUlnXDWCzHm21LMx0k72J6yZPaazTs7grXgXsBreEt4bFRdKLcN4Mcwa9iC7uGJ8ohLhk8eUqGxOxb2zibWF2kbWHCytq/aF9kJPNS0QVZho2hmABO+akcb4XcnbK2ILatcvMDkDHVsi73AOgJgQB5VVZGZibl1i1x9WZozdQ00AA0gaV5uN2hSjfJSfpf3yNM6yjoObIvrZvm7cF3F3nA5S9ddRc5JDIt27ajJaQuAcs6wZIroNvbdrFgW7ZOZvLQ6OLQ1eRxB0WRI52/SucYbWW87Uf4f3fw1/mNYw+rcoCQQeYQSGAXiCNRJndwiuGltScJfOlZcss+nvgao4h3zLJ4HeEmKx74xnU2rJuLh8OsQVycobzE7y+WJ4AgDrq74x+TtwgAJhEHAE6DToA1PUpqk7D8LWDk4gG4FBRbigZt8uWQb9QBK+Z5NJ2r4YNeuf8ADg21QEZ3Az5mAkqhkLC6S3nHSvXljqDjvp2S4cftqb+1ja9yybb29ZwNsIJuXAoCWweceClj+6CeJ36wDXP8TinYZ7zZysnQQoLatlXgWJJJ1JnfuFMNzrm8mOcxJJJdtBJOpMSdekUXecwXgOcfV5I9uv8ALXh4vHSr/LpHV/374o5qlVyy4CsOhA13nU9p3+obvVTtFFeVJ3d2aR7A4x7Fxbtvyl0I4OvFT1HgeBg9R559O+OS/j7VxDKthrfaCLl0EHoIMg9lX2uU/SeoGMGm+0hPWZYfkBXs7JxEt7snpqjpw83fdPR/0fYhBszAgso/4azxHmCpy9eQjR0zDVZbSYI1g7ta5H4KWFOCw0qp/U2+A80VK/V08xfdFfTKg9bnPPaCTa3TpSY22Zh000POGhrP1pPPX3hXMzhUmcq+wVn6unmL7op2HUneS8J0v60nnr7wpuziUGYZ0mZ0IG/d29tc4+rp5i+6KwcMnmr7op2HUd4rw+p0z60nnr7wo+tJ56+8K5p9XTzF90UfV08xfdFOw6jvJeH1Oj4bEIFC50EaQGHq49FOfWk89feFcvNpf7uP5VP5TWctviqjtWB7SKOj1KtoWy3Tp/1pPPX3hTdvE21JXOmskAECBpPbqfxrnH1dPMX2CsHCp5q+wU7DqR7RXh9Tpn1pPPX3hTSYlFY89AGOnOE5tZ49An21zn6unmL7orBwyeavuinYdQ9orwnTPrSeevvCtLam3rFhZZwxPkokM7dg4DrMDrqgDDJ5q+6KbvYQb1AVtN2mgO7T/eta6tGag3DN8CraKf5SQ2n4UYi8SFPIJwCeX/M/D+WI6TWps7buItXAxblkUQFusSZbyiH1YHQCTm3tumtK6hXygPUf6Vivla2IxlGpeo2n6fbQyVeTzTJ3G+Glx2UrZW3kkguxdc5GUGFCzAzaSJzDoqE2li7uIdTednAOaNyBh5MINOMzqdN9Nles/h3Vjkh29pJ/OsKuPq1NZeS9/wAllVlLVjWIbNCjUTzuiBwJ6zHqms37RYRJ1MGNAF49e7T10+KK5FUta3A13Ne+jBTknoid08RO4gUs+RzAN0L0DgPUP6U7TcakgwePEeyildWfDP8A6UFXKsATA06z/rSbdmFA4jWRvzHU+00Pfy749Rk+ylC4T+6R2x31k1NK74gxh0IGu86ntPD1aD1UWEOpO8mewbgPZHrmlQx4x2an2nuo5IdE9uv51i5a34gXRSOSHDm9nduoVjuI9Y3HurG3IguuVfSh+1r/AAk+Z66rXKvpQ/a1/hJ8z16GyvxHkzdQ+s6l4J/sWF/g2/lFStRXgn+xYX+Db+UVKsQASSABqSTAAG8knQDrr7VaHjz+t/qFFR2E2/hrr8nbxFp3OgUOJJ6B5x6hUjVTT0JKMo6oKKKKpiFYdwN5A7aRfO7UgcSP96DrpVtANRGvHp9fGoW3ETyvQCfVH5xRDHoXs1P46fgacooLmEWBA4Ukhukew99HLDhLdnfu/GsSx4Be3X8BH50LZmZboU+sj+hrNt5nhBg/nw7aTyXSSfwH4f1paqBoNKB2M0UUVTE0b9pgxMFp4jUgdEb/AGUyXHHTt0/OpJ2I4euYAprlz5s9mb/xrxcVsalWm5qTTfn7+51QrSStY0lcHcQfXSq2WYtvHqyz7S0ChbIG9EjrjT8K43/j/Kp6f2bO36GqTG/SiZ3e390dp4U811B5CiemIHt4+qmSJ1Op6T/uBXn18NhsNK0p775Ry+7zM4ylLhYSVnrHSRv7AdAOsyaDaB3ie3X86ybg6R7axynUT6j/AFrmqYirPTJclkvfVmaVjK2wNwA9VKpEk9A/E/79dHJ9JJ/L2CtDzd5P9ymTcA4+rj7BWM56D+ApSiN2lZqXQEc7qHrJ/oKJI4A9h19h76XRS/QCVcHu41yz6UP2tf4SfM9dUK/hXK/pQ/a1/hJ8z16Oy7fEZcmbqH1nUvBP9iwv8G38op/Zuy02hj2s3hmw+Ft27j2/3bt66W5MOP3kVUJjpOulMeCf7Fhf4Nv5RTwv3cHihi7Ntrytb5LEWkjOyqSyOgPlOskZeIgDWvrMVGboNQ1OPCyisQ97qSuzMNYx+bD4mzhhaK3TasfVblq4ttLnJq6XXIBIUqTkUZS416YTYQe2cRhbjF2wt5rSuTLPZID2ix8/K0HsFbWG8MbCsrWjjcdeRXS1ZeyUNvORPK3WUDSAuckwBxJJLOxsK9tbly8Qb164968RqAzblX/pVQFHYa5MDCaqN/l/c7NoSh2VuPAkaKRnPBT64H+v4US3QPb/AKV6lzxbC6bNrzTl/L1is87/AKR7T3UZW84epe8mhVlxMLc1hhHQeB7qVdSQR/v19IrHJ9JJ/L8KXQj6Da3eBGU/h6jTlBFMsuXUGB0E6eond+VC5MeooUyJoqmIUUVq7RvEAKphmMT0KBLHt3DtYVrq1I04OctFmZRi5OyG8TiySVTh5TcB1Dpb8B+FJ5VvOPsHdTaIAABoBSq+NxO1cRVm5Rk4rgkd8aUUrWFco3nGmmSTJLHtOg7BwpdFcksXXmrSm2v1M1FLRCMnWfaf6UckOie3U+00uitO8+ZTAFZoorEBRRRQBRRRQBRRRQBXKvpQ/a1/hJ8z11WuVfSh+1r/AAk+Z69LZX4jyZuofWdS8E/2LC/wbfyipWorwT/YsL/Bt/KKlWMb9K+2joePU+t/qZmsEU3y07gW/L2n+lEMeIXs1PtPdS5jYw1sKPKKjt09QMj1UqyxMz06aRI7KEtAa7z0nU/jS6WK2FMm7rBIXXjvjhqdKepDXRu3noGv/wCeujEQ5M+c34f0FHJdbe2k2rcGYC9Q/rGlO0DdhHIjr95u+sraA3AD1ClUUsS7CiiiqQK0dpaNbPWy+1c3/s/Gt6oy9e5RwRqqggHzmMSR1ACJ4ya87alSMMLPe4qyN1BNzuZooor4c7wooooAooooAooooAooooAooooAooooArlX0ofta/wk+Z66rXKvpQ/a1/hJ8z16WyvxHkzdQ+sv/gz4QYVMJh1bEWVZbVsEF1BBCiQROhqT8ZcH6VY+IvfWKK+tVdrgYS2fFu92Z8ZsH6VZ+IvfR4zYP0qz8Re+iinbvkTu6HiYeM2D9Ks/EXvpvxnwp3YmwO24pPsB/rRRTt3yKtnQ5mPGDBnysXaPVyigewHX1zTi+EmDG7E2B/3F76KKdu+Q7vj4mZ8ZsH6VZ+IvfR4zYP0qz8Re+iinbvkTu6HiYeM2D9Ks/EXvo8ZsH6VZ+IvfRRTt3yHd0PEw8ZsH6VZ+IvfTd/wrwaifrFpupXUkn26dp0ooo675BbOhzZo3vCPD3PLxNkL5guLr/iM69g07aV4w4X0iz7699FFePiMA68t6pNs6FhYpWQeMOF9Is++vfR4w4X0iz7699FFaO56fiZfh1zDxhwvpFn3176PGHC+kWffXvoop3PT8THw65h4w4X0iz7699HjDhfSLPvr30UU7np+Jj4dcw8YcL6RZ99e+jxhwvpFn3176KKdz0/Ex8OuYeMOF9Is++vfR4w4X0iz7699FFO56fiY+HXMPGHC+kWffXvo8YcL6RZ99e+iinc9PxMfDrmHjDhfSLPvr30eMOF9Is++vfRRTuen4mPh1zDxhwvpFn31765t9ImMt3cUrW3W4vJqJUgiczaSO2iiujDbPhQnvptmUKKi7n//Z">
            <a:hlinkClick r:id="rId2"/>
          </p:cNvPr>
          <p:cNvSpPr>
            <a:spLocks noGrp="1" noChangeAspect="1" noChangeArrowheads="1"/>
          </p:cNvSpPr>
          <p:nvPr>
            <p:ph idx="1"/>
          </p:nvPr>
        </p:nvSpPr>
        <p:spPr bwMode="auto">
          <a:xfrm>
            <a:off x="5868144" y="1600200"/>
            <a:ext cx="3168352" cy="45259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GB" sz="2800" dirty="0"/>
              <a:t>1. Heat from the sun</a:t>
            </a:r>
          </a:p>
          <a:p>
            <a:pPr marL="0" indent="0">
              <a:buNone/>
            </a:pPr>
            <a:r>
              <a:rPr lang="en-GB" sz="2800" dirty="0"/>
              <a:t>2. Condensation</a:t>
            </a:r>
          </a:p>
          <a:p>
            <a:pPr marL="0" indent="0">
              <a:buNone/>
            </a:pPr>
            <a:r>
              <a:rPr lang="en-GB" sz="2800" dirty="0"/>
              <a:t>3. Evaporation</a:t>
            </a:r>
          </a:p>
          <a:p>
            <a:pPr marL="0" indent="0">
              <a:buNone/>
            </a:pPr>
            <a:r>
              <a:rPr lang="en-GB" sz="2800" dirty="0"/>
              <a:t>4. Precipitation</a:t>
            </a:r>
          </a:p>
          <a:p>
            <a:pPr marL="0" indent="0">
              <a:buNone/>
            </a:pPr>
            <a:r>
              <a:rPr lang="en-GB" sz="2800" dirty="0"/>
              <a:t>5. Surface water</a:t>
            </a:r>
          </a:p>
          <a:p>
            <a:pPr marL="0" indent="0">
              <a:buNone/>
            </a:pPr>
            <a:r>
              <a:rPr lang="en-GB" sz="2800" dirty="0"/>
              <a:t>6. Ground water</a:t>
            </a:r>
          </a:p>
          <a:p>
            <a:pPr marL="0" indent="0">
              <a:buNone/>
            </a:pPr>
            <a:r>
              <a:rPr lang="en-GB" sz="2800" dirty="0"/>
              <a:t>7. Transpiration</a:t>
            </a:r>
          </a:p>
          <a:p>
            <a:pPr marL="0" indent="0">
              <a:buNone/>
            </a:pPr>
            <a:endParaRPr lang="en-GB" dirty="0"/>
          </a:p>
        </p:txBody>
      </p:sp>
      <p:sp>
        <p:nvSpPr>
          <p:cNvPr id="5" name="AutoShape 4" descr="data:image/jpeg;base64,/9j/4AAQSkZJRgABAQAAAQABAAD/2wCEAAkGBxQSEhQUExQWExUXGBYXGBgYGBocFhoUFxgYGBccHBoYHiggGBslHBcYITEiJykrLi4uFx8zODMsNygtLisBCgoKDg0OGxAQGi0mICQvLCwsLCw3NCw0NDQtLCwsLC8vLCwvNCwsLCwsLSwsLCwvLCwsLDQsLCwsNCw0LCwsLP/AABEIAMgA/AMBIgACEQEDEQH/xAAcAAABBAMBAAAAAAAAAAAAAAAAAgMFBgEEBwj/xABLEAACAQIDAwYKBgcGBQUAAAABAhEAAwQSIQUxQRMiUWFx0QYWMlJUgZGSk7IHFDV0obEIIzRCc4LBFVNy0+HwJDNig9KiwsPi8f/EABsBAQEAAwEBAQAAAAAAAAAAAAABAgMEBQYH/8QAMxEAAgECAwUGBAYDAAAAAAAAAAECAxEEITEFEkFRYRMVUoGh8BQiMpE0QnHB0eEGsfH/2gAMAwEAAhEDEQA/ALp4DeB2AubOwb3MHh3dsPZZma0hZmKAkkkakmpzxG2b6Dhfgp3UfR59l4H7tZ+RasNAV7xG2b6Dhfgp3UeI2zfQcL8FO6rDRQFe8Rtm+g4X4Kd1HiNs30HC/BTuqw0UBXvEbZvoOF+CndR4jbN9BwvwU7qsNFAV7xG2b6Dhfgp3UeI2zfQcL8FO6rDRQFe8Rtm+g4X4Kd1HiNs30HC/BTuqw0xj8Wtm1cuuYS2jOx6FQFmPsFAQviNs30HC/BTuo8Rtm+g4X4Kd1Uw2Di8N/aG1L19bTgvZwllnRVtEEoCLXOu3SozEzA13CY2MVbubIFrF2L165gWZBiMPec3OTt3CALltmllykiVkgya0LEQ3t3y8y2LX4jbN9BwvwU7qPEbZvoOF+CndVgBrNbyFe8Rtm+g4X4Kd1HiNs30HC/BTuqw0UBXvEbZvoOF+CndR4jbN9BwvwU7qsNFAV7xG2b6Dhfgp3UeI2zfQcL8FO6rDRQFe8Rtm+g4X4Kd1HiNs30HC/BTuqw0UBXvEbZvoOF+CndR4jbN9BwvwU7qsNFAV7xG2b6Dhfgp3UeI2zfQcL8FO6rDRQFe8Rtm+g4X4Kd1HiNs30HC/BTuqw0UBXvEbZvoOF+CndXAvp12XZw20USxaSyhw9tsttQq5i9wEwOMAeyvT1ebf0iftRPu1v57tAdx+jz7LwP3az8i1Yar30efZeB+7WfkWrDQBRRRQCL15UUs7BVGpZiAAOsnQVp4fbNh2CrcXMfJBkZv8OaM/qmojbV7lb5Q6pZy6cDdYBpPTlUrHW56BWvethgQwkH/fqPXQFuoqK8H8WzoUc5ntnKTxZSJRu0qYPWrVJ3AYMEAwYJEgHhpIn20AjFlgj5Iz5WyzuzQcsxwmKivBvwgTFW5I5O4FBdCd0jygeKdftg1EHwqxFhzaxNlGZd5tkrK8GUNIYH/EI1B1qH2bsZr5a4GexbZn5OI5U2nJjXUKpUxrM79NK8rGbUpYazbyTtJcellxOqGH+RuWV1eL4Pp70JvwK2obt3E5jpcbl0nzSSpHVCi171Lx+P8A7QOIwdqORfD30e7/ANTgW1ycMvOY5uOXTTU6NzwXWDku3UJUqdVIKmJDCASpgSARWpsraDYF7yvZL3Gy5CGAttbWedOpBzMwIgxA6QTxYHblOs1Fyta7k36WNs6EJN9ne+Vl/tmPBvbS3cE2AvMtjG2rLYdrVw5CWVCiuk6vbIAOYTv7JZ8L9oLibNvZWGdb2Ivcnbu8mcy2LKleVdyNF0EAHUyNOmYwmzl2oRdxmFwzWQCLea2WusSRqtwkRbEEbudv0A1sex9iYfCKVw9m3ZU6kIoWT1kan116sMNTclUWmtjjleL3Wb6LAA6KzRRXaYBRRRQBRRRQBRRTWJxC21LOwVREkmBqYH46UA7RUBtbbqFVt2bq8o7ZdPKVILMwB6lgHgWHZUcLRG65eB6eWun8GYg+ygLBi9sWrbZCSzDeqKWKzuzZRzfXvpWC2taunKrQ+/IwKvA4hWAJHWJFV6zaCCB1kk6kk6kknUsTqSd9F6yriGE8R0g8CCNVPWNaAt9FRng9iWe0QxzNbdkJO8gQVJ6TlZZPTUnQBRRRQBXm39In7UT7tb+e7XpKvNv6RP2on3a3892gO4/R59l4H7tZ+RasNV76PPsvA/drPyLUtjtpWrMC44UmYGpMDeYA0Aka7taA09rbWZG5O0AzxmYt5KA7pA1ZjBgaaAyRpOnb2xfXVlt3R0ICjerMzBj2le2oHbO2VsWMRizz5Z2UA+WZ5OyoI84BB65qIveDPMS5tBcXjr7q1x0s3OSsWEEEhRyiAlZA3lmgmNK11KsYalSuWGziGuG44QrmuXD+sBUmGyrpExlVdfZNbFm5mG6DJBHQRv7arZtts+9hst97+AxRFtOVJa5Zusua1DnVkfdB1BirAuEAnV9ST5R3kz0xWUJqa3kQfwWPSxfJckC5biACSWttKgACSYuP6h1VuXvCNgpYYdyoBMZl5Qx0KCR/6p6uFR+HJK675YTETDEA+sAGnKyBX9sbd+v8mmW2i57fODFrmR2UMAdAoZdDod/AgGre1xVgEgdAkD2CqvtPBX7lu1am1lV5DBBntqpzW2DMTJEDQAaxwBmRXBJrKhy3lFwGZu0nf2bhwr5vaGxKuNqpzqZK/D0yfqdTrwSW7G3S/qTVQPhhYDWrbaSlxdCJVlMhlYAglTpIBHkincJjBYLJcY5AA1uZZoJgoN5YgxA3w4HCtHbovYjk8toBUblIcqSXAhZXVSupME743RXzuF2RiqWN3UnaDzkllpfjrdcDbCpHJv8AgkdleGLPC/Vmubh/w/PA7QYCDtb21cBUDsHwht3bbi4Bh7loDlbbaBQdzKdzIeBEiZG8Unam1+Ui3YfQgM9xeCncqng511/dA6SK/QqUZKPzSu+drehx1HFy+VWX3LBRVS2eeRu2ypIVmCXASTObRW1PlZ8onfBM8KttbDAKKKKAKKKaxWbI2Xyspy/4o0/GgFs4G8gdtVG/tG5iTbYqotAtcUhiWmMqSIjczHfoY37618NhbborlVcsoJZxmYyOLNqTWy7BF3QANAPwAH4UBjE28ykcY06m4Hqg05TH6yJ5s+br7M07+uPVUf4Q7Z5DDG4i5rjFbdpDxv3GyKp7G39SmgJiKxVS2l4NWrQL4/65jbi2+Vv3bdw27FhNZKKHSQMrHKodoEkc4TsnD3sBikwty+9/D4lbgw9y5zrtq6gk22f98EElSddI4TWmFeEpWRbFn2FtW3bN4Nn51wMCLdxlI5K0ujKpB1Uj1VYsHjLd1c1t1cbpBmD0HoPUarQEaDdWzsMf8S0f3XP6+d+rnp3XI9dbiFjooooArzb+kT9qJ92t/Pdr0lXm39In7UT7tb+e7QHUvBnF3PqOz7aO1sDB2XJWJJKgASQYAg+0VIKrly7uXJVVBIAICljrlgHVugbqT4JbL5bZmz2VsjrhrQBjMCrIshlkSJAO8HTtmS/sO9/fWvgt/m0BWvCvZTX8HdtWoVwFe2Nwz22FxB2EqB66QfCP+0bdtbTWVGU/W8PdvGzfDiByZGRiLc5pIjNAExIqznYl7++tH/tMP/lNRm0/AZcQwa9bwt1hoGa0c0dE5pitVSkptPiipkH4QbUTaF/CYXDlXWxdTEYi5bOa0jWhNu0rgQzFju0gDhwslKwng5dsoEtLh0QblUMqj1AU9/ZWI6LJ/ncf+w1adNU47qDdzXorY/svEebZ+K/+VWDszEebZ+K3+VWwhpYi/GiglubwJADGJMcND7KxyDHUsc06QTlAHDLuM679dd+6thcBfJkW7ckb89waAnfNnTefbSkwOIIkW7RH8U/5dLEuhh8OpdXKgsoYK3EB4zR25R7Kcp0bPxH92nxP/rWf7Pv/AN2PfHdQpp38IjsjMoLISVPRP5iQDHSoO8ClWbCpOUBZZmMcWYyx7Sa2vqF/+7HvjupBweI/uf8A1p30BrYvD8ouUsy6o0qYbmMGieE5YPUTurKW3AKi7cFuZCKYg8eeOdHGARvPqeOGxHo7e/b/APKschiPRrnv2f8AMoCb8H8Q1ywrM2Ygus6ScjsoJjjAE9dSNQHg5avpcui5byW2OcTkzB4RY5lxpByk7h65qfoAqG8J7rBEUEqrvldhviCQs/u5iIn1DUgiTxmJFtGdphQSY3mOA66q+Lu3L/8AzTC6HkkPNEEEZm8pyCOodXGgMogAAAAA0AG4AUxiLgzIkiSwMTrADNMdqilveMkKuYjeSYUHfEwTMdVYw9ojMWIJYzoIjQCNSZ3dVAPVX/C7Z1x7JeyM1yzes4q2nnPZIJXdvIBjrirBTd9yIA3sYE7hoST7AaAib+3xtAI1hsO+HVQ12zdv8ldF4E8y8vJtCLG79475A119pbWTaOPw64dhcsYMvduXl1ttfZMlu2jjRoDMSRpu1rYxuwMLeuTiMNZuOdzlBLRwPGR1k6bugSNo27YFu2oAXQJbXQepdF9cVzww0YtNcNC3Nml7G2hbtXLxukoWKKGZWCZFWRz4yjnO41NaxvkalGA6RBjtAM+yacRwwkEEH2dddBC3UVE+DL/qcszybMg6lBlB6lKj1VLUAV5t/SJ+1E+7W/nu16Srzb+kT9qJ92t/PdoDuP0efZeB+7WfkWrDVe+jz7LwP3az8i1YaAZuYYFs+5oAzDflBmNeG/20u08jWA3EAzH+mlLpq0QSWER5O7WVJnXiP9avAxtZ5DtFFFQyCmiAW4HLrEahjOvsn2mnaadSCSupiIOgJ4GYkcaqIxwmtTlZzPlyQQJb95NCTp2mJ40+LU+VB1kCNB39tZcnMANOJ00jdE8DP5GqjF3Y5RRRWJmNWrhLOCIgiNd4I3xw1mnabXyzv3L2b23dfT6qcqskdBnEW2MFWywZI0htDodNNY3UtLkyOIiR2/mOvqpdNX9Bm3lZIExOm48Ka5EeWY7RRRUMhrF4dbiMjeSwKnpgiPUaqVhyGe25BuWyFYjcZEqw6JGscDI4VMeEeJYG3aVimcOzMDDZEyghSPJJLjXfAMQYIirVpVEKAoHAbqAaz5Cc2ikyG4AneCeGuoPXFbFFYYadFAMnFrvhsvnRzfw1jr3ViWYocsAEnU86MrDUcN4409aTKABwAHsEUqgE3LYYQRI7qyiACAAB0DdWaYN/L5eg4N+76/NPbp18KAfpq6kZnUS2U+sgaAxv3U7WHYDUkDtoBi3gwJ59yWMtFx1BaAJyowG4DhT1o3E1t3XU9DMbiHtDkkD/AAkVi3dDeSZ6xu9vGl0BO7H2jyynMMrocrrMiYkFTxUjce0bwa8+fpE/aifdrfz3a7jsH/n3Ou2k+pnj5jXDv0iftRPu1v57tAdx+jz7LwP3az8i1Yar30efZeB+7WfkWp660DTfoBpOpMDTooBDtmJUbtQxBgjQQNOJBp4UlFgDWTxPSenSlVSJBRTd65EARmO6Zjr3UGyCZOusidYI6BwoL8hyimWUIZGgJ1AG8sQJ6v8AU09UCZhjFIsKQNd51OswTwHUKj9t7Vs4a0+IvuFtWRLSJ5+mWOk6wAN5YVWbPhJtS+vK2dn2rdoiUXEX8t913g5VUi2T0MdKk5xgvmdgs2Xqiq94K+FK4s3LVy0+GxVnLyth9SoacrK40uIY8odW6RU7duQYEFjrExzZAJ9U1VnoG7Ba1k6iTGvVpp1HfTlJtoFAA0AEDsFIutJy9I52sEKQQCI1mf69FXUmiFq4MgEGN/V203dMkLodxIPAawe3MB7DSjb3QcsdmoiONKtpAAknrO8+ygzeQqiiioZGjtXZwvKBOR1Mo0TB3GR+8pGhH5GCK7jC9gE30yqJJuLzrcDWSd6aecAOs1cK0sbz3S1w8t/8KkQPW0doVqqBXbbhlDcCJ9RHSKYw5YqrKZUiQH8qDu1H9QT11LbY2FachEBtNcJzFDAyDW4SnktMhZiefM1p7R2XiFARWt3DcOUHnW2AgljHPBhQddNY0q2BrYe+7jMFUAzBzEyAYkc0aHeOo1iyzPPOgAkc1RqRodWJkTI3Dca2r+zL6oADatHREAzXDJ0GnMgASTv0U6VF+DmMwd84lLZfFLhuTthnb9XcuvmAVUUBWGZQMzTJbo1LduroGzhcZbZigfMQY1I1MAkCN8TrWwt0FmXzYk8JM6dsQfWKnWwVq3h8lxVdFGZhlEFvKJA4EtJEdOlRlvwdNu2WF42yZdw45RAd51JDkACNW3AUsCO5JM5ULBgMYJCwSQJAMEmDw4UoIgcKEGYgtMDQCOPDf+dbOB2HiCuY3LSl+eSbbEgEAKMucRAA475qEx2Ow+Hu4dL5bE38XctpbtDm2xZz5OUYCZWGZgrEzMcCaqjd2QN65tS0CozrziRMiIA1MnhuEjiRWbm07QjnqxJgBSCfYOqrTgVDM7wMv/LQcMiHU+tp9SrRh1D3WeOak2162MG4evUKvUVbpqWBqeDuEYZ7rqVL5QqkQwtrMZhwYlmMdGUGCDXBv0iftRPu1v57tekq82/pE/aifdrfz3axB3H6PPsvA/drPyLU/cWREkbtR1a1AfR59l4H7tZ+RasNAItvI1EHiDEj2UumbwAIacpkCYmQTGX2mnqpFyG2bngTwbTsK6z6/wAaRbNyWzZSsnLEgxAiZ0JmejhS706EcNSIEsIOmu7WPZSlcHjqN44iekcKE4jZJbQhl3GZEyDu0J6KeooqFSKL9ImXLs03CxsHG2TcJ3ahzbz9XKZaa8MxY5YOHtDE2zYOV55fkzc5q4YkjI7nMpIBDeSekW3a2ybWKs3cNfQvbcaz1kkZTwKkAjogVVbXgvtOyBbs4+zdtqItviLGa/bWIjOrAOY4sNa569FympLgWLyDav27s7k/L5DF8vG/kIXkp6uVq72DInp1EiCBwH++mq/4O+CwwnK3Xu3MTir+UXb7QGIGgCIObbRZJgdHGBVlrZRh2dNRDd2FNWjJbdoY03xAMHrkn207THLAMQSB5MdPO0HaZBraiMfopoXt0qwmejTtg6UtHBAIIIO4jdUsLoVRRRQoVQvDDwxOCW1ya5sRjbgWzIlVtBlQMenRwwHTcPRVw2mcwFob7hynqQaudN2mk9LCmdsYW23Jnk0N0NlssVBa2zDVlndlUFtPNrOFlqBJxqW1v4m6wS2gIzHcLducx9bZt28BaqCbb2riyuJwmGw2Hslf1f11rnKMjQc2Sz/y5gbydAOmtz6V0RdmEEE2Uu4blVXX9Ql1M4gamAPwrV+kK7fe3CWrjYZUS5ntPb/WXM65FMuDyYAnQHMWXcAZ5a9WUZJR48X71KkSOwPCK5exYw2Ns/VsQlsuihs1m8CcrPbbjlGmU6jOd/Db8HPBjDYJuRwyFUU8q8ksTcIy2wSd4C5jHDmmobw1vr9b2SRzby33uHzlw62X5ecs6aqOvhV0wCFULPozEu/UTw/lUBf5a2YetKdPeYasxOL59xLfAfrH7FPMHrfX+Q0xt7Fqic8wgDXLh6LNoZn04zzVjoY1sbNEg3DvuHMJ3hNyDq01jgWNN4W0t0XHcBluSgB1BsiRqNxDEsesMOit2nkQrPgh4UvtPD3bmTk1uYh7NofvfV1RCzMZPO1cSNASo66ltteD+He9axJtg4lByVlpPNzTrl3EqCzdQBrb2NgraE8ki27VubVtVACgAzcIA3S+n/bnjRisaiO926wW3ZGQE8bjAFoH7xAygRrJYVlKSUm45IG1iGFm1CDyQFQdLaKg9sU7hLAtoqjWBvO8neSesmT6651tzwmuYm5lSbNpNRBi4zEEDMw8jmknKNdQZ4DX2fta/YaUuMRxR2LIw6OcSV7RHr3V5dTadGE9zXqaXXinY6nXm39In7UT7tb+e7XoDYe2UxSZl5rCA6Herf1B4Hj2yB5//SJ+1E+7W/nu13RkpK60NydzuP0efZeB+7WfkWp+44USerr36cKgPo8+y8D92s/ItTsHPxjL6pnXTp3VSMwqkkE6ROgOnUT16fjTtFFAlYKQ9oHt01Bg6dm8dVLptrnBRJmDqIBiddez21UHbiFl5BmJBIMH2fhHtpyk21gCdTxIESeJilVGFoNX9IaJI03xCkjN+U+qnaZumZUCd0z5OU7+0xOlPVQtRtxzl3wJO/SYgSOO805Td9JGkSNVmYzDdu/3rS1aRI1FAtTNazFpzc6AcuWAdJjN0/6DdWzTeHEKARGnEyfbxoiNXHKag5+MFenmyDpp0mT7KEtFfJOmuhk6kzvnd1flWbVuNTqTEnpIEaAkwOqgzY5RRWrtG6VSF8tyEXqZuPXlEt/LUWZkIwfPd7nATbTsU889Utp2ItRPhKMRcs4lsHBvJba3Z1A/WNBcgtzZAgCdxDTUxfYWbUIPJCog6WMKg9sUlnXDWCzHm21LMx0k72J6yZPaazTs7grXgXsBreEt4bFRdKLcN4Mcwa9iC7uGJ8ohLhk8eUqGxOxb2zibWF2kbWHCytq/aF9kJPNS0QVZho2hmABO+akcb4XcnbK2ILatcvMDkDHVsi73AOgJgQB5VVZGZibl1i1x9WZozdQ00AA0gaV5uN2hSjfJSfpf3yNM6yjoObIvrZvm7cF3F3nA5S9ddRc5JDIt27ajJaQuAcs6wZIroNvbdrFgW7ZOZvLQ6OLQ1eRxB0WRI52/SucYbWW87Uf4f3fw1/mNYw+rcoCQQeYQSGAXiCNRJndwiuGltScJfOlZcss+nvgao4h3zLJ4HeEmKx74xnU2rJuLh8OsQVycobzE7y+WJ4AgDrq74x+TtwgAJhEHAE6DToA1PUpqk7D8LWDk4gG4FBRbigZt8uWQb9QBK+Z5NJ2r4YNeuf8ADg21QEZ3Az5mAkqhkLC6S3nHSvXljqDjvp2S4cftqb+1ja9yybb29ZwNsIJuXAoCWweceClj+6CeJ36wDXP8TinYZ7zZysnQQoLatlXgWJJJ1JnfuFMNzrm8mOcxJJJdtBJOpMSdekUXecwXgOcfV5I9uv8ALXh4vHSr/LpHV/374o5qlVyy4CsOhA13nU9p3+obvVTtFFeVJ3d2aR7A4x7Fxbtvyl0I4OvFT1HgeBg9R559O+OS/j7VxDKthrfaCLl0EHoIMg9lX2uU/SeoGMGm+0hPWZYfkBXs7JxEt7snpqjpw83fdPR/0fYhBszAgso/4azxHmCpy9eQjR0zDVZbSYI1g7ta5H4KWFOCw0qp/U2+A80VK/V08xfdFfTKg9bnPPaCTa3TpSY22Zh000POGhrP1pPPX3hXMzhUmcq+wVn6unmL7op2HUneS8J0v60nnr7wpuziUGYZ0mZ0IG/d29tc4+rp5i+6KwcMnmr7op2HUd4rw+p0z60nnr7wo+tJ56+8K5p9XTzF90UfV08xfdFOw6jvJeH1Oj4bEIFC50EaQGHq49FOfWk89feFcvNpf7uP5VP5TWctviqjtWB7SKOj1KtoWy3Tp/1pPPX3hTdvE21JXOmskAECBpPbqfxrnH1dPMX2CsHCp5q+wU7DqR7RXh9Tpn1pPPX3hTSYlFY89AGOnOE5tZ49An21zn6unmL7orBwyeavuinYdQ9orwnTPrSeevvCtLam3rFhZZwxPkokM7dg4DrMDrqgDDJ5q+6KbvYQb1AVtN2mgO7T/eta6tGag3DN8CraKf5SQ2n4UYi8SFPIJwCeX/M/D+WI6TWps7buItXAxblkUQFusSZbyiH1YHQCTm3tumtK6hXygPUf6Vivla2IxlGpeo2n6fbQyVeTzTJ3G+Glx2UrZW3kkguxdc5GUGFCzAzaSJzDoqE2li7uIdTednAOaNyBh5MINOMzqdN9Nles/h3Vjkh29pJ/OsKuPq1NZeS9/wAllVlLVjWIbNCjUTzuiBwJ6zHqms37RYRJ1MGNAF49e7T10+KK5FUta3A13Ne+jBTknoid08RO4gUs+RzAN0L0DgPUP6U7TcakgwePEeyildWfDP8A6UFXKsATA06z/rSbdmFA4jWRvzHU+00Pfy749Rk+ylC4T+6R2x31k1NK74gxh0IGu86ntPD1aD1UWEOpO8mewbgPZHrmlQx4x2an2nuo5IdE9uv51i5a34gXRSOSHDm9nduoVjuI9Y3HurG3IguuVfSh+1r/AAk+Z66rXKvpQ/a1/hJ8z16GyvxHkzdQ+s6l4J/sWF/g2/lFStRXgn+xYX+Db+UVKsQASSABqSTAAG8knQDrr7VaHjz+t/qFFR2E2/hrr8nbxFp3OgUOJJ6B5x6hUjVTT0JKMo6oKKKKpiFYdwN5A7aRfO7UgcSP96DrpVtANRGvHp9fGoW3ETyvQCfVH5xRDHoXs1P46fgacooLmEWBA4Ukhukew99HLDhLdnfu/GsSx4Be3X8BH50LZmZboU+sj+hrNt5nhBg/nw7aTyXSSfwH4f1paqBoNKB2M0UUVTE0b9pgxMFp4jUgdEb/AGUyXHHTt0/OpJ2I4euYAprlz5s9mb/xrxcVsalWm5qTTfn7+51QrSStY0lcHcQfXSq2WYtvHqyz7S0ChbIG9EjrjT8K43/j/Kp6f2bO36GqTG/SiZ3e390dp4U811B5CiemIHt4+qmSJ1Op6T/uBXn18NhsNK0p775Ry+7zM4ylLhYSVnrHSRv7AdAOsyaDaB3ie3X86ybg6R7axynUT6j/AFrmqYirPTJclkvfVmaVjK2wNwA9VKpEk9A/E/79dHJ9JJ/L2CtDzd5P9ymTcA4+rj7BWM56D+ApSiN2lZqXQEc7qHrJ/oKJI4A9h19h76XRS/QCVcHu41yz6UP2tf4SfM9dUK/hXK/pQ/a1/hJ8z16Oy7fEZcmbqH1nUvBP9iwv8G38op/Zuy02hj2s3hmw+Ft27j2/3bt66W5MOP3kVUJjpOulMeCf7Fhf4Nv5RTwv3cHihi7Ntrytb5LEWkjOyqSyOgPlOskZeIgDWvrMVGboNQ1OPCyisQ97qSuzMNYx+bD4mzhhaK3TasfVblq4ttLnJq6XXIBIUqTkUZS416YTYQe2cRhbjF2wt5rSuTLPZID2ix8/K0HsFbWG8MbCsrWjjcdeRXS1ZeyUNvORPK3WUDSAuckwBxJJLOxsK9tbly8Qb164968RqAzblX/pVQFHYa5MDCaqN/l/c7NoSh2VuPAkaKRnPBT64H+v4US3QPb/AKV6lzxbC6bNrzTl/L1is87/AKR7T3UZW84epe8mhVlxMLc1hhHQeB7qVdSQR/v19IrHJ9JJ/L8KXQj6Da3eBGU/h6jTlBFMsuXUGB0E6eond+VC5MeooUyJoqmIUUVq7RvEAKphmMT0KBLHt3DtYVrq1I04OctFmZRi5OyG8TiySVTh5TcB1Dpb8B+FJ5VvOPsHdTaIAABoBSq+NxO1cRVm5Rk4rgkd8aUUrWFco3nGmmSTJLHtOg7BwpdFcksXXmrSm2v1M1FLRCMnWfaf6UckOie3U+00uitO8+ZTAFZoorEBRRRQBRRRQBRRRQBXKvpQ/a1/hJ8z11WuVfSh+1r/AAk+Z69LZX4jyZuofWdS8E/2LC/wbfyipWorwT/YsL/Bt/KKlWMb9K+2joePU+t/qZmsEU3y07gW/L2n+lEMeIXs1PtPdS5jYw1sKPKKjt09QMj1UqyxMz06aRI7KEtAa7z0nU/jS6WK2FMm7rBIXXjvjhqdKepDXRu3noGv/wCeujEQ5M+c34f0FHJdbe2k2rcGYC9Q/rGlO0DdhHIjr95u+sraA3AD1ClUUsS7CiiiqQK0dpaNbPWy+1c3/s/Gt6oy9e5RwRqqggHzmMSR1ACJ4ya87alSMMLPe4qyN1BNzuZooor4c7wooooAooooAooooAooooAooooAooooArlX0ofta/wk+Z66rXKvpQ/a1/hJ8z16WyvxHkzdQ+sv/gz4QYVMJh1bEWVZbVsEF1BBCiQROhqT8ZcH6VY+IvfWKK+tVdrgYS2fFu92Z8ZsH6VZ+IvfR4zYP0qz8Re+iinbvkTu6HiYeM2D9Ks/EXvpvxnwp3YmwO24pPsB/rRRTt3yKtnQ5mPGDBnysXaPVyigewHX1zTi+EmDG7E2B/3F76KKdu+Q7vj4mZ8ZsH6VZ+IvfR4zYP0qz8Re+iinbvkTu6HiYeM2D9Ks/EXvo8ZsH6VZ+IvfRRTt3yHd0PEw8ZsH6VZ+IvfTd/wrwaifrFpupXUkn26dp0ooo675BbOhzZo3vCPD3PLxNkL5guLr/iM69g07aV4w4X0iz7699FFePiMA68t6pNs6FhYpWQeMOF9Is++vfR4w4X0iz7699FFaO56fiZfh1zDxhwvpFn3176PGHC+kWffXvoop3PT8THw65h4w4X0iz7699HjDhfSLPvr30UU7np+Jj4dcw8YcL6RZ99e+jxhwvpFn3176KKdz0/Ex8OuYeMOF9Is++vfR4w4X0iz7699FFO56fiY+HXMPGHC+kWffXvo8YcL6RZ99e+iinc9PxMfDrmHjDhfSLPvr30eMOF9Is++vfRRTuen4mPh1zDxhwvpFn31765t9ImMt3cUrW3W4vJqJUgiczaSO2iiujDbPhQnvptmUKKi7n//Z">
            <a:hlinkClick r:id="rId2"/>
          </p:cNvPr>
          <p:cNvSpPr>
            <a:spLocks noChangeAspect="1" noChangeArrowheads="1"/>
          </p:cNvSpPr>
          <p:nvPr/>
        </p:nvSpPr>
        <p:spPr bwMode="auto">
          <a:xfrm>
            <a:off x="57150" y="-1423988"/>
            <a:ext cx="3743325" cy="2981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descr="data:image/jpeg;base64,/9j/4AAQSkZJRgABAQAAAQABAAD/2wCEAAkGBxQSEhQUExQWExUXGBYXGBgYGBocFhoUFxgYGBccHBoYHiggGBslHBcYITEiJykrLi4uFx8zODMsNygtLisBCgoKDg0OGxAQGi0mICQvLCwsLCw3NCw0NDQtLCwsLC8vLCwvNCwsLCwsLSwsLCwvLCwsLDQsLCwsNCw0LCwsLP/AABEIAMgA/AMBIgACEQEDEQH/xAAcAAABBAMBAAAAAAAAAAAAAAAAAgMFBgEEBwj/xABLEAACAQIDAwYKBgcGBQUAAAABAhEAAwQSIQUxQRMiUWFx0QYWMlJUgZGSk7IHFDV0obEIIzRCc4LBFVNy0+HwJDNig9KiwsPi8f/EABsBAQEAAwEBAQAAAAAAAAAAAAABAgMEBQYH/8QAMxEAAgECAwUGBAYDAAAAAAAAAAECAxEEITEFEkFRYRMVUoGh8BQiMpE0QnHB0eEGsfH/2gAMAwEAAhEDEQA/ALp4DeB2AubOwb3MHh3dsPZZma0hZmKAkkkakmpzxG2b6Dhfgp3UfR59l4H7tZ+RasNAV7xG2b6Dhfgp3UeI2zfQcL8FO6rDRQFe8Rtm+g4X4Kd1HiNs30HC/BTuqw0UBXvEbZvoOF+CndR4jbN9BwvwU7qsNFAV7xG2b6Dhfgp3UeI2zfQcL8FO6rDRQFe8Rtm+g4X4Kd1HiNs30HC/BTuqw0xj8Wtm1cuuYS2jOx6FQFmPsFAQviNs30HC/BTuo8Rtm+g4X4Kd1Uw2Di8N/aG1L19bTgvZwllnRVtEEoCLXOu3SozEzA13CY2MVbubIFrF2L165gWZBiMPec3OTt3CALltmllykiVkgya0LEQ3t3y8y2LX4jbN9BwvwU7qPEbZvoOF+CndVgBrNbyFe8Rtm+g4X4Kd1HiNs30HC/BTuqw0UBXvEbZvoOF+CndR4jbN9BwvwU7qsNFAV7xG2b6Dhfgp3UeI2zfQcL8FO6rDRQFe8Rtm+g4X4Kd1HiNs30HC/BTuqw0UBXvEbZvoOF+CndR4jbN9BwvwU7qsNFAV7xG2b6Dhfgp3UeI2zfQcL8FO6rDRQFe8Rtm+g4X4Kd1HiNs30HC/BTuqw0UBXvEbZvoOF+CndXAvp12XZw20USxaSyhw9tsttQq5i9wEwOMAeyvT1ebf0iftRPu1v57tAdx+jz7LwP3az8i1Yar30efZeB+7WfkWrDQBRRRQCL15UUs7BVGpZiAAOsnQVp4fbNh2CrcXMfJBkZv8OaM/qmojbV7lb5Q6pZy6cDdYBpPTlUrHW56BWvethgQwkH/fqPXQFuoqK8H8WzoUc5ntnKTxZSJRu0qYPWrVJ3AYMEAwYJEgHhpIn20AjFlgj5Iz5WyzuzQcsxwmKivBvwgTFW5I5O4FBdCd0jygeKdftg1EHwqxFhzaxNlGZd5tkrK8GUNIYH/EI1B1qH2bsZr5a4GexbZn5OI5U2nJjXUKpUxrM79NK8rGbUpYazbyTtJcellxOqGH+RuWV1eL4Pp70JvwK2obt3E5jpcbl0nzSSpHVCi171Lx+P8A7QOIwdqORfD30e7/ANTgW1ycMvOY5uOXTTU6NzwXWDku3UJUqdVIKmJDCASpgSARWpsraDYF7yvZL3Gy5CGAttbWedOpBzMwIgxA6QTxYHblOs1Fyta7k36WNs6EJN9ne+Vl/tmPBvbS3cE2AvMtjG2rLYdrVw5CWVCiuk6vbIAOYTv7JZ8L9oLibNvZWGdb2Ivcnbu8mcy2LKleVdyNF0EAHUyNOmYwmzl2oRdxmFwzWQCLea2WusSRqtwkRbEEbudv0A1sex9iYfCKVw9m3ZU6kIoWT1kan116sMNTclUWmtjjleL3Wb6LAA6KzRRXaYBRRRQBRRRQBRRTWJxC21LOwVREkmBqYH46UA7RUBtbbqFVt2bq8o7ZdPKVILMwB6lgHgWHZUcLRG65eB6eWun8GYg+ygLBi9sWrbZCSzDeqKWKzuzZRzfXvpWC2taunKrQ+/IwKvA4hWAJHWJFV6zaCCB1kk6kk6kknUsTqSd9F6yriGE8R0g8CCNVPWNaAt9FRng9iWe0QxzNbdkJO8gQVJ6TlZZPTUnQBRRRQBXm39In7UT7tb+e7XpKvNv6RP2on3a3892gO4/R59l4H7tZ+RasNV76PPsvA/drPyLUtjtpWrMC44UmYGpMDeYA0Aka7taA09rbWZG5O0AzxmYt5KA7pA1ZjBgaaAyRpOnb2xfXVlt3R0ICjerMzBj2le2oHbO2VsWMRizz5Z2UA+WZ5OyoI84BB65qIveDPMS5tBcXjr7q1x0s3OSsWEEEhRyiAlZA3lmgmNK11KsYalSuWGziGuG44QrmuXD+sBUmGyrpExlVdfZNbFm5mG6DJBHQRv7arZtts+9hst97+AxRFtOVJa5Zusua1DnVkfdB1BirAuEAnV9ST5R3kz0xWUJqa3kQfwWPSxfJckC5biACSWttKgACSYuP6h1VuXvCNgpYYdyoBMZl5Qx0KCR/6p6uFR+HJK675YTETDEA+sAGnKyBX9sbd+v8mmW2i57fODFrmR2UMAdAoZdDod/AgGre1xVgEgdAkD2CqvtPBX7lu1am1lV5DBBntqpzW2DMTJEDQAaxwBmRXBJrKhy3lFwGZu0nf2bhwr5vaGxKuNqpzqZK/D0yfqdTrwSW7G3S/qTVQPhhYDWrbaSlxdCJVlMhlYAglTpIBHkincJjBYLJcY5AA1uZZoJgoN5YgxA3w4HCtHbovYjk8toBUblIcqSXAhZXVSupME743RXzuF2RiqWN3UnaDzkllpfjrdcDbCpHJv8AgkdleGLPC/Vmubh/w/PA7QYCDtb21cBUDsHwht3bbi4Bh7loDlbbaBQdzKdzIeBEiZG8Unam1+Ui3YfQgM9xeCncqng511/dA6SK/QqUZKPzSu+drehx1HFy+VWX3LBRVS2eeRu2ypIVmCXASTObRW1PlZ8onfBM8KttbDAKKKKAKKKaxWbI2Xyspy/4o0/GgFs4G8gdtVG/tG5iTbYqotAtcUhiWmMqSIjczHfoY37618NhbborlVcsoJZxmYyOLNqTWy7BF3QANAPwAH4UBjE28ykcY06m4Hqg05TH6yJ5s+br7M07+uPVUf4Q7Z5DDG4i5rjFbdpDxv3GyKp7G39SmgJiKxVS2l4NWrQL4/65jbi2+Vv3bdw27FhNZKKHSQMrHKodoEkc4TsnD3sBikwty+9/D4lbgw9y5zrtq6gk22f98EElSddI4TWmFeEpWRbFn2FtW3bN4Nn51wMCLdxlI5K0ujKpB1Uj1VYsHjLd1c1t1cbpBmD0HoPUarQEaDdWzsMf8S0f3XP6+d+rnp3XI9dbiFjooooArzb+kT9qJ92t/Pdr0lXm39In7UT7tb+e7QHUvBnF3PqOz7aO1sDB2XJWJJKgASQYAg+0VIKrly7uXJVVBIAICljrlgHVugbqT4JbL5bZmz2VsjrhrQBjMCrIshlkSJAO8HTtmS/sO9/fWvgt/m0BWvCvZTX8HdtWoVwFe2Nwz22FxB2EqB66QfCP+0bdtbTWVGU/W8PdvGzfDiByZGRiLc5pIjNAExIqznYl7++tH/tMP/lNRm0/AZcQwa9bwt1hoGa0c0dE5pitVSkptPiipkH4QbUTaF/CYXDlXWxdTEYi5bOa0jWhNu0rgQzFju0gDhwslKwng5dsoEtLh0QblUMqj1AU9/ZWI6LJ/ncf+w1adNU47qDdzXorY/svEebZ+K/+VWDszEebZ+K3+VWwhpYi/GiglubwJADGJMcND7KxyDHUsc06QTlAHDLuM679dd+6thcBfJkW7ckb89waAnfNnTefbSkwOIIkW7RH8U/5dLEuhh8OpdXKgsoYK3EB4zR25R7Kcp0bPxH92nxP/rWf7Pv/AN2PfHdQpp38IjsjMoLISVPRP5iQDHSoO8ClWbCpOUBZZmMcWYyx7Sa2vqF/+7HvjupBweI/uf8A1p30BrYvD8ouUsy6o0qYbmMGieE5YPUTurKW3AKi7cFuZCKYg8eeOdHGARvPqeOGxHo7e/b/APKschiPRrnv2f8AMoCb8H8Q1ywrM2Ygus6ScjsoJjjAE9dSNQHg5avpcui5byW2OcTkzB4RY5lxpByk7h65qfoAqG8J7rBEUEqrvldhviCQs/u5iIn1DUgiTxmJFtGdphQSY3mOA66q+Lu3L/8AzTC6HkkPNEEEZm8pyCOodXGgMogAAAAA0AG4AUxiLgzIkiSwMTrADNMdqilveMkKuYjeSYUHfEwTMdVYw9ojMWIJYzoIjQCNSZ3dVAPVX/C7Z1x7JeyM1yzes4q2nnPZIJXdvIBjrirBTd9yIA3sYE7hoST7AaAib+3xtAI1hsO+HVQ12zdv8ldF4E8y8vJtCLG79475A119pbWTaOPw64dhcsYMvduXl1ttfZMlu2jjRoDMSRpu1rYxuwMLeuTiMNZuOdzlBLRwPGR1k6bugSNo27YFu2oAXQJbXQepdF9cVzww0YtNcNC3Nml7G2hbtXLxukoWKKGZWCZFWRz4yjnO41NaxvkalGA6RBjtAM+yacRwwkEEH2dddBC3UVE+DL/qcszybMg6lBlB6lKj1VLUAV5t/SJ+1E+7W/nu16Srzb+kT9qJ92t/PdoDuP0efZeB+7WfkWrDVe+jz7LwP3az8i1YaAZuYYFs+5oAzDflBmNeG/20u08jWA3EAzH+mlLpq0QSWER5O7WVJnXiP9avAxtZ5DtFFFQyCmiAW4HLrEahjOvsn2mnaadSCSupiIOgJ4GYkcaqIxwmtTlZzPlyQQJb95NCTp2mJ40+LU+VB1kCNB39tZcnMANOJ00jdE8DP5GqjF3Y5RRRWJmNWrhLOCIgiNd4I3xw1mnabXyzv3L2b23dfT6qcqskdBnEW2MFWywZI0htDodNNY3UtLkyOIiR2/mOvqpdNX9Bm3lZIExOm48Ka5EeWY7RRRUMhrF4dbiMjeSwKnpgiPUaqVhyGe25BuWyFYjcZEqw6JGscDI4VMeEeJYG3aVimcOzMDDZEyghSPJJLjXfAMQYIirVpVEKAoHAbqAaz5Cc2ikyG4AneCeGuoPXFbFFYYadFAMnFrvhsvnRzfw1jr3ViWYocsAEnU86MrDUcN4409aTKABwAHsEUqgE3LYYQRI7qyiACAAB0DdWaYN/L5eg4N+76/NPbp18KAfpq6kZnUS2U+sgaAxv3U7WHYDUkDtoBi3gwJ59yWMtFx1BaAJyowG4DhT1o3E1t3XU9DMbiHtDkkD/AAkVi3dDeSZ6xu9vGl0BO7H2jyynMMrocrrMiYkFTxUjce0bwa8+fpE/aifdrfz3a7jsH/n3Ou2k+pnj5jXDv0iftRPu1v57tAdx+jz7LwP3az8i1Yar30efZeB+7WfkWp660DTfoBpOpMDTooBDtmJUbtQxBgjQQNOJBp4UlFgDWTxPSenSlVSJBRTd65EARmO6Zjr3UGyCZOusidYI6BwoL8hyimWUIZGgJ1AG8sQJ6v8AU09UCZhjFIsKQNd51OswTwHUKj9t7Vs4a0+IvuFtWRLSJ5+mWOk6wAN5YVWbPhJtS+vK2dn2rdoiUXEX8t913g5VUi2T0MdKk5xgvmdgs2Xqiq94K+FK4s3LVy0+GxVnLyth9SoacrK40uIY8odW6RU7duQYEFjrExzZAJ9U1VnoG7Ba1k6iTGvVpp1HfTlJtoFAA0AEDsFIutJy9I52sEKQQCI1mf69FXUmiFq4MgEGN/V203dMkLodxIPAawe3MB7DSjb3QcsdmoiONKtpAAknrO8+ygzeQqiiioZGjtXZwvKBOR1Mo0TB3GR+8pGhH5GCK7jC9gE30yqJJuLzrcDWSd6aecAOs1cK0sbz3S1w8t/8KkQPW0doVqqBXbbhlDcCJ9RHSKYw5YqrKZUiQH8qDu1H9QT11LbY2FachEBtNcJzFDAyDW4SnktMhZiefM1p7R2XiFARWt3DcOUHnW2AgljHPBhQddNY0q2BrYe+7jMFUAzBzEyAYkc0aHeOo1iyzPPOgAkc1RqRodWJkTI3Dca2r+zL6oADatHREAzXDJ0GnMgASTv0U6VF+DmMwd84lLZfFLhuTthnb9XcuvmAVUUBWGZQMzTJbo1LduroGzhcZbZigfMQY1I1MAkCN8TrWwt0FmXzYk8JM6dsQfWKnWwVq3h8lxVdFGZhlEFvKJA4EtJEdOlRlvwdNu2WF42yZdw45RAd51JDkACNW3AUsCO5JM5ULBgMYJCwSQJAMEmDw4UoIgcKEGYgtMDQCOPDf+dbOB2HiCuY3LSl+eSbbEgEAKMucRAA475qEx2Ow+Hu4dL5bE38XctpbtDm2xZz5OUYCZWGZgrEzMcCaqjd2QN65tS0CozrziRMiIA1MnhuEjiRWbm07QjnqxJgBSCfYOqrTgVDM7wMv/LQcMiHU+tp9SrRh1D3WeOak2162MG4evUKvUVbpqWBqeDuEYZ7rqVL5QqkQwtrMZhwYlmMdGUGCDXBv0iftRPu1v57tekq82/pE/aifdrfz3axB3H6PPsvA/drPyLU/cWREkbtR1a1AfR59l4H7tZ+RasNAItvI1EHiDEj2UumbwAIacpkCYmQTGX2mnqpFyG2bngTwbTsK6z6/wAaRbNyWzZSsnLEgxAiZ0JmejhS706EcNSIEsIOmu7WPZSlcHjqN44iekcKE4jZJbQhl3GZEyDu0J6KeooqFSKL9ImXLs03CxsHG2TcJ3ahzbz9XKZaa8MxY5YOHtDE2zYOV55fkzc5q4YkjI7nMpIBDeSekW3a2ybWKs3cNfQvbcaz1kkZTwKkAjogVVbXgvtOyBbs4+zdtqItviLGa/bWIjOrAOY4sNa569FympLgWLyDav27s7k/L5DF8vG/kIXkp6uVq72DInp1EiCBwH++mq/4O+CwwnK3Xu3MTir+UXb7QGIGgCIObbRZJgdHGBVlrZRh2dNRDd2FNWjJbdoY03xAMHrkn207THLAMQSB5MdPO0HaZBraiMfopoXt0qwmejTtg6UtHBAIIIO4jdUsLoVRRRQoVQvDDwxOCW1ya5sRjbgWzIlVtBlQMenRwwHTcPRVw2mcwFob7hynqQaudN2mk9LCmdsYW23Jnk0N0NlssVBa2zDVlndlUFtPNrOFlqBJxqW1v4m6wS2gIzHcLducx9bZt28BaqCbb2riyuJwmGw2Hslf1f11rnKMjQc2Sz/y5gbydAOmtz6V0RdmEEE2Uu4blVXX9Ql1M4gamAPwrV+kK7fe3CWrjYZUS5ntPb/WXM65FMuDyYAnQHMWXcAZ5a9WUZJR48X71KkSOwPCK5exYw2Ns/VsQlsuihs1m8CcrPbbjlGmU6jOd/Db8HPBjDYJuRwyFUU8q8ksTcIy2wSd4C5jHDmmobw1vr9b2SRzby33uHzlw62X5ecs6aqOvhV0wCFULPozEu/UTw/lUBf5a2YetKdPeYasxOL59xLfAfrH7FPMHrfX+Q0xt7Fqic8wgDXLh6LNoZn04zzVjoY1sbNEg3DvuHMJ3hNyDq01jgWNN4W0t0XHcBluSgB1BsiRqNxDEsesMOit2nkQrPgh4UvtPD3bmTk1uYh7NofvfV1RCzMZPO1cSNASo66ltteD+He9axJtg4lByVlpPNzTrl3EqCzdQBrb2NgraE8ki27VubVtVACgAzcIA3S+n/bnjRisaiO926wW3ZGQE8bjAFoH7xAygRrJYVlKSUm45IG1iGFm1CDyQFQdLaKg9sU7hLAtoqjWBvO8neSesmT6651tzwmuYm5lSbNpNRBi4zEEDMw8jmknKNdQZ4DX2fta/YaUuMRxR2LIw6OcSV7RHr3V5dTadGE9zXqaXXinY6nXm39In7UT7tb+e7XoDYe2UxSZl5rCA6Herf1B4Hj2yB5//SJ+1E+7W/nu13RkpK60NydzuP0efZeB+7WfkWp+44USerr36cKgPo8+y8D92s/ItTsHPxjL6pnXTp3VSMwqkkE6ROgOnUT16fjTtFFAlYKQ9oHt01Bg6dm8dVLptrnBRJmDqIBiddez21UHbiFl5BmJBIMH2fhHtpyk21gCdTxIESeJilVGFoNX9IaJI03xCkjN+U+qnaZumZUCd0z5OU7+0xOlPVQtRtxzl3wJO/SYgSOO805Td9JGkSNVmYzDdu/3rS1aRI1FAtTNazFpzc6AcuWAdJjN0/6DdWzTeHEKARGnEyfbxoiNXHKag5+MFenmyDpp0mT7KEtFfJOmuhk6kzvnd1flWbVuNTqTEnpIEaAkwOqgzY5RRWrtG6VSF8tyEXqZuPXlEt/LUWZkIwfPd7nATbTsU889Utp2ItRPhKMRcs4lsHBvJba3Z1A/WNBcgtzZAgCdxDTUxfYWbUIPJCog6WMKg9sUlnXDWCzHm21LMx0k72J6yZPaazTs7grXgXsBreEt4bFRdKLcN4Mcwa9iC7uGJ8ohLhk8eUqGxOxb2zibWF2kbWHCytq/aF9kJPNS0QVZho2hmABO+akcb4XcnbK2ILatcvMDkDHVsi73AOgJgQB5VVZGZibl1i1x9WZozdQ00AA0gaV5uN2hSjfJSfpf3yNM6yjoObIvrZvm7cF3F3nA5S9ddRc5JDIt27ajJaQuAcs6wZIroNvbdrFgW7ZOZvLQ6OLQ1eRxB0WRI52/SucYbWW87Uf4f3fw1/mNYw+rcoCQQeYQSGAXiCNRJndwiuGltScJfOlZcss+nvgao4h3zLJ4HeEmKx74xnU2rJuLh8OsQVycobzE7y+WJ4AgDrq74x+TtwgAJhEHAE6DToA1PUpqk7D8LWDk4gG4FBRbigZt8uWQb9QBK+Z5NJ2r4YNeuf8ADg21QEZ3Az5mAkqhkLC6S3nHSvXljqDjvp2S4cftqb+1ja9yybb29ZwNsIJuXAoCWweceClj+6CeJ36wDXP8TinYZ7zZysnQQoLatlXgWJJJ1JnfuFMNzrm8mOcxJJJdtBJOpMSdekUXecwXgOcfV5I9uv8ALXh4vHSr/LpHV/374o5qlVyy4CsOhA13nU9p3+obvVTtFFeVJ3d2aR7A4x7Fxbtvyl0I4OvFT1HgeBg9R559O+OS/j7VxDKthrfaCLl0EHoIMg9lX2uU/SeoGMGm+0hPWZYfkBXs7JxEt7snpqjpw83fdPR/0fYhBszAgso/4azxHmCpy9eQjR0zDVZbSYI1g7ta5H4KWFOCw0qp/U2+A80VK/V08xfdFfTKg9bnPPaCTa3TpSY22Zh000POGhrP1pPPX3hXMzhUmcq+wVn6unmL7op2HUneS8J0v60nnr7wpuziUGYZ0mZ0IG/d29tc4+rp5i+6KwcMnmr7op2HUd4rw+p0z60nnr7wo+tJ56+8K5p9XTzF90UfV08xfdFOw6jvJeH1Oj4bEIFC50EaQGHq49FOfWk89feFcvNpf7uP5VP5TWctviqjtWB7SKOj1KtoWy3Tp/1pPPX3hTdvE21JXOmskAECBpPbqfxrnH1dPMX2CsHCp5q+wU7DqR7RXh9Tpn1pPPX3hTSYlFY89AGOnOE5tZ49An21zn6unmL7orBwyeavuinYdQ9orwnTPrSeevvCtLam3rFhZZwxPkokM7dg4DrMDrqgDDJ5q+6KbvYQb1AVtN2mgO7T/eta6tGag3DN8CraKf5SQ2n4UYi8SFPIJwCeX/M/D+WI6TWps7buItXAxblkUQFusSZbyiH1YHQCTm3tumtK6hXygPUf6Vivla2IxlGpeo2n6fbQyVeTzTJ3G+Glx2UrZW3kkguxdc5GUGFCzAzaSJzDoqE2li7uIdTednAOaNyBh5MINOMzqdN9Nles/h3Vjkh29pJ/OsKuPq1NZeS9/wAllVlLVjWIbNCjUTzuiBwJ6zHqms37RYRJ1MGNAF49e7T10+KK5FUta3A13Ne+jBTknoid08RO4gUs+RzAN0L0DgPUP6U7TcakgwePEeyildWfDP8A6UFXKsATA06z/rSbdmFA4jWRvzHU+00Pfy749Rk+ylC4T+6R2x31k1NK74gxh0IGu86ntPD1aD1UWEOpO8mewbgPZHrmlQx4x2an2nuo5IdE9uv51i5a34gXRSOSHDm9nduoVjuI9Y3HurG3IguuVfSh+1r/AAk+Z66rXKvpQ/a1/hJ8z16GyvxHkzdQ+s6l4J/sWF/g2/lFStRXgn+xYX+Db+UVKsQASSABqSTAAG8knQDrr7VaHjz+t/qFFR2E2/hrr8nbxFp3OgUOJJ6B5x6hUjVTT0JKMo6oKKKKpiFYdwN5A7aRfO7UgcSP96DrpVtANRGvHp9fGoW3ETyvQCfVH5xRDHoXs1P46fgacooLmEWBA4Ukhukew99HLDhLdnfu/GsSx4Be3X8BH50LZmZboU+sj+hrNt5nhBg/nw7aTyXSSfwH4f1paqBoNKB2M0UUVTE0b9pgxMFp4jUgdEb/AGUyXHHTt0/OpJ2I4euYAprlz5s9mb/xrxcVsalWm5qTTfn7+51QrSStY0lcHcQfXSq2WYtvHqyz7S0ChbIG9EjrjT8K43/j/Kp6f2bO36GqTG/SiZ3e390dp4U811B5CiemIHt4+qmSJ1Op6T/uBXn18NhsNK0p775Ry+7zM4ylLhYSVnrHSRv7AdAOsyaDaB3ie3X86ybg6R7axynUT6j/AFrmqYirPTJclkvfVmaVjK2wNwA9VKpEk9A/E/79dHJ9JJ/L2CtDzd5P9ymTcA4+rj7BWM56D+ApSiN2lZqXQEc7qHrJ/oKJI4A9h19h76XRS/QCVcHu41yz6UP2tf4SfM9dUK/hXK/pQ/a1/hJ8z16Oy7fEZcmbqH1nUvBP9iwv8G38op/Zuy02hj2s3hmw+Ft27j2/3bt66W5MOP3kVUJjpOulMeCf7Fhf4Nv5RTwv3cHihi7Ntrytb5LEWkjOyqSyOgPlOskZeIgDWvrMVGboNQ1OPCyisQ97qSuzMNYx+bD4mzhhaK3TasfVblq4ttLnJq6XXIBIUqTkUZS416YTYQe2cRhbjF2wt5rSuTLPZID2ix8/K0HsFbWG8MbCsrWjjcdeRXS1ZeyUNvORPK3WUDSAuckwBxJJLOxsK9tbly8Qb164968RqAzblX/pVQFHYa5MDCaqN/l/c7NoSh2VuPAkaKRnPBT64H+v4US3QPb/AKV6lzxbC6bNrzTl/L1is87/AKR7T3UZW84epe8mhVlxMLc1hhHQeB7qVdSQR/v19IrHJ9JJ/L8KXQj6Da3eBGU/h6jTlBFMsuXUGB0E6eond+VC5MeooUyJoqmIUUVq7RvEAKphmMT0KBLHt3DtYVrq1I04OctFmZRi5OyG8TiySVTh5TcB1Dpb8B+FJ5VvOPsHdTaIAABoBSq+NxO1cRVm5Rk4rgkd8aUUrWFco3nGmmSTJLHtOg7BwpdFcksXXmrSm2v1M1FLRCMnWfaf6UckOie3U+00uitO8+ZTAFZoorEBRRRQBRRRQBRRRQBXKvpQ/a1/hJ8z11WuVfSh+1r/AAk+Z69LZX4jyZuofWdS8E/2LC/wbfyipWorwT/YsL/Bt/KKlWMb9K+2joePU+t/qZmsEU3y07gW/L2n+lEMeIXs1PtPdS5jYw1sKPKKjt09QMj1UqyxMz06aRI7KEtAa7z0nU/jS6WK2FMm7rBIXXjvjhqdKepDXRu3noGv/wCeujEQ5M+c34f0FHJdbe2k2rcGYC9Q/rGlO0DdhHIjr95u+sraA3AD1ClUUsS7CiiiqQK0dpaNbPWy+1c3/s/Gt6oy9e5RwRqqggHzmMSR1ACJ4ya87alSMMLPe4qyN1BNzuZooor4c7wooooAooooAooooAooooAooooAooooArlX0ofta/wk+Z66rXKvpQ/a1/hJ8z16WyvxHkzdQ+sv/gz4QYVMJh1bEWVZbVsEF1BBCiQROhqT8ZcH6VY+IvfWKK+tVdrgYS2fFu92Z8ZsH6VZ+IvfR4zYP0qz8Re+iinbvkTu6HiYeM2D9Ks/EXvpvxnwp3YmwO24pPsB/rRRTt3yKtnQ5mPGDBnysXaPVyigewHX1zTi+EmDG7E2B/3F76KKdu+Q7vj4mZ8ZsH6VZ+IvfR4zYP0qz8Re+iinbvkTu6HiYeM2D9Ks/EXvo8ZsH6VZ+IvfRRTt3yHd0PEw8ZsH6VZ+IvfTd/wrwaifrFpupXUkn26dp0ooo675BbOhzZo3vCPD3PLxNkL5guLr/iM69g07aV4w4X0iz7699FFePiMA68t6pNs6FhYpWQeMOF9Is++vfR4w4X0iz7699FFaO56fiZfh1zDxhwvpFn3176PGHC+kWffXvoop3PT8THw65h4w4X0iz7699HjDhfSLPvr30UU7np+Jj4dcw8YcL6RZ99e+jxhwvpFn3176KKdz0/Ex8OuYeMOF9Is++vfR4w4X0iz7699FFO56fiY+HXMPGHC+kWffXvo8YcL6RZ99e+iinc9PxMfDrmHjDhfSLPvr30eMOF9Is++vfRRTuen4mPh1zDxhwvpFn31765t9ImMt3cUrW3W4vJqJUgiczaSO2iiujDbPhQnvptmUKKi7n//Z">
            <a:hlinkClick r:id="rId2"/>
          </p:cNvPr>
          <p:cNvSpPr>
            <a:spLocks noChangeAspect="1" noChangeArrowheads="1"/>
          </p:cNvSpPr>
          <p:nvPr/>
        </p:nvSpPr>
        <p:spPr bwMode="auto">
          <a:xfrm>
            <a:off x="209550" y="-1271588"/>
            <a:ext cx="3743325" cy="2981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7416" name="Picture 8" descr="A water cycle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709738"/>
            <a:ext cx="5459955" cy="4383558"/>
          </a:xfrm>
          <a:prstGeom prst="rect">
            <a:avLst/>
          </a:prstGeom>
          <a:noFill/>
          <a:extLst>
            <a:ext uri="{909E8E84-426E-40DD-AFC4-6F175D3DCCD1}">
              <a14:hiddenFill xmlns:a14="http://schemas.microsoft.com/office/drawing/2010/main">
                <a:solidFill>
                  <a:srgbClr val="FFFFFF"/>
                </a:solidFill>
              </a14:hiddenFill>
            </a:ext>
          </a:extLst>
        </p:spPr>
      </p:pic>
      <p:sp>
        <p:nvSpPr>
          <p:cNvPr id="7" name="Tree"/>
          <p:cNvSpPr>
            <a:spLocks noEditPoints="1" noChangeArrowheads="1"/>
          </p:cNvSpPr>
          <p:nvPr/>
        </p:nvSpPr>
        <p:spPr bwMode="auto">
          <a:xfrm>
            <a:off x="4860032" y="5301208"/>
            <a:ext cx="605011" cy="585614"/>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GB"/>
          </a:p>
        </p:txBody>
      </p:sp>
      <p:sp>
        <p:nvSpPr>
          <p:cNvPr id="10" name="Tree"/>
          <p:cNvSpPr>
            <a:spLocks noEditPoints="1" noChangeArrowheads="1"/>
          </p:cNvSpPr>
          <p:nvPr/>
        </p:nvSpPr>
        <p:spPr bwMode="auto">
          <a:xfrm>
            <a:off x="4536938" y="5373216"/>
            <a:ext cx="605011" cy="585614"/>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GB"/>
          </a:p>
        </p:txBody>
      </p:sp>
      <p:sp>
        <p:nvSpPr>
          <p:cNvPr id="12" name="Oval 11"/>
          <p:cNvSpPr/>
          <p:nvPr/>
        </p:nvSpPr>
        <p:spPr>
          <a:xfrm>
            <a:off x="4335791" y="5373216"/>
            <a:ext cx="360040" cy="36933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4353700" y="5373216"/>
            <a:ext cx="396986" cy="369332"/>
          </a:xfrm>
          <a:prstGeom prst="rect">
            <a:avLst/>
          </a:prstGeom>
          <a:noFill/>
          <a:ln>
            <a:noFill/>
          </a:ln>
        </p:spPr>
        <p:txBody>
          <a:bodyPr wrap="square" rtlCol="0">
            <a:spAutoFit/>
          </a:bodyPr>
          <a:lstStyle/>
          <a:p>
            <a:r>
              <a:rPr lang="en-GB" dirty="0"/>
              <a:t>7</a:t>
            </a:r>
          </a:p>
        </p:txBody>
      </p:sp>
      <p:sp>
        <p:nvSpPr>
          <p:cNvPr id="16" name="Oval 15"/>
          <p:cNvSpPr/>
          <p:nvPr/>
        </p:nvSpPr>
        <p:spPr>
          <a:xfrm>
            <a:off x="4481716" y="6141672"/>
            <a:ext cx="360040" cy="36933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4515811" y="6141672"/>
            <a:ext cx="396986" cy="369332"/>
          </a:xfrm>
          <a:prstGeom prst="rect">
            <a:avLst/>
          </a:prstGeom>
          <a:noFill/>
          <a:ln>
            <a:noFill/>
          </a:ln>
        </p:spPr>
        <p:txBody>
          <a:bodyPr wrap="square" rtlCol="0">
            <a:spAutoFit/>
          </a:bodyPr>
          <a:lstStyle/>
          <a:p>
            <a:r>
              <a:rPr lang="en-GB" dirty="0"/>
              <a:t>6</a:t>
            </a:r>
          </a:p>
        </p:txBody>
      </p:sp>
      <p:cxnSp>
        <p:nvCxnSpPr>
          <p:cNvPr id="17" name="Straight Arrow Connector 16"/>
          <p:cNvCxnSpPr>
            <a:endCxn id="14" idx="3"/>
          </p:cNvCxnSpPr>
          <p:nvPr/>
        </p:nvCxnSpPr>
        <p:spPr>
          <a:xfrm flipH="1">
            <a:off x="4912797" y="6237312"/>
            <a:ext cx="773418" cy="8902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9" name="Straight Arrow Connector 18"/>
          <p:cNvCxnSpPr/>
          <p:nvPr/>
        </p:nvCxnSpPr>
        <p:spPr>
          <a:xfrm flipH="1" flipV="1">
            <a:off x="3275856" y="6237312"/>
            <a:ext cx="1085455" cy="10788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 name="Straight Arrow Connector 14"/>
          <p:cNvCxnSpPr/>
          <p:nvPr/>
        </p:nvCxnSpPr>
        <p:spPr>
          <a:xfrm flipH="1" flipV="1">
            <a:off x="4912797" y="5110645"/>
            <a:ext cx="74465" cy="26089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 name="TextBox 2">
            <a:extLst>
              <a:ext uri="{FF2B5EF4-FFF2-40B4-BE49-F238E27FC236}">
                <a16:creationId xmlns:a16="http://schemas.microsoft.com/office/drawing/2014/main" id="{84C229CB-6DD5-49D2-8F03-F002B316C284}"/>
              </a:ext>
            </a:extLst>
          </p:cNvPr>
          <p:cNvSpPr txBox="1"/>
          <p:nvPr/>
        </p:nvSpPr>
        <p:spPr>
          <a:xfrm>
            <a:off x="5931877" y="445477"/>
            <a:ext cx="2946400" cy="646331"/>
          </a:xfrm>
          <a:prstGeom prst="rect">
            <a:avLst/>
          </a:prstGeom>
          <a:solidFill>
            <a:srgbClr val="FFFF00"/>
          </a:solidFill>
        </p:spPr>
        <p:txBody>
          <a:bodyPr wrap="square" rtlCol="0">
            <a:spAutoFit/>
          </a:bodyPr>
          <a:lstStyle/>
          <a:p>
            <a:r>
              <a:rPr lang="en-GB" dirty="0"/>
              <a:t>Check your answers.</a:t>
            </a:r>
          </a:p>
          <a:p>
            <a:r>
              <a:rPr lang="en-GB" dirty="0"/>
              <a:t>Correct in Purple if necessary.</a:t>
            </a:r>
          </a:p>
        </p:txBody>
      </p:sp>
    </p:spTree>
    <p:extLst>
      <p:ext uri="{BB962C8B-B14F-4D97-AF65-F5344CB8AC3E}">
        <p14:creationId xmlns:p14="http://schemas.microsoft.com/office/powerpoint/2010/main" val="1990704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664354" y="1844824"/>
            <a:ext cx="7772400" cy="2000264"/>
          </a:xfrm>
          <a:prstGeom prst="rect">
            <a:avLst/>
          </a:prstGeom>
        </p:spPr>
        <p:txBody>
          <a:bodyPr vert="horz" lIns="91440" tIns="45720" rIns="91440" bIns="45720" rtlCol="0" anchor="ctr">
            <a:normAutofit fontScale="9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a:ln>
                  <a:noFill/>
                </a:ln>
                <a:solidFill>
                  <a:schemeClr val="tx1"/>
                </a:solidFill>
                <a:effectLst/>
                <a:uLnTx/>
                <a:uFillTx/>
                <a:latin typeface="Comic Sans MS" pitchFamily="66" charset="0"/>
                <a:ea typeface="+mj-ea"/>
                <a:cs typeface="+mj-cs"/>
              </a:rPr>
              <a:t>Evaporation</a:t>
            </a:r>
            <a:r>
              <a:rPr kumimoji="0" lang="en-GB" sz="3200" b="1" i="0" u="none" strike="noStrike" kern="1200" cap="none" spc="0" normalizeH="0" noProof="0" dirty="0">
                <a:ln>
                  <a:noFill/>
                </a:ln>
                <a:solidFill>
                  <a:schemeClr val="tx1"/>
                </a:solidFill>
                <a:effectLst/>
                <a:uLnTx/>
                <a:uFillTx/>
                <a:latin typeface="Comic Sans MS" pitchFamily="66" charset="0"/>
                <a:ea typeface="+mj-ea"/>
                <a:cs typeface="+mj-cs"/>
              </a:rPr>
              <a:t> is when liquid water turns into water vapour gas without boiling</a:t>
            </a:r>
            <a:r>
              <a:rPr kumimoji="0" lang="en-GB" sz="3200" b="1" i="0" u="none" strike="noStrike" kern="1200" cap="none" spc="0" normalizeH="0" baseline="0" noProof="0" dirty="0">
                <a:ln>
                  <a:noFill/>
                </a:ln>
                <a:solidFill>
                  <a:schemeClr val="tx1"/>
                </a:solidFill>
                <a:effectLst/>
                <a:uLnTx/>
                <a:uFillTx/>
                <a:latin typeface="Comic Sans MS" pitchFamily="66" charset="0"/>
                <a:ea typeface="+mj-ea"/>
                <a:cs typeface="+mj-cs"/>
              </a:rPr>
              <a:t>.</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sz="3200" b="1" dirty="0">
              <a:latin typeface="Comic Sans MS" pitchFamily="66" charset="0"/>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a:ln>
                  <a:noFill/>
                </a:ln>
                <a:solidFill>
                  <a:schemeClr val="tx1"/>
                </a:solidFill>
                <a:effectLst/>
                <a:uLnTx/>
                <a:uFillTx/>
                <a:latin typeface="Comic Sans MS" pitchFamily="66" charset="0"/>
                <a:ea typeface="+mj-ea"/>
                <a:cs typeface="+mj-cs"/>
              </a:rPr>
              <a:t>This happens </a:t>
            </a:r>
            <a:r>
              <a:rPr lang="en-GB" sz="3200" b="1" dirty="0">
                <a:latin typeface="Comic Sans MS" pitchFamily="66" charset="0"/>
                <a:ea typeface="+mj-ea"/>
                <a:cs typeface="+mj-cs"/>
              </a:rPr>
              <a:t>you leave your wet washing out to dry. </a:t>
            </a:r>
            <a:endParaRPr kumimoji="0" lang="en-GB" sz="3200" b="1" i="0" u="none" strike="noStrike" kern="1200" cap="none" spc="0" normalizeH="0" baseline="0" noProof="0" dirty="0">
              <a:ln>
                <a:noFill/>
              </a:ln>
              <a:solidFill>
                <a:schemeClr val="tx1"/>
              </a:solidFill>
              <a:effectLst/>
              <a:uLnTx/>
              <a:uFillTx/>
              <a:latin typeface="Comic Sans MS" pitchFamily="66" charset="0"/>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3200" b="1" i="0" u="none" strike="noStrike" kern="1200" cap="none" spc="0" normalizeH="0" baseline="0" noProof="0" dirty="0">
              <a:ln>
                <a:noFill/>
              </a:ln>
              <a:solidFill>
                <a:schemeClr val="tx1"/>
              </a:solidFill>
              <a:effectLst/>
              <a:uLnTx/>
              <a:uFillTx/>
              <a:latin typeface="Comic Sans MS" pitchFamily="66" charset="0"/>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GB" sz="3200" b="1" dirty="0">
              <a:latin typeface="Comic Sans MS" pitchFamily="66" charset="0"/>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3200" b="0" i="0" u="none" strike="noStrike" kern="1200" cap="none" spc="0" normalizeH="0" baseline="0" noProof="0" dirty="0">
              <a:ln>
                <a:noFill/>
              </a:ln>
              <a:solidFill>
                <a:schemeClr val="tx1"/>
              </a:solidFill>
              <a:effectLst/>
              <a:uLnTx/>
              <a:uFillTx/>
              <a:latin typeface="Comic Sans MS" pitchFamily="66" charset="0"/>
              <a:ea typeface="+mj-ea"/>
              <a:cs typeface="+mj-cs"/>
            </a:endParaRPr>
          </a:p>
        </p:txBody>
      </p:sp>
      <p:pic>
        <p:nvPicPr>
          <p:cNvPr id="29700" name="Picture 4" descr="http://middlepathfinance.typepad.com/.a/6a01053629dada970c01116906c485970c-800wi"/>
          <p:cNvPicPr>
            <a:picLocks noChangeAspect="1" noChangeArrowheads="1"/>
          </p:cNvPicPr>
          <p:nvPr/>
        </p:nvPicPr>
        <p:blipFill>
          <a:blip r:embed="rId3"/>
          <a:srcRect/>
          <a:stretch>
            <a:fillRect/>
          </a:stretch>
        </p:blipFill>
        <p:spPr bwMode="auto">
          <a:xfrm>
            <a:off x="2000232" y="3273982"/>
            <a:ext cx="5100644" cy="3143272"/>
          </a:xfrm>
          <a:prstGeom prst="rect">
            <a:avLst/>
          </a:prstGeom>
          <a:noFill/>
        </p:spPr>
      </p:pic>
      <p:sp>
        <p:nvSpPr>
          <p:cNvPr id="8" name="Title 1"/>
          <p:cNvSpPr txBox="1">
            <a:spLocks/>
          </p:cNvSpPr>
          <p:nvPr/>
        </p:nvSpPr>
        <p:spPr>
          <a:xfrm>
            <a:off x="435754" y="16935"/>
            <a:ext cx="8229600" cy="1143000"/>
          </a:xfrm>
          <a:prstGeom prst="rect">
            <a:avLst/>
          </a:prstGeom>
          <a:solidFill>
            <a:srgbClr val="FFC000"/>
          </a:solidFill>
          <a:ln w="63500">
            <a:solidFill>
              <a:schemeClr val="tx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6000" b="1" u="sng" dirty="0">
                <a:solidFill>
                  <a:schemeClr val="bg1"/>
                </a:solidFill>
              </a:rPr>
              <a:t>Evaporation </a:t>
            </a:r>
          </a:p>
        </p:txBody>
      </p:sp>
    </p:spTree>
    <p:extLst>
      <p:ext uri="{BB962C8B-B14F-4D97-AF65-F5344CB8AC3E}">
        <p14:creationId xmlns:p14="http://schemas.microsoft.com/office/powerpoint/2010/main" val="2297385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571472" y="-142900"/>
            <a:ext cx="7772400" cy="1143000"/>
          </a:xfrm>
        </p:spPr>
        <p:txBody>
          <a:bodyPr>
            <a:normAutofit/>
          </a:bodyPr>
          <a:lstStyle/>
          <a:p>
            <a:r>
              <a:rPr lang="en-GB" sz="5400" b="1" dirty="0">
                <a:latin typeface="Comic Sans MS" pitchFamily="66" charset="0"/>
              </a:rPr>
              <a:t>Condensation</a:t>
            </a:r>
          </a:p>
        </p:txBody>
      </p:sp>
      <p:sp>
        <p:nvSpPr>
          <p:cNvPr id="3" name="Rectangle 2"/>
          <p:cNvSpPr txBox="1">
            <a:spLocks noChangeArrowheads="1"/>
          </p:cNvSpPr>
          <p:nvPr/>
        </p:nvSpPr>
        <p:spPr>
          <a:xfrm>
            <a:off x="571472" y="1628800"/>
            <a:ext cx="8358246" cy="250033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3200" b="1" dirty="0">
                <a:latin typeface="Comic Sans MS" pitchFamily="66" charset="0"/>
                <a:ea typeface="+mj-ea"/>
                <a:cs typeface="+mj-cs"/>
              </a:rPr>
              <a:t>Condensation</a:t>
            </a:r>
            <a:r>
              <a:rPr kumimoji="0" lang="en-GB" sz="3200" b="1" i="0" u="none" strike="noStrike" kern="1200" cap="none" spc="0" normalizeH="0" noProof="0" dirty="0">
                <a:ln>
                  <a:noFill/>
                </a:ln>
                <a:solidFill>
                  <a:schemeClr val="tx1"/>
                </a:solidFill>
                <a:effectLst/>
                <a:uLnTx/>
                <a:uFillTx/>
                <a:latin typeface="Comic Sans MS" pitchFamily="66" charset="0"/>
                <a:ea typeface="+mj-ea"/>
                <a:cs typeface="+mj-cs"/>
              </a:rPr>
              <a:t> is when water vapour gas cools down and turns into liquid water</a:t>
            </a:r>
            <a:r>
              <a:rPr kumimoji="0" lang="en-GB" sz="3200" b="1" i="0" u="none" strike="noStrike" kern="1200" cap="none" spc="0" normalizeH="0" baseline="0" noProof="0" dirty="0">
                <a:ln>
                  <a:noFill/>
                </a:ln>
                <a:solidFill>
                  <a:schemeClr val="tx1"/>
                </a:solidFill>
                <a:effectLst/>
                <a:uLnTx/>
                <a:uFillTx/>
                <a:latin typeface="Comic Sans MS" pitchFamily="66" charset="0"/>
                <a:ea typeface="+mj-ea"/>
                <a:cs typeface="+mj-cs"/>
              </a:rPr>
              <a:t>.</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sz="3200" b="1" dirty="0">
              <a:latin typeface="Comic Sans MS" pitchFamily="66" charset="0"/>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3200" b="1" i="0" u="none" strike="noStrike" kern="1200" cap="none" spc="0" normalizeH="0" baseline="0" noProof="0" dirty="0">
              <a:ln>
                <a:noFill/>
              </a:ln>
              <a:solidFill>
                <a:schemeClr val="tx1"/>
              </a:solidFill>
              <a:effectLst/>
              <a:uLnTx/>
              <a:uFillTx/>
              <a:latin typeface="Comic Sans MS" pitchFamily="66" charset="0"/>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GB" sz="3200" b="1" dirty="0">
              <a:latin typeface="Comic Sans MS" pitchFamily="66" charset="0"/>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3200" b="0" i="0" u="none" strike="noStrike" kern="1200" cap="none" spc="0" normalizeH="0" baseline="0" noProof="0" dirty="0">
              <a:ln>
                <a:noFill/>
              </a:ln>
              <a:solidFill>
                <a:schemeClr val="tx1"/>
              </a:solidFill>
              <a:effectLst/>
              <a:uLnTx/>
              <a:uFillTx/>
              <a:latin typeface="Comic Sans MS" pitchFamily="66" charset="0"/>
              <a:ea typeface="+mj-ea"/>
              <a:cs typeface="+mj-cs"/>
            </a:endParaRPr>
          </a:p>
        </p:txBody>
      </p:sp>
      <p:pic>
        <p:nvPicPr>
          <p:cNvPr id="27652" name="Picture 4" descr="http://www.biocraft.co.uk/images/condensation%20on%20window.jpg"/>
          <p:cNvPicPr>
            <a:picLocks noChangeAspect="1" noChangeArrowheads="1"/>
          </p:cNvPicPr>
          <p:nvPr/>
        </p:nvPicPr>
        <p:blipFill>
          <a:blip r:embed="rId3"/>
          <a:srcRect/>
          <a:stretch>
            <a:fillRect/>
          </a:stretch>
        </p:blipFill>
        <p:spPr bwMode="auto">
          <a:xfrm>
            <a:off x="214282" y="3214686"/>
            <a:ext cx="4091018" cy="2994021"/>
          </a:xfrm>
          <a:prstGeom prst="rect">
            <a:avLst/>
          </a:prstGeom>
          <a:noFill/>
        </p:spPr>
      </p:pic>
      <p:pic>
        <p:nvPicPr>
          <p:cNvPr id="27654" name="Picture 6" descr="http://www.your-lifestyleonline.com/images/window5.jpg"/>
          <p:cNvPicPr>
            <a:picLocks noChangeAspect="1" noChangeArrowheads="1"/>
          </p:cNvPicPr>
          <p:nvPr/>
        </p:nvPicPr>
        <p:blipFill>
          <a:blip r:embed="rId4"/>
          <a:srcRect/>
          <a:stretch>
            <a:fillRect/>
          </a:stretch>
        </p:blipFill>
        <p:spPr bwMode="auto">
          <a:xfrm>
            <a:off x="4429124" y="3214686"/>
            <a:ext cx="4524375" cy="2947987"/>
          </a:xfrm>
          <a:prstGeom prst="rect">
            <a:avLst/>
          </a:prstGeom>
          <a:noFill/>
        </p:spPr>
      </p:pic>
      <p:sp>
        <p:nvSpPr>
          <p:cNvPr id="8" name="Title 1"/>
          <p:cNvSpPr txBox="1">
            <a:spLocks/>
          </p:cNvSpPr>
          <p:nvPr/>
        </p:nvSpPr>
        <p:spPr>
          <a:xfrm>
            <a:off x="592140" y="171450"/>
            <a:ext cx="8229600" cy="1143000"/>
          </a:xfrm>
          <a:prstGeom prst="rect">
            <a:avLst/>
          </a:prstGeom>
          <a:solidFill>
            <a:srgbClr val="EF0728"/>
          </a:solidFill>
          <a:ln w="63500">
            <a:solidFill>
              <a:schemeClr val="tx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6000" b="1" u="sng" dirty="0">
                <a:solidFill>
                  <a:schemeClr val="bg1"/>
                </a:solidFill>
              </a:rPr>
              <a:t>Condensation </a:t>
            </a:r>
          </a:p>
        </p:txBody>
      </p:sp>
    </p:spTree>
    <p:extLst>
      <p:ext uri="{BB962C8B-B14F-4D97-AF65-F5344CB8AC3E}">
        <p14:creationId xmlns:p14="http://schemas.microsoft.com/office/powerpoint/2010/main" val="4014564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0"/>
          <p:cNvSpPr txBox="1">
            <a:spLocks noChangeArrowheads="1"/>
          </p:cNvSpPr>
          <p:nvPr/>
        </p:nvSpPr>
        <p:spPr bwMode="auto">
          <a:xfrm>
            <a:off x="3893038" y="4643993"/>
            <a:ext cx="4824412" cy="36933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GB" altLang="en-US" dirty="0">
                <a:latin typeface="Garamond" panose="02020404030301010803" pitchFamily="18" charset="0"/>
              </a:rPr>
              <a:t>Rain, hail, sleet and snow that falls from the clouds </a:t>
            </a:r>
            <a:endParaRPr lang="en-GB" altLang="en-US" b="1" dirty="0">
              <a:latin typeface="Garamond" panose="02020404030301010803" pitchFamily="18" charset="0"/>
            </a:endParaRPr>
          </a:p>
        </p:txBody>
      </p:sp>
      <p:sp>
        <p:nvSpPr>
          <p:cNvPr id="6147" name="Text Box 11"/>
          <p:cNvSpPr txBox="1">
            <a:spLocks noChangeArrowheads="1"/>
          </p:cNvSpPr>
          <p:nvPr/>
        </p:nvSpPr>
        <p:spPr bwMode="auto">
          <a:xfrm>
            <a:off x="3893038" y="1776928"/>
            <a:ext cx="4822825" cy="369888"/>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GB" altLang="en-US" dirty="0">
                <a:latin typeface="Garamond" panose="02020404030301010803" pitchFamily="18" charset="0"/>
              </a:rPr>
              <a:t>When water vapour cools and turns into clouds </a:t>
            </a:r>
            <a:endParaRPr lang="en-GB" altLang="en-US" b="1" dirty="0">
              <a:latin typeface="Garamond" panose="02020404030301010803" pitchFamily="18" charset="0"/>
            </a:endParaRPr>
          </a:p>
        </p:txBody>
      </p:sp>
      <p:sp>
        <p:nvSpPr>
          <p:cNvPr id="6148" name="Text Box 12"/>
          <p:cNvSpPr txBox="1">
            <a:spLocks noChangeArrowheads="1"/>
          </p:cNvSpPr>
          <p:nvPr/>
        </p:nvSpPr>
        <p:spPr bwMode="auto">
          <a:xfrm>
            <a:off x="3915264" y="3320018"/>
            <a:ext cx="4977911" cy="369332"/>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dirty="0">
                <a:latin typeface="Garamond" panose="02020404030301010803" pitchFamily="18" charset="0"/>
              </a:rPr>
              <a:t>When the sun heats up water from the leaves of trees. </a:t>
            </a:r>
            <a:endParaRPr lang="en-GB" altLang="en-US" b="1" dirty="0">
              <a:latin typeface="Garamond" panose="02020404030301010803" pitchFamily="18" charset="0"/>
            </a:endParaRPr>
          </a:p>
        </p:txBody>
      </p:sp>
      <p:sp>
        <p:nvSpPr>
          <p:cNvPr id="6149" name="Text Box 13"/>
          <p:cNvSpPr txBox="1">
            <a:spLocks noChangeArrowheads="1"/>
          </p:cNvSpPr>
          <p:nvPr/>
        </p:nvSpPr>
        <p:spPr bwMode="auto">
          <a:xfrm>
            <a:off x="3915264" y="3979146"/>
            <a:ext cx="4824412" cy="369332"/>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GB" altLang="en-US" dirty="0">
                <a:latin typeface="Garamond" panose="02020404030301010803" pitchFamily="18" charset="0"/>
              </a:rPr>
              <a:t>When the water runs off the surface of the ground. </a:t>
            </a:r>
            <a:endParaRPr lang="en-GB" altLang="en-US" b="1" dirty="0">
              <a:latin typeface="Garamond" panose="02020404030301010803" pitchFamily="18" charset="0"/>
            </a:endParaRPr>
          </a:p>
        </p:txBody>
      </p:sp>
      <p:sp>
        <p:nvSpPr>
          <p:cNvPr id="6150" name="Text Box 14"/>
          <p:cNvSpPr txBox="1">
            <a:spLocks noChangeArrowheads="1"/>
          </p:cNvSpPr>
          <p:nvPr/>
        </p:nvSpPr>
        <p:spPr bwMode="auto">
          <a:xfrm>
            <a:off x="3893038" y="911226"/>
            <a:ext cx="4824412" cy="646112"/>
          </a:xfrm>
          <a:prstGeom prst="rect">
            <a:avLst/>
          </a:prstGeom>
          <a:solidFill>
            <a:schemeClr val="accent2">
              <a:lumMod val="40000"/>
              <a:lumOff val="60000"/>
            </a:schemeClr>
          </a:solidFill>
          <a:ln>
            <a:noFill/>
          </a:ln>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dirty="0">
                <a:latin typeface="Garamond" panose="02020404030301010803" pitchFamily="18" charset="0"/>
              </a:rPr>
              <a:t>When the sun heats up water from the sea and it goes into the air. </a:t>
            </a:r>
            <a:endParaRPr lang="en-GB" altLang="en-US" b="1" dirty="0">
              <a:solidFill>
                <a:schemeClr val="bg2"/>
              </a:solidFill>
              <a:latin typeface="Garamond" panose="02020404030301010803" pitchFamily="18" charset="0"/>
            </a:endParaRPr>
          </a:p>
        </p:txBody>
      </p:sp>
      <p:sp>
        <p:nvSpPr>
          <p:cNvPr id="6151" name="Text Box 14"/>
          <p:cNvSpPr txBox="1">
            <a:spLocks noChangeArrowheads="1"/>
          </p:cNvSpPr>
          <p:nvPr/>
        </p:nvSpPr>
        <p:spPr bwMode="auto">
          <a:xfrm>
            <a:off x="3893038" y="2376050"/>
            <a:ext cx="4824412" cy="646112"/>
          </a:xfrm>
          <a:prstGeom prst="rect">
            <a:avLst/>
          </a:prstGeom>
          <a:solidFill>
            <a:srgbClr val="F43089"/>
          </a:solidFill>
          <a:ln>
            <a:noFill/>
          </a:ln>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dirty="0">
                <a:latin typeface="Garamond" panose="02020404030301010803" pitchFamily="18" charset="0"/>
              </a:rPr>
              <a:t>When water flows through the rocks and soil underground. </a:t>
            </a:r>
            <a:endParaRPr lang="en-GB" altLang="en-US" dirty="0">
              <a:solidFill>
                <a:schemeClr val="bg2"/>
              </a:solidFill>
              <a:latin typeface="Garamond" panose="02020404030301010803" pitchFamily="18" charset="0"/>
            </a:endParaRPr>
          </a:p>
        </p:txBody>
      </p:sp>
      <p:sp>
        <p:nvSpPr>
          <p:cNvPr id="4" name="Rounded Rectangle 3"/>
          <p:cNvSpPr>
            <a:spLocks noChangeArrowheads="1"/>
          </p:cNvSpPr>
          <p:nvPr/>
        </p:nvSpPr>
        <p:spPr bwMode="auto">
          <a:xfrm>
            <a:off x="250825" y="4149725"/>
            <a:ext cx="2089150" cy="574675"/>
          </a:xfrm>
          <a:prstGeom prst="roundRect">
            <a:avLst>
              <a:gd name="adj" fmla="val 16667"/>
            </a:avLst>
          </a:prstGeom>
          <a:gradFill rotWithShape="1">
            <a:gsLst>
              <a:gs pos="0">
                <a:srgbClr val="3A7CCB"/>
              </a:gs>
              <a:gs pos="20000">
                <a:srgbClr val="3C7BC7"/>
              </a:gs>
              <a:gs pos="100000">
                <a:srgbClr val="2C5D98"/>
              </a:gs>
            </a:gsLst>
            <a:lin ang="5400000"/>
          </a:gra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defRPr/>
            </a:pPr>
            <a:r>
              <a:rPr lang="en-GB" dirty="0">
                <a:solidFill>
                  <a:schemeClr val="lt1"/>
                </a:solidFill>
                <a:latin typeface="+mn-lt"/>
                <a:ea typeface="+mn-ea"/>
              </a:rPr>
              <a:t>Surface run-off</a:t>
            </a:r>
          </a:p>
        </p:txBody>
      </p:sp>
      <p:sp>
        <p:nvSpPr>
          <p:cNvPr id="22" name="Rounded Rectangle 21"/>
          <p:cNvSpPr>
            <a:spLocks noChangeArrowheads="1"/>
          </p:cNvSpPr>
          <p:nvPr/>
        </p:nvSpPr>
        <p:spPr bwMode="auto">
          <a:xfrm>
            <a:off x="250825" y="2565400"/>
            <a:ext cx="2089150" cy="576263"/>
          </a:xfrm>
          <a:prstGeom prst="roundRect">
            <a:avLst>
              <a:gd name="adj" fmla="val 16667"/>
            </a:avLst>
          </a:prstGeom>
          <a:gradFill rotWithShape="1">
            <a:gsLst>
              <a:gs pos="0">
                <a:srgbClr val="3A7CCB"/>
              </a:gs>
              <a:gs pos="20000">
                <a:srgbClr val="3C7BC7"/>
              </a:gs>
              <a:gs pos="100000">
                <a:srgbClr val="2C5D98"/>
              </a:gs>
            </a:gsLst>
            <a:lin ang="5400000"/>
          </a:gra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defRPr/>
            </a:pPr>
            <a:r>
              <a:rPr lang="en-GB" dirty="0">
                <a:solidFill>
                  <a:schemeClr val="lt1"/>
                </a:solidFill>
                <a:latin typeface="+mn-lt"/>
                <a:ea typeface="+mn-ea"/>
              </a:rPr>
              <a:t>Evaporation</a:t>
            </a:r>
          </a:p>
        </p:txBody>
      </p:sp>
      <p:sp>
        <p:nvSpPr>
          <p:cNvPr id="23" name="Rounded Rectangle 22"/>
          <p:cNvSpPr>
            <a:spLocks noChangeArrowheads="1"/>
          </p:cNvSpPr>
          <p:nvPr/>
        </p:nvSpPr>
        <p:spPr bwMode="auto">
          <a:xfrm>
            <a:off x="250825" y="908050"/>
            <a:ext cx="2089150" cy="576263"/>
          </a:xfrm>
          <a:prstGeom prst="roundRect">
            <a:avLst>
              <a:gd name="adj" fmla="val 16667"/>
            </a:avLst>
          </a:prstGeom>
          <a:gradFill rotWithShape="1">
            <a:gsLst>
              <a:gs pos="0">
                <a:srgbClr val="3A7CCB"/>
              </a:gs>
              <a:gs pos="20000">
                <a:srgbClr val="3C7BC7"/>
              </a:gs>
              <a:gs pos="100000">
                <a:srgbClr val="2C5D98"/>
              </a:gs>
            </a:gsLst>
            <a:lin ang="5400000"/>
          </a:gra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defRPr/>
            </a:pPr>
            <a:r>
              <a:rPr lang="en-GB" dirty="0">
                <a:solidFill>
                  <a:schemeClr val="lt1"/>
                </a:solidFill>
                <a:latin typeface="+mn-lt"/>
                <a:ea typeface="+mn-ea"/>
              </a:rPr>
              <a:t>Precipitation</a:t>
            </a:r>
          </a:p>
        </p:txBody>
      </p:sp>
      <p:sp>
        <p:nvSpPr>
          <p:cNvPr id="24" name="Rounded Rectangle 23"/>
          <p:cNvSpPr>
            <a:spLocks noChangeArrowheads="1"/>
          </p:cNvSpPr>
          <p:nvPr/>
        </p:nvSpPr>
        <p:spPr bwMode="auto">
          <a:xfrm>
            <a:off x="250825" y="1773238"/>
            <a:ext cx="2089150" cy="576262"/>
          </a:xfrm>
          <a:prstGeom prst="roundRect">
            <a:avLst>
              <a:gd name="adj" fmla="val 16667"/>
            </a:avLst>
          </a:prstGeom>
          <a:gradFill rotWithShape="1">
            <a:gsLst>
              <a:gs pos="0">
                <a:srgbClr val="3A7CCB"/>
              </a:gs>
              <a:gs pos="20000">
                <a:srgbClr val="3C7BC7"/>
              </a:gs>
              <a:gs pos="100000">
                <a:srgbClr val="2C5D98"/>
              </a:gs>
            </a:gsLst>
            <a:lin ang="5400000"/>
          </a:gra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defRPr/>
            </a:pPr>
            <a:r>
              <a:rPr lang="en-GB" dirty="0">
                <a:solidFill>
                  <a:schemeClr val="lt1"/>
                </a:solidFill>
                <a:latin typeface="+mn-lt"/>
                <a:ea typeface="+mn-ea"/>
              </a:rPr>
              <a:t>Condensation</a:t>
            </a:r>
          </a:p>
        </p:txBody>
      </p:sp>
      <p:sp>
        <p:nvSpPr>
          <p:cNvPr id="25" name="Rounded Rectangle 24"/>
          <p:cNvSpPr>
            <a:spLocks noChangeArrowheads="1"/>
          </p:cNvSpPr>
          <p:nvPr/>
        </p:nvSpPr>
        <p:spPr bwMode="auto">
          <a:xfrm>
            <a:off x="250825" y="5013325"/>
            <a:ext cx="2089150" cy="576263"/>
          </a:xfrm>
          <a:prstGeom prst="roundRect">
            <a:avLst>
              <a:gd name="adj" fmla="val 16667"/>
            </a:avLst>
          </a:prstGeom>
          <a:gradFill rotWithShape="1">
            <a:gsLst>
              <a:gs pos="0">
                <a:srgbClr val="3A7CCB"/>
              </a:gs>
              <a:gs pos="20000">
                <a:srgbClr val="3C7BC7"/>
              </a:gs>
              <a:gs pos="100000">
                <a:srgbClr val="2C5D98"/>
              </a:gs>
            </a:gsLst>
            <a:lin ang="5400000"/>
          </a:gra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defRPr/>
            </a:pPr>
            <a:r>
              <a:rPr lang="en-GB" dirty="0">
                <a:solidFill>
                  <a:schemeClr val="lt1"/>
                </a:solidFill>
                <a:latin typeface="+mn-lt"/>
                <a:ea typeface="+mn-ea"/>
              </a:rPr>
              <a:t>Transpiration</a:t>
            </a:r>
          </a:p>
        </p:txBody>
      </p:sp>
      <p:sp>
        <p:nvSpPr>
          <p:cNvPr id="26" name="Rounded Rectangle 25"/>
          <p:cNvSpPr>
            <a:spLocks noChangeArrowheads="1"/>
          </p:cNvSpPr>
          <p:nvPr/>
        </p:nvSpPr>
        <p:spPr bwMode="auto">
          <a:xfrm>
            <a:off x="250825" y="3357563"/>
            <a:ext cx="2089150" cy="576262"/>
          </a:xfrm>
          <a:prstGeom prst="roundRect">
            <a:avLst>
              <a:gd name="adj" fmla="val 16667"/>
            </a:avLst>
          </a:prstGeom>
          <a:gradFill rotWithShape="1">
            <a:gsLst>
              <a:gs pos="0">
                <a:srgbClr val="3A7CCB"/>
              </a:gs>
              <a:gs pos="20000">
                <a:srgbClr val="3C7BC7"/>
              </a:gs>
              <a:gs pos="100000">
                <a:srgbClr val="2C5D98"/>
              </a:gs>
            </a:gsLst>
            <a:lin ang="5400000"/>
          </a:gra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defRPr/>
            </a:pPr>
            <a:r>
              <a:rPr lang="en-GB" dirty="0">
                <a:solidFill>
                  <a:schemeClr val="lt1"/>
                </a:solidFill>
                <a:latin typeface="+mn-lt"/>
                <a:ea typeface="+mn-ea"/>
              </a:rPr>
              <a:t>Groundwater flow</a:t>
            </a:r>
          </a:p>
        </p:txBody>
      </p:sp>
      <p:sp>
        <p:nvSpPr>
          <p:cNvPr id="6" name="Rounded Rectangle 5"/>
          <p:cNvSpPr>
            <a:spLocks noChangeArrowheads="1"/>
          </p:cNvSpPr>
          <p:nvPr/>
        </p:nvSpPr>
        <p:spPr bwMode="auto">
          <a:xfrm>
            <a:off x="1412812" y="5830094"/>
            <a:ext cx="6255849" cy="792163"/>
          </a:xfrm>
          <a:prstGeom prst="roundRect">
            <a:avLst>
              <a:gd name="adj" fmla="val 16667"/>
            </a:avLst>
          </a:prstGeom>
          <a:solidFill>
            <a:srgbClr val="FFFF00"/>
          </a:solidFill>
          <a:ln w="9525">
            <a:solidFill>
              <a:schemeClr val="bg1"/>
            </a:solidFill>
            <a:round/>
            <a:headEnd/>
            <a:tailEnd/>
          </a:ln>
          <a:effectLst>
            <a:outerShdw blurRad="40000" dist="23000" dir="5400000" rotWithShape="0">
              <a:srgbClr val="808080">
                <a:alpha val="34999"/>
              </a:srgbClr>
            </a:outerShdw>
          </a:effectLst>
        </p:spPr>
        <p:txBody>
          <a:bodyPr anchor="ctr"/>
          <a:lstStyle/>
          <a:p>
            <a:pPr>
              <a:spcBef>
                <a:spcPct val="50000"/>
              </a:spcBef>
              <a:defRPr/>
            </a:pPr>
            <a:r>
              <a:rPr lang="en-GB" sz="1400" b="1" u="sng" dirty="0">
                <a:latin typeface="Arial" charset="0"/>
                <a:ea typeface="+mn-ea"/>
              </a:rPr>
              <a:t>Task;</a:t>
            </a:r>
            <a:r>
              <a:rPr lang="en-GB" sz="1400" dirty="0">
                <a:latin typeface="Arial" charset="0"/>
                <a:ea typeface="+mn-ea"/>
              </a:rPr>
              <a:t> can you work out what key word goes which each different definition? </a:t>
            </a:r>
          </a:p>
        </p:txBody>
      </p:sp>
      <p:pic>
        <p:nvPicPr>
          <p:cNvPr id="6160" name="Picture 6" descr="MM900046572.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692150"/>
            <a:ext cx="11176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1" name="Picture 29" descr="MC900432588.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1557338"/>
            <a:ext cx="1008062"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2" name="Picture 7" descr="MC90044905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39975" y="4868863"/>
            <a:ext cx="11525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Picture 8" descr="MP900427753.JPG"/>
          <p:cNvPicPr>
            <a:picLocks noChangeAspect="1"/>
          </p:cNvPicPr>
          <p:nvPr/>
        </p:nvPicPr>
        <p:blipFill>
          <a:blip r:embed="rId5" cstate="print">
            <a:extLst>
              <a:ext uri="{28A0092B-C50C-407E-A947-70E740481C1C}">
                <a14:useLocalDpi xmlns:a14="http://schemas.microsoft.com/office/drawing/2010/main" val="0"/>
              </a:ext>
            </a:extLst>
          </a:blip>
          <a:srcRect t="25105"/>
          <a:stretch>
            <a:fillRect/>
          </a:stretch>
        </p:blipFill>
        <p:spPr bwMode="auto">
          <a:xfrm>
            <a:off x="2484438" y="2565400"/>
            <a:ext cx="9350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10"/>
          <p:cNvCxnSpPr>
            <a:cxnSpLocks noChangeShapeType="1"/>
          </p:cNvCxnSpPr>
          <p:nvPr/>
        </p:nvCxnSpPr>
        <p:spPr bwMode="auto">
          <a:xfrm flipV="1">
            <a:off x="2771775" y="2636838"/>
            <a:ext cx="0" cy="504825"/>
          </a:xfrm>
          <a:prstGeom prst="straightConnector1">
            <a:avLst/>
          </a:prstGeom>
          <a:noFill/>
          <a:ln w="25400">
            <a:solidFill>
              <a:srgbClr val="AA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6" name="Straight Arrow Connector 35"/>
          <p:cNvCxnSpPr>
            <a:cxnSpLocks noChangeShapeType="1"/>
          </p:cNvCxnSpPr>
          <p:nvPr/>
        </p:nvCxnSpPr>
        <p:spPr bwMode="auto">
          <a:xfrm flipV="1">
            <a:off x="3132138" y="2636838"/>
            <a:ext cx="0" cy="504825"/>
          </a:xfrm>
          <a:prstGeom prst="straightConnector1">
            <a:avLst/>
          </a:prstGeom>
          <a:noFill/>
          <a:ln w="25400">
            <a:solidFill>
              <a:srgbClr val="AA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6166" name="Picture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84438" y="3284538"/>
            <a:ext cx="83185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8" name="Straight Arrow Connector 37"/>
          <p:cNvCxnSpPr>
            <a:cxnSpLocks noChangeShapeType="1"/>
          </p:cNvCxnSpPr>
          <p:nvPr/>
        </p:nvCxnSpPr>
        <p:spPr bwMode="auto">
          <a:xfrm flipH="1" flipV="1">
            <a:off x="2700338" y="3789363"/>
            <a:ext cx="382587" cy="7937"/>
          </a:xfrm>
          <a:prstGeom prst="straightConnector1">
            <a:avLst/>
          </a:prstGeom>
          <a:noFill/>
          <a:ln w="38100">
            <a:solidFill>
              <a:srgbClr val="3366FF"/>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6168" name="Picture 19"/>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84438" y="4008438"/>
            <a:ext cx="1150937"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itle 1"/>
          <p:cNvSpPr txBox="1">
            <a:spLocks/>
          </p:cNvSpPr>
          <p:nvPr/>
        </p:nvSpPr>
        <p:spPr>
          <a:xfrm>
            <a:off x="-1" y="89438"/>
            <a:ext cx="9081477" cy="645099"/>
          </a:xfrm>
          <a:prstGeom prst="rect">
            <a:avLst/>
          </a:prstGeom>
          <a:solidFill>
            <a:srgbClr val="FFFF00"/>
          </a:solidFill>
          <a:ln w="63500">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dirty="0"/>
              <a:t> The key terms and definitions are mixed up – sort them out.</a:t>
            </a:r>
          </a:p>
        </p:txBody>
      </p:sp>
    </p:spTree>
    <p:extLst>
      <p:ext uri="{BB962C8B-B14F-4D97-AF65-F5344CB8AC3E}">
        <p14:creationId xmlns:p14="http://schemas.microsoft.com/office/powerpoint/2010/main" val="3312697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0"/>
          <p:cNvSpPr txBox="1">
            <a:spLocks noChangeArrowheads="1"/>
          </p:cNvSpPr>
          <p:nvPr/>
        </p:nvSpPr>
        <p:spPr bwMode="auto">
          <a:xfrm>
            <a:off x="3893038" y="919479"/>
            <a:ext cx="4824412" cy="64611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GB" altLang="en-US" dirty="0">
                <a:latin typeface="Garamond" panose="02020404030301010803" pitchFamily="18" charset="0"/>
              </a:rPr>
              <a:t>1. Rain, hail, sleet and snow that falls from the clouds </a:t>
            </a:r>
            <a:endParaRPr lang="en-GB" altLang="en-US" b="1" dirty="0">
              <a:latin typeface="Garamond" panose="02020404030301010803" pitchFamily="18" charset="0"/>
            </a:endParaRPr>
          </a:p>
        </p:txBody>
      </p:sp>
      <p:sp>
        <p:nvSpPr>
          <p:cNvPr id="6147" name="Text Box 11"/>
          <p:cNvSpPr txBox="1">
            <a:spLocks noChangeArrowheads="1"/>
          </p:cNvSpPr>
          <p:nvPr/>
        </p:nvSpPr>
        <p:spPr bwMode="auto">
          <a:xfrm>
            <a:off x="3893038" y="1772602"/>
            <a:ext cx="4822825" cy="369888"/>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GB" altLang="en-US">
                <a:latin typeface="Garamond" panose="02020404030301010803" pitchFamily="18" charset="0"/>
              </a:rPr>
              <a:t>2. When water vapour cools and turns into clouds </a:t>
            </a:r>
            <a:endParaRPr lang="en-GB" altLang="en-US" b="1">
              <a:latin typeface="Garamond" panose="02020404030301010803" pitchFamily="18" charset="0"/>
            </a:endParaRPr>
          </a:p>
        </p:txBody>
      </p:sp>
      <p:sp>
        <p:nvSpPr>
          <p:cNvPr id="6148" name="Text Box 12"/>
          <p:cNvSpPr txBox="1">
            <a:spLocks noChangeArrowheads="1"/>
          </p:cNvSpPr>
          <p:nvPr/>
        </p:nvSpPr>
        <p:spPr bwMode="auto">
          <a:xfrm>
            <a:off x="3963991" y="4969351"/>
            <a:ext cx="4824412" cy="646113"/>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GB" altLang="en-US" dirty="0">
                <a:latin typeface="Garamond" panose="02020404030301010803" pitchFamily="18" charset="0"/>
              </a:rPr>
              <a:t>6. When the sun heats up water from the leaves of trees. </a:t>
            </a:r>
            <a:endParaRPr lang="en-GB" altLang="en-US" b="1" dirty="0">
              <a:latin typeface="Garamond" panose="02020404030301010803" pitchFamily="18" charset="0"/>
            </a:endParaRPr>
          </a:p>
        </p:txBody>
      </p:sp>
      <p:sp>
        <p:nvSpPr>
          <p:cNvPr id="6149" name="Text Box 13"/>
          <p:cNvSpPr txBox="1">
            <a:spLocks noChangeArrowheads="1"/>
          </p:cNvSpPr>
          <p:nvPr/>
        </p:nvSpPr>
        <p:spPr bwMode="auto">
          <a:xfrm>
            <a:off x="3941402" y="4048093"/>
            <a:ext cx="4824412" cy="646113"/>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GB" altLang="en-US" dirty="0">
                <a:latin typeface="Garamond" panose="02020404030301010803" pitchFamily="18" charset="0"/>
              </a:rPr>
              <a:t>5. When the water runs off the surface of the ground. </a:t>
            </a:r>
            <a:endParaRPr lang="en-GB" altLang="en-US" b="1" dirty="0">
              <a:latin typeface="Garamond" panose="02020404030301010803" pitchFamily="18" charset="0"/>
            </a:endParaRPr>
          </a:p>
        </p:txBody>
      </p:sp>
      <p:sp>
        <p:nvSpPr>
          <p:cNvPr id="6150" name="Text Box 14"/>
          <p:cNvSpPr txBox="1">
            <a:spLocks noChangeArrowheads="1"/>
          </p:cNvSpPr>
          <p:nvPr/>
        </p:nvSpPr>
        <p:spPr bwMode="auto">
          <a:xfrm>
            <a:off x="3893038" y="2349500"/>
            <a:ext cx="4824412" cy="646112"/>
          </a:xfrm>
          <a:prstGeom prst="rect">
            <a:avLst/>
          </a:prstGeom>
          <a:solidFill>
            <a:schemeClr val="accent2">
              <a:lumMod val="40000"/>
              <a:lumOff val="60000"/>
            </a:schemeClr>
          </a:solidFill>
          <a:ln>
            <a:noFill/>
          </a:ln>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GB" altLang="en-US" dirty="0">
                <a:latin typeface="Garamond" panose="02020404030301010803" pitchFamily="18" charset="0"/>
              </a:rPr>
              <a:t>3. When the sun heats up water from the sea and it goes into the air. </a:t>
            </a:r>
            <a:endParaRPr lang="en-GB" altLang="en-US" b="1" dirty="0">
              <a:solidFill>
                <a:schemeClr val="bg2"/>
              </a:solidFill>
              <a:latin typeface="Garamond" panose="02020404030301010803" pitchFamily="18" charset="0"/>
            </a:endParaRPr>
          </a:p>
        </p:txBody>
      </p:sp>
      <p:sp>
        <p:nvSpPr>
          <p:cNvPr id="6151" name="Text Box 14"/>
          <p:cNvSpPr txBox="1">
            <a:spLocks noChangeArrowheads="1"/>
          </p:cNvSpPr>
          <p:nvPr/>
        </p:nvSpPr>
        <p:spPr bwMode="auto">
          <a:xfrm>
            <a:off x="3956847" y="3266740"/>
            <a:ext cx="4824412" cy="646112"/>
          </a:xfrm>
          <a:prstGeom prst="rect">
            <a:avLst/>
          </a:prstGeom>
          <a:solidFill>
            <a:srgbClr val="F43089"/>
          </a:solidFill>
          <a:ln>
            <a:noFill/>
          </a:ln>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GB" altLang="en-US" dirty="0">
                <a:latin typeface="Garamond" panose="02020404030301010803" pitchFamily="18" charset="0"/>
              </a:rPr>
              <a:t>4. When water flows through the rocks and soil underground. </a:t>
            </a:r>
            <a:endParaRPr lang="en-GB" altLang="en-US" dirty="0">
              <a:solidFill>
                <a:schemeClr val="bg2"/>
              </a:solidFill>
              <a:latin typeface="Garamond" panose="02020404030301010803" pitchFamily="18" charset="0"/>
            </a:endParaRPr>
          </a:p>
        </p:txBody>
      </p:sp>
      <p:sp>
        <p:nvSpPr>
          <p:cNvPr id="4" name="Rounded Rectangle 3"/>
          <p:cNvSpPr>
            <a:spLocks noChangeArrowheads="1"/>
          </p:cNvSpPr>
          <p:nvPr/>
        </p:nvSpPr>
        <p:spPr bwMode="auto">
          <a:xfrm>
            <a:off x="250825" y="4149725"/>
            <a:ext cx="2089150" cy="574675"/>
          </a:xfrm>
          <a:prstGeom prst="roundRect">
            <a:avLst>
              <a:gd name="adj" fmla="val 16667"/>
            </a:avLst>
          </a:prstGeom>
          <a:gradFill rotWithShape="1">
            <a:gsLst>
              <a:gs pos="0">
                <a:srgbClr val="3A7CCB"/>
              </a:gs>
              <a:gs pos="20000">
                <a:srgbClr val="3C7BC7"/>
              </a:gs>
              <a:gs pos="100000">
                <a:srgbClr val="2C5D98"/>
              </a:gs>
            </a:gsLst>
            <a:lin ang="5400000"/>
          </a:gra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defRPr/>
            </a:pPr>
            <a:r>
              <a:rPr lang="en-GB" dirty="0">
                <a:solidFill>
                  <a:schemeClr val="lt1"/>
                </a:solidFill>
                <a:latin typeface="+mn-lt"/>
                <a:ea typeface="+mn-ea"/>
              </a:rPr>
              <a:t>Surface run-off</a:t>
            </a:r>
          </a:p>
        </p:txBody>
      </p:sp>
      <p:sp>
        <p:nvSpPr>
          <p:cNvPr id="22" name="Rounded Rectangle 21"/>
          <p:cNvSpPr>
            <a:spLocks noChangeArrowheads="1"/>
          </p:cNvSpPr>
          <p:nvPr/>
        </p:nvSpPr>
        <p:spPr bwMode="auto">
          <a:xfrm>
            <a:off x="250825" y="2565400"/>
            <a:ext cx="2089150" cy="576263"/>
          </a:xfrm>
          <a:prstGeom prst="roundRect">
            <a:avLst>
              <a:gd name="adj" fmla="val 16667"/>
            </a:avLst>
          </a:prstGeom>
          <a:gradFill rotWithShape="1">
            <a:gsLst>
              <a:gs pos="0">
                <a:srgbClr val="3A7CCB"/>
              </a:gs>
              <a:gs pos="20000">
                <a:srgbClr val="3C7BC7"/>
              </a:gs>
              <a:gs pos="100000">
                <a:srgbClr val="2C5D98"/>
              </a:gs>
            </a:gsLst>
            <a:lin ang="5400000"/>
          </a:gra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defRPr/>
            </a:pPr>
            <a:r>
              <a:rPr lang="en-GB" dirty="0">
                <a:solidFill>
                  <a:schemeClr val="lt1"/>
                </a:solidFill>
                <a:latin typeface="+mn-lt"/>
                <a:ea typeface="+mn-ea"/>
              </a:rPr>
              <a:t>Evaporation</a:t>
            </a:r>
          </a:p>
        </p:txBody>
      </p:sp>
      <p:sp>
        <p:nvSpPr>
          <p:cNvPr id="23" name="Rounded Rectangle 22"/>
          <p:cNvSpPr>
            <a:spLocks noChangeArrowheads="1"/>
          </p:cNvSpPr>
          <p:nvPr/>
        </p:nvSpPr>
        <p:spPr bwMode="auto">
          <a:xfrm>
            <a:off x="250825" y="908050"/>
            <a:ext cx="2089150" cy="576263"/>
          </a:xfrm>
          <a:prstGeom prst="roundRect">
            <a:avLst>
              <a:gd name="adj" fmla="val 16667"/>
            </a:avLst>
          </a:prstGeom>
          <a:gradFill rotWithShape="1">
            <a:gsLst>
              <a:gs pos="0">
                <a:srgbClr val="3A7CCB"/>
              </a:gs>
              <a:gs pos="20000">
                <a:srgbClr val="3C7BC7"/>
              </a:gs>
              <a:gs pos="100000">
                <a:srgbClr val="2C5D98"/>
              </a:gs>
            </a:gsLst>
            <a:lin ang="5400000"/>
          </a:gra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defRPr/>
            </a:pPr>
            <a:r>
              <a:rPr lang="en-GB" dirty="0">
                <a:solidFill>
                  <a:schemeClr val="lt1"/>
                </a:solidFill>
                <a:latin typeface="+mn-lt"/>
                <a:ea typeface="+mn-ea"/>
              </a:rPr>
              <a:t>Precipitation</a:t>
            </a:r>
          </a:p>
        </p:txBody>
      </p:sp>
      <p:sp>
        <p:nvSpPr>
          <p:cNvPr id="24" name="Rounded Rectangle 23"/>
          <p:cNvSpPr>
            <a:spLocks noChangeArrowheads="1"/>
          </p:cNvSpPr>
          <p:nvPr/>
        </p:nvSpPr>
        <p:spPr bwMode="auto">
          <a:xfrm>
            <a:off x="250825" y="1773238"/>
            <a:ext cx="2089150" cy="576262"/>
          </a:xfrm>
          <a:prstGeom prst="roundRect">
            <a:avLst>
              <a:gd name="adj" fmla="val 16667"/>
            </a:avLst>
          </a:prstGeom>
          <a:gradFill rotWithShape="1">
            <a:gsLst>
              <a:gs pos="0">
                <a:srgbClr val="3A7CCB"/>
              </a:gs>
              <a:gs pos="20000">
                <a:srgbClr val="3C7BC7"/>
              </a:gs>
              <a:gs pos="100000">
                <a:srgbClr val="2C5D98"/>
              </a:gs>
            </a:gsLst>
            <a:lin ang="5400000"/>
          </a:gra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defRPr/>
            </a:pPr>
            <a:r>
              <a:rPr lang="en-GB" dirty="0">
                <a:solidFill>
                  <a:schemeClr val="lt1"/>
                </a:solidFill>
                <a:latin typeface="+mn-lt"/>
                <a:ea typeface="+mn-ea"/>
              </a:rPr>
              <a:t>Condensation</a:t>
            </a:r>
          </a:p>
        </p:txBody>
      </p:sp>
      <p:sp>
        <p:nvSpPr>
          <p:cNvPr id="25" name="Rounded Rectangle 24"/>
          <p:cNvSpPr>
            <a:spLocks noChangeArrowheads="1"/>
          </p:cNvSpPr>
          <p:nvPr/>
        </p:nvSpPr>
        <p:spPr bwMode="auto">
          <a:xfrm>
            <a:off x="250825" y="5013325"/>
            <a:ext cx="2089150" cy="576263"/>
          </a:xfrm>
          <a:prstGeom prst="roundRect">
            <a:avLst>
              <a:gd name="adj" fmla="val 16667"/>
            </a:avLst>
          </a:prstGeom>
          <a:gradFill rotWithShape="1">
            <a:gsLst>
              <a:gs pos="0">
                <a:srgbClr val="3A7CCB"/>
              </a:gs>
              <a:gs pos="20000">
                <a:srgbClr val="3C7BC7"/>
              </a:gs>
              <a:gs pos="100000">
                <a:srgbClr val="2C5D98"/>
              </a:gs>
            </a:gsLst>
            <a:lin ang="5400000"/>
          </a:gra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defRPr/>
            </a:pPr>
            <a:r>
              <a:rPr lang="en-GB" dirty="0">
                <a:solidFill>
                  <a:schemeClr val="lt1"/>
                </a:solidFill>
                <a:latin typeface="+mn-lt"/>
                <a:ea typeface="+mn-ea"/>
              </a:rPr>
              <a:t>Transpiration</a:t>
            </a:r>
          </a:p>
        </p:txBody>
      </p:sp>
      <p:sp>
        <p:nvSpPr>
          <p:cNvPr id="26" name="Rounded Rectangle 25"/>
          <p:cNvSpPr>
            <a:spLocks noChangeArrowheads="1"/>
          </p:cNvSpPr>
          <p:nvPr/>
        </p:nvSpPr>
        <p:spPr bwMode="auto">
          <a:xfrm>
            <a:off x="250825" y="3357563"/>
            <a:ext cx="2089150" cy="576262"/>
          </a:xfrm>
          <a:prstGeom prst="roundRect">
            <a:avLst>
              <a:gd name="adj" fmla="val 16667"/>
            </a:avLst>
          </a:prstGeom>
          <a:gradFill rotWithShape="1">
            <a:gsLst>
              <a:gs pos="0">
                <a:srgbClr val="3A7CCB"/>
              </a:gs>
              <a:gs pos="20000">
                <a:srgbClr val="3C7BC7"/>
              </a:gs>
              <a:gs pos="100000">
                <a:srgbClr val="2C5D98"/>
              </a:gs>
            </a:gsLst>
            <a:lin ang="5400000"/>
          </a:gra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defRPr/>
            </a:pPr>
            <a:r>
              <a:rPr lang="en-GB" dirty="0">
                <a:solidFill>
                  <a:schemeClr val="lt1"/>
                </a:solidFill>
                <a:latin typeface="+mn-lt"/>
                <a:ea typeface="+mn-ea"/>
              </a:rPr>
              <a:t>Groundwater flow</a:t>
            </a:r>
          </a:p>
        </p:txBody>
      </p:sp>
      <p:sp>
        <p:nvSpPr>
          <p:cNvPr id="6" name="Rounded Rectangle 5"/>
          <p:cNvSpPr>
            <a:spLocks noChangeArrowheads="1"/>
          </p:cNvSpPr>
          <p:nvPr/>
        </p:nvSpPr>
        <p:spPr bwMode="auto">
          <a:xfrm>
            <a:off x="1137505" y="5841390"/>
            <a:ext cx="6201141" cy="792163"/>
          </a:xfrm>
          <a:prstGeom prst="roundRect">
            <a:avLst>
              <a:gd name="adj" fmla="val 16667"/>
            </a:avLst>
          </a:prstGeom>
          <a:solidFill>
            <a:srgbClr val="FFFF00"/>
          </a:solidFill>
          <a:ln w="9525">
            <a:solidFill>
              <a:schemeClr val="bg1"/>
            </a:solidFill>
            <a:round/>
            <a:headEnd/>
            <a:tailEnd/>
          </a:ln>
          <a:effectLst>
            <a:outerShdw blurRad="40000" dist="23000" dir="5400000" rotWithShape="0">
              <a:srgbClr val="808080">
                <a:alpha val="34999"/>
              </a:srgbClr>
            </a:outerShdw>
          </a:effectLst>
        </p:spPr>
        <p:txBody>
          <a:bodyPr anchor="ctr"/>
          <a:lstStyle/>
          <a:p>
            <a:pPr>
              <a:spcBef>
                <a:spcPct val="50000"/>
              </a:spcBef>
              <a:defRPr/>
            </a:pPr>
            <a:r>
              <a:rPr lang="en-GB" sz="1400" dirty="0">
                <a:latin typeface="Arial" charset="0"/>
                <a:ea typeface="+mn-ea"/>
              </a:rPr>
              <a:t> </a:t>
            </a:r>
            <a:r>
              <a:rPr lang="en-GB" sz="1400" b="1" u="sng" dirty="0">
                <a:latin typeface="Arial" charset="0"/>
                <a:ea typeface="+mn-ea"/>
              </a:rPr>
              <a:t>Extension;</a:t>
            </a:r>
            <a:r>
              <a:rPr lang="en-GB" sz="1400" dirty="0">
                <a:latin typeface="Arial" charset="0"/>
                <a:ea typeface="+mn-ea"/>
              </a:rPr>
              <a:t> Add in a small picture to help you remember their meanings. </a:t>
            </a:r>
          </a:p>
          <a:p>
            <a:pPr>
              <a:spcBef>
                <a:spcPct val="50000"/>
              </a:spcBef>
              <a:defRPr/>
            </a:pPr>
            <a:r>
              <a:rPr lang="en-GB" sz="1400" dirty="0">
                <a:latin typeface="Arial" charset="0"/>
              </a:rPr>
              <a:t>Write these key terms and definitions into your book.</a:t>
            </a:r>
            <a:endParaRPr lang="en-GB" sz="1400" dirty="0">
              <a:latin typeface="Arial" charset="0"/>
              <a:ea typeface="+mn-ea"/>
            </a:endParaRPr>
          </a:p>
        </p:txBody>
      </p:sp>
      <p:pic>
        <p:nvPicPr>
          <p:cNvPr id="6160" name="Picture 6" descr="MM900046572.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692150"/>
            <a:ext cx="11176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1" name="Picture 29" descr="MC900432588.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1557338"/>
            <a:ext cx="1008062"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2" name="Picture 7" descr="MC90044905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39975" y="4868863"/>
            <a:ext cx="11525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Picture 8" descr="MP900427753.JPG"/>
          <p:cNvPicPr>
            <a:picLocks noChangeAspect="1"/>
          </p:cNvPicPr>
          <p:nvPr/>
        </p:nvPicPr>
        <p:blipFill>
          <a:blip r:embed="rId5" cstate="print">
            <a:extLst>
              <a:ext uri="{28A0092B-C50C-407E-A947-70E740481C1C}">
                <a14:useLocalDpi xmlns:a14="http://schemas.microsoft.com/office/drawing/2010/main" val="0"/>
              </a:ext>
            </a:extLst>
          </a:blip>
          <a:srcRect t="25105"/>
          <a:stretch>
            <a:fillRect/>
          </a:stretch>
        </p:blipFill>
        <p:spPr bwMode="auto">
          <a:xfrm>
            <a:off x="2484438" y="2565400"/>
            <a:ext cx="9350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10"/>
          <p:cNvCxnSpPr>
            <a:cxnSpLocks noChangeShapeType="1"/>
          </p:cNvCxnSpPr>
          <p:nvPr/>
        </p:nvCxnSpPr>
        <p:spPr bwMode="auto">
          <a:xfrm flipV="1">
            <a:off x="2771775" y="2636838"/>
            <a:ext cx="0" cy="504825"/>
          </a:xfrm>
          <a:prstGeom prst="straightConnector1">
            <a:avLst/>
          </a:prstGeom>
          <a:noFill/>
          <a:ln w="25400">
            <a:solidFill>
              <a:srgbClr val="AA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6" name="Straight Arrow Connector 35"/>
          <p:cNvCxnSpPr>
            <a:cxnSpLocks noChangeShapeType="1"/>
          </p:cNvCxnSpPr>
          <p:nvPr/>
        </p:nvCxnSpPr>
        <p:spPr bwMode="auto">
          <a:xfrm flipV="1">
            <a:off x="3132138" y="2636838"/>
            <a:ext cx="0" cy="504825"/>
          </a:xfrm>
          <a:prstGeom prst="straightConnector1">
            <a:avLst/>
          </a:prstGeom>
          <a:noFill/>
          <a:ln w="25400">
            <a:solidFill>
              <a:srgbClr val="AA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6166" name="Picture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84438" y="3284538"/>
            <a:ext cx="83185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8" name="Straight Arrow Connector 37"/>
          <p:cNvCxnSpPr>
            <a:cxnSpLocks noChangeShapeType="1"/>
          </p:cNvCxnSpPr>
          <p:nvPr/>
        </p:nvCxnSpPr>
        <p:spPr bwMode="auto">
          <a:xfrm flipH="1" flipV="1">
            <a:off x="2700338" y="3789363"/>
            <a:ext cx="382587" cy="7937"/>
          </a:xfrm>
          <a:prstGeom prst="straightConnector1">
            <a:avLst/>
          </a:prstGeom>
          <a:noFill/>
          <a:ln w="38100">
            <a:solidFill>
              <a:srgbClr val="3366FF"/>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6168" name="Picture 19"/>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84438" y="4008438"/>
            <a:ext cx="1150937"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itle 1"/>
          <p:cNvSpPr txBox="1">
            <a:spLocks/>
          </p:cNvSpPr>
          <p:nvPr/>
        </p:nvSpPr>
        <p:spPr>
          <a:xfrm>
            <a:off x="-1" y="89438"/>
            <a:ext cx="9081477" cy="645099"/>
          </a:xfrm>
          <a:prstGeom prst="rect">
            <a:avLst/>
          </a:prstGeom>
          <a:solidFill>
            <a:srgbClr val="FFFF00"/>
          </a:solidFill>
          <a:ln w="63500">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dirty="0"/>
              <a:t> </a:t>
            </a:r>
            <a:r>
              <a:rPr lang="en-GB" sz="2000" dirty="0"/>
              <a:t>The key terms and definitions are mixed up – check and correct</a:t>
            </a:r>
          </a:p>
        </p:txBody>
      </p:sp>
    </p:spTree>
    <p:extLst>
      <p:ext uri="{BB962C8B-B14F-4D97-AF65-F5344CB8AC3E}">
        <p14:creationId xmlns:p14="http://schemas.microsoft.com/office/powerpoint/2010/main" val="3504754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t>The Water Cycle</a:t>
            </a:r>
          </a:p>
        </p:txBody>
      </p:sp>
      <p:sp>
        <p:nvSpPr>
          <p:cNvPr id="3" name="Content Placeholder 2"/>
          <p:cNvSpPr>
            <a:spLocks noGrp="1"/>
          </p:cNvSpPr>
          <p:nvPr>
            <p:ph idx="1"/>
          </p:nvPr>
        </p:nvSpPr>
        <p:spPr/>
        <p:txBody>
          <a:bodyPr>
            <a:normAutofit fontScale="55000" lnSpcReduction="20000"/>
          </a:bodyPr>
          <a:lstStyle/>
          <a:p>
            <a:pPr marL="0" indent="0">
              <a:buNone/>
            </a:pPr>
            <a:r>
              <a:rPr lang="en-GB" dirty="0"/>
              <a:t>The movement of water between the air, the sea and the land. </a:t>
            </a:r>
          </a:p>
          <a:p>
            <a:pPr marL="0" indent="0">
              <a:buNone/>
            </a:pPr>
            <a:r>
              <a:rPr lang="en-GB" dirty="0"/>
              <a:t> </a:t>
            </a:r>
          </a:p>
          <a:p>
            <a:pPr marL="0" indent="0">
              <a:buNone/>
            </a:pPr>
            <a:r>
              <a:rPr lang="en-GB" dirty="0"/>
              <a:t> </a:t>
            </a:r>
          </a:p>
          <a:p>
            <a:pPr marL="0" indent="0">
              <a:buNone/>
            </a:pPr>
            <a:r>
              <a:rPr lang="en-GB" b="1" dirty="0">
                <a:solidFill>
                  <a:srgbClr val="FF0000"/>
                </a:solidFill>
              </a:rPr>
              <a:t>Evaporation</a:t>
            </a:r>
            <a:r>
              <a:rPr lang="en-GB" dirty="0"/>
              <a:t>   		water travels </a:t>
            </a:r>
            <a:r>
              <a:rPr lang="en-GB" u="sng" dirty="0"/>
              <a:t>over</a:t>
            </a:r>
            <a:r>
              <a:rPr lang="en-GB" dirty="0"/>
              <a:t> the ground</a:t>
            </a:r>
          </a:p>
          <a:p>
            <a:pPr marL="0" indent="0">
              <a:buNone/>
            </a:pPr>
            <a:r>
              <a:rPr lang="en-GB" dirty="0"/>
              <a:t> </a:t>
            </a:r>
          </a:p>
          <a:p>
            <a:pPr marL="0" indent="0">
              <a:buNone/>
            </a:pPr>
            <a:r>
              <a:rPr lang="en-GB" b="1" dirty="0">
                <a:solidFill>
                  <a:srgbClr val="FF0000"/>
                </a:solidFill>
              </a:rPr>
              <a:t>Condensation</a:t>
            </a:r>
            <a:r>
              <a:rPr lang="en-GB" dirty="0"/>
              <a:t>		water changes from a liquid to a gas</a:t>
            </a:r>
          </a:p>
          <a:p>
            <a:pPr marL="0" indent="0">
              <a:buNone/>
            </a:pPr>
            <a:r>
              <a:rPr lang="en-GB" dirty="0"/>
              <a:t> </a:t>
            </a:r>
          </a:p>
          <a:p>
            <a:pPr marL="0" indent="0">
              <a:buNone/>
            </a:pPr>
            <a:r>
              <a:rPr lang="en-GB" b="1" dirty="0">
                <a:solidFill>
                  <a:srgbClr val="FF0000"/>
                </a:solidFill>
              </a:rPr>
              <a:t>Transpiration</a:t>
            </a:r>
            <a:r>
              <a:rPr lang="en-GB" b="1" dirty="0"/>
              <a:t>		</a:t>
            </a:r>
            <a:r>
              <a:rPr lang="en-GB" dirty="0"/>
              <a:t>water travels </a:t>
            </a:r>
            <a:r>
              <a:rPr lang="en-GB" u="sng" dirty="0"/>
              <a:t>under</a:t>
            </a:r>
            <a:r>
              <a:rPr lang="en-GB" dirty="0"/>
              <a:t> the ground</a:t>
            </a:r>
          </a:p>
          <a:p>
            <a:pPr marL="0" indent="0">
              <a:buNone/>
            </a:pPr>
            <a:r>
              <a:rPr lang="en-GB" dirty="0"/>
              <a:t> </a:t>
            </a:r>
          </a:p>
          <a:p>
            <a:pPr marL="0" indent="0">
              <a:buNone/>
            </a:pPr>
            <a:r>
              <a:rPr lang="en-GB" b="1" dirty="0">
                <a:solidFill>
                  <a:srgbClr val="FF0000"/>
                </a:solidFill>
              </a:rPr>
              <a:t>Precipitation</a:t>
            </a:r>
            <a:r>
              <a:rPr lang="en-GB" dirty="0"/>
              <a:t>		water lost from trees and plants</a:t>
            </a:r>
          </a:p>
          <a:p>
            <a:pPr marL="0" indent="0">
              <a:buNone/>
            </a:pPr>
            <a:r>
              <a:rPr lang="en-GB" dirty="0"/>
              <a:t> </a:t>
            </a:r>
          </a:p>
          <a:p>
            <a:pPr marL="0" indent="0">
              <a:buNone/>
            </a:pPr>
            <a:r>
              <a:rPr lang="en-GB" b="1" dirty="0">
                <a:solidFill>
                  <a:srgbClr val="FF0000"/>
                </a:solidFill>
              </a:rPr>
              <a:t>Surface water</a:t>
            </a:r>
            <a:r>
              <a:rPr lang="en-GB" dirty="0"/>
              <a:t>		rain, snow, sleet and hail</a:t>
            </a:r>
          </a:p>
          <a:p>
            <a:pPr marL="0" indent="0">
              <a:buNone/>
            </a:pPr>
            <a:r>
              <a:rPr lang="en-GB" dirty="0"/>
              <a:t>		</a:t>
            </a:r>
          </a:p>
          <a:p>
            <a:pPr marL="0" indent="0">
              <a:buNone/>
            </a:pPr>
            <a:r>
              <a:rPr lang="en-GB" b="1" dirty="0">
                <a:solidFill>
                  <a:srgbClr val="FF0000"/>
                </a:solidFill>
              </a:rPr>
              <a:t>Ground water</a:t>
            </a:r>
            <a:r>
              <a:rPr lang="en-GB" dirty="0"/>
              <a:t>		water changes from a gas to a liquid</a:t>
            </a:r>
          </a:p>
          <a:p>
            <a:pPr marL="0" indent="0">
              <a:buNone/>
            </a:pPr>
            <a:endParaRPr lang="en-GB" dirty="0"/>
          </a:p>
        </p:txBody>
      </p:sp>
      <p:sp>
        <p:nvSpPr>
          <p:cNvPr id="4" name="TextBox 3">
            <a:extLst>
              <a:ext uri="{FF2B5EF4-FFF2-40B4-BE49-F238E27FC236}">
                <a16:creationId xmlns:a16="http://schemas.microsoft.com/office/drawing/2014/main" id="{9DAA5572-4CB5-4999-9F87-4DC1C03EFACE}"/>
              </a:ext>
            </a:extLst>
          </p:cNvPr>
          <p:cNvSpPr txBox="1"/>
          <p:nvPr/>
        </p:nvSpPr>
        <p:spPr>
          <a:xfrm>
            <a:off x="6385169" y="289169"/>
            <a:ext cx="2555631" cy="1200329"/>
          </a:xfrm>
          <a:prstGeom prst="rect">
            <a:avLst/>
          </a:prstGeom>
          <a:solidFill>
            <a:srgbClr val="FFFF00"/>
          </a:solidFill>
        </p:spPr>
        <p:txBody>
          <a:bodyPr wrap="square" rtlCol="0">
            <a:spAutoFit/>
          </a:bodyPr>
          <a:lstStyle/>
          <a:p>
            <a:r>
              <a:rPr lang="en-GB" dirty="0"/>
              <a:t>Lesson 2</a:t>
            </a:r>
          </a:p>
          <a:p>
            <a:r>
              <a:rPr lang="en-GB" dirty="0"/>
              <a:t>Read these key terms and definitions to remind yourself what they mean,</a:t>
            </a:r>
          </a:p>
        </p:txBody>
      </p:sp>
    </p:spTree>
    <p:extLst>
      <p:ext uri="{BB962C8B-B14F-4D97-AF65-F5344CB8AC3E}">
        <p14:creationId xmlns:p14="http://schemas.microsoft.com/office/powerpoint/2010/main" val="1382121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BB6ED-34D2-4559-943F-0F089ADDFD93}"/>
              </a:ext>
            </a:extLst>
          </p:cNvPr>
          <p:cNvSpPr>
            <a:spLocks noGrp="1"/>
          </p:cNvSpPr>
          <p:nvPr>
            <p:ph type="title"/>
          </p:nvPr>
        </p:nvSpPr>
        <p:spPr/>
        <p:txBody>
          <a:bodyPr/>
          <a:lstStyle/>
          <a:p>
            <a:r>
              <a:rPr lang="en-GB" dirty="0"/>
              <a:t>Time to use your imagination….</a:t>
            </a:r>
          </a:p>
        </p:txBody>
      </p:sp>
      <p:sp>
        <p:nvSpPr>
          <p:cNvPr id="3" name="Content Placeholder 2">
            <a:extLst>
              <a:ext uri="{FF2B5EF4-FFF2-40B4-BE49-F238E27FC236}">
                <a16:creationId xmlns:a16="http://schemas.microsoft.com/office/drawing/2014/main" id="{EF078574-A4FB-4C46-B80A-9D0D3D3B044C}"/>
              </a:ext>
            </a:extLst>
          </p:cNvPr>
          <p:cNvSpPr>
            <a:spLocks noGrp="1"/>
          </p:cNvSpPr>
          <p:nvPr>
            <p:ph idx="1"/>
          </p:nvPr>
        </p:nvSpPr>
        <p:spPr>
          <a:xfrm>
            <a:off x="628650" y="1825625"/>
            <a:ext cx="7886700" cy="1925760"/>
          </a:xfrm>
          <a:solidFill>
            <a:srgbClr val="FFFF00"/>
          </a:solidFill>
        </p:spPr>
        <p:txBody>
          <a:bodyPr/>
          <a:lstStyle/>
          <a:p>
            <a:r>
              <a:rPr lang="en-GB" dirty="0"/>
              <a:t>On the next few slides, an adventure story has been started.</a:t>
            </a:r>
          </a:p>
          <a:p>
            <a:r>
              <a:rPr lang="en-GB" dirty="0"/>
              <a:t>Read the story so far…..</a:t>
            </a:r>
          </a:p>
        </p:txBody>
      </p:sp>
    </p:spTree>
    <p:extLst>
      <p:ext uri="{BB962C8B-B14F-4D97-AF65-F5344CB8AC3E}">
        <p14:creationId xmlns:p14="http://schemas.microsoft.com/office/powerpoint/2010/main" val="2365723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Documents and Settings\st2-5410013\Local Settings\Temporary Internet Files\Content.IE5\9JYJHMUP\MP900422987[1].jpg"/>
          <p:cNvPicPr>
            <a:picLocks noChangeAspect="1" noChangeArrowheads="1"/>
          </p:cNvPicPr>
          <p:nvPr/>
        </p:nvPicPr>
        <p:blipFill>
          <a:blip r:embed="rId2">
            <a:extLst>
              <a:ext uri="{28A0092B-C50C-407E-A947-70E740481C1C}">
                <a14:useLocalDpi xmlns:a14="http://schemas.microsoft.com/office/drawing/2010/main" val="0"/>
              </a:ext>
            </a:extLst>
          </a:blip>
          <a:srcRect b="6067"/>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http://3.bp.blogspot.com/-CjLjQDH0ZNM/UMFqtjMnUGI/AAAAAAAAAF0/rn1nbeN5k0w/s1600/water-droplet-h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25" y="642938"/>
            <a:ext cx="3448050"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TextBox 5"/>
          <p:cNvSpPr txBox="1">
            <a:spLocks noChangeArrowheads="1"/>
          </p:cNvSpPr>
          <p:nvPr/>
        </p:nvSpPr>
        <p:spPr bwMode="auto">
          <a:xfrm>
            <a:off x="428625" y="1204913"/>
            <a:ext cx="4214813"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6000">
                <a:solidFill>
                  <a:schemeClr val="bg1"/>
                </a:solidFill>
                <a:latin typeface="Arial Black" panose="020B0A04020102020204" pitchFamily="34" charset="0"/>
              </a:rPr>
              <a:t>Meet Droplet…</a:t>
            </a:r>
          </a:p>
        </p:txBody>
      </p:sp>
    </p:spTree>
    <p:extLst>
      <p:ext uri="{BB962C8B-B14F-4D97-AF65-F5344CB8AC3E}">
        <p14:creationId xmlns:p14="http://schemas.microsoft.com/office/powerpoint/2010/main" val="37892422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Documents and Settings\st2-5410013\Local Settings\Temporary Internet Files\Content.IE5\9JYJHMUP\MP900422987[1].jpg"/>
          <p:cNvPicPr>
            <a:picLocks noChangeAspect="1" noChangeArrowheads="1"/>
          </p:cNvPicPr>
          <p:nvPr/>
        </p:nvPicPr>
        <p:blipFill>
          <a:blip r:embed="rId2">
            <a:extLst>
              <a:ext uri="{28A0092B-C50C-407E-A947-70E740481C1C}">
                <a14:useLocalDpi xmlns:a14="http://schemas.microsoft.com/office/drawing/2010/main" val="0"/>
              </a:ext>
            </a:extLst>
          </a:blip>
          <a:srcRect b="6067"/>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4" descr="http://3.bp.blogspot.com/-CjLjQDH0ZNM/UMFqtjMnUGI/AAAAAAAAAF0/rn1nbeN5k0w/s1600/water-droplet-h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25" y="642938"/>
            <a:ext cx="3448050"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extBox 5"/>
          <p:cNvSpPr txBox="1">
            <a:spLocks noChangeArrowheads="1"/>
          </p:cNvSpPr>
          <p:nvPr/>
        </p:nvSpPr>
        <p:spPr bwMode="auto">
          <a:xfrm>
            <a:off x="214313" y="142875"/>
            <a:ext cx="3857625" cy="5632450"/>
          </a:xfrm>
          <a:prstGeom prst="rect">
            <a:avLst/>
          </a:prstGeom>
          <a:solidFill>
            <a:srgbClr val="0070C0">
              <a:alpha val="7215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3600">
                <a:solidFill>
                  <a:schemeClr val="bg1"/>
                </a:solidFill>
              </a:rPr>
              <a:t>Once upon a time high above the earth, fluffy white clouds drifted through the atmosphere. In the clouds lived Droplet, round and content with life. </a:t>
            </a:r>
            <a:endParaRPr lang="en-GB" altLang="en-US" sz="3600">
              <a:solidFill>
                <a:schemeClr val="bg1"/>
              </a:solidFill>
              <a:latin typeface="Arial Black" panose="020B0A04020102020204" pitchFamily="34" charset="0"/>
            </a:endParaRPr>
          </a:p>
        </p:txBody>
      </p:sp>
    </p:spTree>
    <p:extLst>
      <p:ext uri="{BB962C8B-B14F-4D97-AF65-F5344CB8AC3E}">
        <p14:creationId xmlns:p14="http://schemas.microsoft.com/office/powerpoint/2010/main" val="1815648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C:\Documents and Settings\st2-5410013\Local Settings\Temporary Internet Files\Content.IE5\9JYJHMUP\MP900444790[1].jpg"/>
          <p:cNvPicPr>
            <a:picLocks noChangeAspect="1" noChangeArrowheads="1"/>
          </p:cNvPicPr>
          <p:nvPr/>
        </p:nvPicPr>
        <p:blipFill>
          <a:blip r:embed="rId2">
            <a:extLst>
              <a:ext uri="{28A0092B-C50C-407E-A947-70E740481C1C}">
                <a14:useLocalDpi xmlns:a14="http://schemas.microsoft.com/office/drawing/2010/main" val="0"/>
              </a:ext>
            </a:extLst>
          </a:blip>
          <a:srcRect b="2878"/>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7"/>
          <p:cNvSpPr txBox="1">
            <a:spLocks noChangeArrowheads="1"/>
          </p:cNvSpPr>
          <p:nvPr/>
        </p:nvSpPr>
        <p:spPr bwMode="auto">
          <a:xfrm>
            <a:off x="500063" y="214313"/>
            <a:ext cx="8286750" cy="1200150"/>
          </a:xfrm>
          <a:prstGeom prst="rect">
            <a:avLst/>
          </a:prstGeom>
          <a:solidFill>
            <a:srgbClr val="000000">
              <a:alpha val="7215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3600">
                <a:solidFill>
                  <a:schemeClr val="bg1"/>
                </a:solidFill>
                <a:latin typeface="Arial Black" panose="020B0A04020102020204" pitchFamily="34" charset="0"/>
              </a:rPr>
              <a:t>Can you think of any other ways to say the word water?</a:t>
            </a:r>
          </a:p>
        </p:txBody>
      </p:sp>
    </p:spTree>
    <p:extLst>
      <p:ext uri="{BB962C8B-B14F-4D97-AF65-F5344CB8AC3E}">
        <p14:creationId xmlns:p14="http://schemas.microsoft.com/office/powerpoint/2010/main" val="1150395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descr="http://farm3.staticflickr.com/2089/1960170824_b21e759863_b.jpg"/>
          <p:cNvPicPr>
            <a:picLocks noChangeAspect="1" noChangeArrowheads="1"/>
          </p:cNvPicPr>
          <p:nvPr/>
        </p:nvPicPr>
        <p:blipFill>
          <a:blip r:embed="rId2">
            <a:extLst>
              <a:ext uri="{28A0092B-C50C-407E-A947-70E740481C1C}">
                <a14:useLocalDpi xmlns:a14="http://schemas.microsoft.com/office/drawing/2010/main" val="0"/>
              </a:ext>
            </a:extLst>
          </a:blip>
          <a:srcRect l="9167" r="5676"/>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4" descr="http://3.bp.blogspot.com/-CjLjQDH0ZNM/UMFqtjMnUGI/AAAAAAAAAF0/rn1nbeN5k0w/s1600/water-droplet-h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25" y="642938"/>
            <a:ext cx="3448050"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TextBox 5"/>
          <p:cNvSpPr txBox="1">
            <a:spLocks noChangeArrowheads="1"/>
          </p:cNvSpPr>
          <p:nvPr/>
        </p:nvSpPr>
        <p:spPr bwMode="auto">
          <a:xfrm>
            <a:off x="214313" y="71438"/>
            <a:ext cx="4214812" cy="6740525"/>
          </a:xfrm>
          <a:prstGeom prst="rect">
            <a:avLst/>
          </a:prstGeom>
          <a:solidFill>
            <a:schemeClr val="tx1">
              <a:alpha val="7215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3600">
                <a:solidFill>
                  <a:schemeClr val="bg1"/>
                </a:solidFill>
              </a:rPr>
              <a:t>For as long as he could remember, he spent his days lying on his back, relaxing and soaking up the sun's warm rays. One day, he took his usual place in the sun but the light didn't seem to be as bright.  </a:t>
            </a:r>
            <a:endParaRPr lang="en-GB" altLang="en-US" sz="3600">
              <a:solidFill>
                <a:schemeClr val="bg1"/>
              </a:solidFill>
              <a:latin typeface="Arial Black" panose="020B0A04020102020204" pitchFamily="34" charset="0"/>
            </a:endParaRPr>
          </a:p>
        </p:txBody>
      </p:sp>
    </p:spTree>
    <p:extLst>
      <p:ext uri="{BB962C8B-B14F-4D97-AF65-F5344CB8AC3E}">
        <p14:creationId xmlns:p14="http://schemas.microsoft.com/office/powerpoint/2010/main" val="8836635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2214563"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43011" name="Picture 8" descr="C:\Documents and Settings\st2-5410013\Local Settings\Temporary Internet Files\Content.IE5\9JYJHMUP\MP90044246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1750" y="0"/>
            <a:ext cx="78422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4" descr="http://3.bp.blogspot.com/-CjLjQDH0ZNM/UMFqtjMnUGI/AAAAAAAAAF0/rn1nbeN5k0w/s1600/water-droplet-h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25" y="642938"/>
            <a:ext cx="3448050"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TextBox 5"/>
          <p:cNvSpPr txBox="1">
            <a:spLocks noChangeArrowheads="1"/>
          </p:cNvSpPr>
          <p:nvPr/>
        </p:nvSpPr>
        <p:spPr bwMode="auto">
          <a:xfrm>
            <a:off x="214313" y="868363"/>
            <a:ext cx="4214812" cy="5632450"/>
          </a:xfrm>
          <a:prstGeom prst="rect">
            <a:avLst/>
          </a:prstGeom>
          <a:solidFill>
            <a:schemeClr val="tx1">
              <a:alpha val="7215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3600">
                <a:solidFill>
                  <a:schemeClr val="bg1"/>
                </a:solidFill>
              </a:rPr>
              <a:t>In fact, as the day went on, it grew darker and darker, loud claps of thunder shook the cloud, and Droplet felt as if he were getting so heavy he could hardly move. </a:t>
            </a:r>
          </a:p>
          <a:p>
            <a:pPr eaLnBrk="1" hangingPunct="1"/>
            <a:r>
              <a:rPr lang="en-GB" altLang="en-US" sz="3600">
                <a:solidFill>
                  <a:schemeClr val="bg1"/>
                </a:solidFill>
              </a:rPr>
              <a:t>  </a:t>
            </a:r>
            <a:endParaRPr lang="en-GB" altLang="en-US" sz="3600">
              <a:solidFill>
                <a:schemeClr val="bg1"/>
              </a:solidFill>
              <a:latin typeface="Arial Black" panose="020B0A04020102020204" pitchFamily="34" charset="0"/>
            </a:endParaRPr>
          </a:p>
        </p:txBody>
      </p:sp>
    </p:spTree>
    <p:extLst>
      <p:ext uri="{BB962C8B-B14F-4D97-AF65-F5344CB8AC3E}">
        <p14:creationId xmlns:p14="http://schemas.microsoft.com/office/powerpoint/2010/main" val="31158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Documents and Settings\st2-5410013\Local Settings\Temporary Internet Files\Content.IE5\9JYJHMUP\MP900422987[1].jpg"/>
          <p:cNvPicPr>
            <a:picLocks noChangeAspect="1" noChangeArrowheads="1"/>
          </p:cNvPicPr>
          <p:nvPr/>
        </p:nvPicPr>
        <p:blipFill>
          <a:blip r:embed="rId2">
            <a:extLst>
              <a:ext uri="{28A0092B-C50C-407E-A947-70E740481C1C}">
                <a14:useLocalDpi xmlns:a14="http://schemas.microsoft.com/office/drawing/2010/main" val="0"/>
              </a:ext>
            </a:extLst>
          </a:blip>
          <a:srcRect b="6067"/>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4" descr="http://3.bp.blogspot.com/-CjLjQDH0ZNM/UMFqtjMnUGI/AAAAAAAAAF0/rn1nbeN5k0w/s1600/water-droplet-h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25" y="642938"/>
            <a:ext cx="3448050"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extBox 5"/>
          <p:cNvSpPr txBox="1">
            <a:spLocks noChangeArrowheads="1"/>
          </p:cNvSpPr>
          <p:nvPr/>
        </p:nvSpPr>
        <p:spPr bwMode="auto">
          <a:xfrm>
            <a:off x="475518" y="246063"/>
            <a:ext cx="5143500" cy="1016000"/>
          </a:xfrm>
          <a:prstGeom prst="rect">
            <a:avLst/>
          </a:prstGeom>
          <a:solidFill>
            <a:srgbClr val="FFFF00"/>
          </a:solid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6000" dirty="0">
                <a:solidFill>
                  <a:schemeClr val="bg1"/>
                </a:solidFill>
                <a:latin typeface="Arial Black" panose="020B0A04020102020204" pitchFamily="34" charset="0"/>
              </a:rPr>
              <a:t>Your Task…</a:t>
            </a:r>
          </a:p>
        </p:txBody>
      </p:sp>
      <p:sp>
        <p:nvSpPr>
          <p:cNvPr id="46085" name="TextBox 4"/>
          <p:cNvSpPr txBox="1">
            <a:spLocks noChangeArrowheads="1"/>
          </p:cNvSpPr>
          <p:nvPr/>
        </p:nvSpPr>
        <p:spPr bwMode="auto">
          <a:xfrm>
            <a:off x="571500" y="1262063"/>
            <a:ext cx="3857625" cy="4524315"/>
          </a:xfrm>
          <a:prstGeom prst="rect">
            <a:avLst/>
          </a:prstGeom>
          <a:solidFill>
            <a:srgbClr val="0070C0">
              <a:alpha val="7215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3200" dirty="0">
                <a:solidFill>
                  <a:schemeClr val="bg1"/>
                </a:solidFill>
              </a:rPr>
              <a:t>Is to get Droplet safely to the ground, into the river, and out to sea so that the sun can warm him once again and help him get back to the clouds.  </a:t>
            </a:r>
            <a:endParaRPr lang="en-GB" altLang="en-US" sz="32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4346312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CC48D-4751-441C-A0A8-891DADC73B15}"/>
              </a:ext>
            </a:extLst>
          </p:cNvPr>
          <p:cNvSpPr>
            <a:spLocks noGrp="1"/>
          </p:cNvSpPr>
          <p:nvPr>
            <p:ph type="title"/>
          </p:nvPr>
        </p:nvSpPr>
        <p:spPr>
          <a:xfrm>
            <a:off x="628650" y="365126"/>
            <a:ext cx="7886700" cy="127243"/>
          </a:xfrm>
        </p:spPr>
        <p:txBody>
          <a:bodyPr>
            <a:normAutofit fontScale="90000"/>
          </a:bodyPr>
          <a:lstStyle/>
          <a:p>
            <a:endParaRPr lang="en-GB" dirty="0"/>
          </a:p>
        </p:txBody>
      </p:sp>
      <p:sp>
        <p:nvSpPr>
          <p:cNvPr id="3" name="Content Placeholder 2">
            <a:extLst>
              <a:ext uri="{FF2B5EF4-FFF2-40B4-BE49-F238E27FC236}">
                <a16:creationId xmlns:a16="http://schemas.microsoft.com/office/drawing/2014/main" id="{35C16E73-6599-48B2-AA65-752C9769D529}"/>
              </a:ext>
            </a:extLst>
          </p:cNvPr>
          <p:cNvSpPr>
            <a:spLocks noGrp="1"/>
          </p:cNvSpPr>
          <p:nvPr>
            <p:ph idx="1"/>
          </p:nvPr>
        </p:nvSpPr>
        <p:spPr>
          <a:xfrm>
            <a:off x="511419" y="747101"/>
            <a:ext cx="7886700" cy="5745773"/>
          </a:xfrm>
          <a:solidFill>
            <a:srgbClr val="FFFF00"/>
          </a:solidFill>
        </p:spPr>
        <p:txBody>
          <a:bodyPr>
            <a:normAutofit fontScale="92500" lnSpcReduction="20000"/>
          </a:bodyPr>
          <a:lstStyle/>
          <a:p>
            <a:r>
              <a:rPr lang="en-GB" dirty="0"/>
              <a:t>In your book, set out a whole page as on the next slide.</a:t>
            </a:r>
          </a:p>
          <a:p>
            <a:r>
              <a:rPr lang="en-GB" dirty="0"/>
              <a:t>You need to continue with the story of the droplet as it travels around the water cycle. Be sure to use the key terms correctly</a:t>
            </a:r>
          </a:p>
          <a:p>
            <a:r>
              <a:rPr lang="en-GB" dirty="0">
                <a:solidFill>
                  <a:srgbClr val="FF0000"/>
                </a:solidFill>
              </a:rPr>
              <a:t>Water cycle</a:t>
            </a:r>
          </a:p>
          <a:p>
            <a:r>
              <a:rPr lang="en-GB" dirty="0">
                <a:solidFill>
                  <a:srgbClr val="FF0000"/>
                </a:solidFill>
              </a:rPr>
              <a:t>Evaporation</a:t>
            </a:r>
          </a:p>
          <a:p>
            <a:r>
              <a:rPr lang="en-GB" dirty="0">
                <a:solidFill>
                  <a:srgbClr val="FF0000"/>
                </a:solidFill>
              </a:rPr>
              <a:t>Condensation</a:t>
            </a:r>
          </a:p>
          <a:p>
            <a:r>
              <a:rPr lang="en-GB" dirty="0">
                <a:solidFill>
                  <a:srgbClr val="FF0000"/>
                </a:solidFill>
              </a:rPr>
              <a:t>Precipitation</a:t>
            </a:r>
          </a:p>
          <a:p>
            <a:r>
              <a:rPr lang="en-GB" dirty="0">
                <a:solidFill>
                  <a:srgbClr val="FF0000"/>
                </a:solidFill>
              </a:rPr>
              <a:t>Transpiration</a:t>
            </a:r>
          </a:p>
          <a:p>
            <a:r>
              <a:rPr lang="en-GB" dirty="0">
                <a:solidFill>
                  <a:srgbClr val="FF0000"/>
                </a:solidFill>
              </a:rPr>
              <a:t>Surface water</a:t>
            </a:r>
          </a:p>
          <a:p>
            <a:r>
              <a:rPr lang="en-GB" dirty="0">
                <a:solidFill>
                  <a:srgbClr val="FF0000"/>
                </a:solidFill>
              </a:rPr>
              <a:t>Ground water</a:t>
            </a:r>
          </a:p>
          <a:p>
            <a:r>
              <a:rPr lang="en-GB" dirty="0"/>
              <a:t>When you story is complete and coloured in, take a photograph of it and email it to your teacher. (If you can print, do this on a computer to email it in WORD) and then stick in your book.</a:t>
            </a:r>
          </a:p>
          <a:p>
            <a:endParaRPr lang="en-GB" dirty="0">
              <a:solidFill>
                <a:srgbClr val="FF0000"/>
              </a:solidFill>
            </a:endParaRPr>
          </a:p>
          <a:p>
            <a:endParaRPr lang="en-GB" dirty="0">
              <a:solidFill>
                <a:srgbClr val="FF0000"/>
              </a:solidFill>
            </a:endParaRPr>
          </a:p>
          <a:p>
            <a:endParaRPr lang="en-GB" dirty="0">
              <a:solidFill>
                <a:srgbClr val="FF0000"/>
              </a:solidFill>
            </a:endParaRPr>
          </a:p>
          <a:p>
            <a:endParaRPr lang="en-GB" dirty="0"/>
          </a:p>
        </p:txBody>
      </p:sp>
    </p:spTree>
    <p:extLst>
      <p:ext uri="{BB962C8B-B14F-4D97-AF65-F5344CB8AC3E}">
        <p14:creationId xmlns:p14="http://schemas.microsoft.com/office/powerpoint/2010/main" val="1055821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GB" u="sng" dirty="0"/>
              <a:t>Water Droplet Story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2453431"/>
              </p:ext>
            </p:extLst>
          </p:nvPr>
        </p:nvGraphicFramePr>
        <p:xfrm>
          <a:off x="251520" y="980728"/>
          <a:ext cx="8712968" cy="5448443"/>
        </p:xfrm>
        <a:graphic>
          <a:graphicData uri="http://schemas.openxmlformats.org/drawingml/2006/table">
            <a:tbl>
              <a:tblPr firstRow="1" bandRow="1">
                <a:tableStyleId>{5C22544A-7EE6-4342-B048-85BDC9FD1C3A}</a:tableStyleId>
              </a:tblPr>
              <a:tblGrid>
                <a:gridCol w="2178242">
                  <a:extLst>
                    <a:ext uri="{9D8B030D-6E8A-4147-A177-3AD203B41FA5}">
                      <a16:colId xmlns:a16="http://schemas.microsoft.com/office/drawing/2014/main" val="20000"/>
                    </a:ext>
                  </a:extLst>
                </a:gridCol>
                <a:gridCol w="2178242">
                  <a:extLst>
                    <a:ext uri="{9D8B030D-6E8A-4147-A177-3AD203B41FA5}">
                      <a16:colId xmlns:a16="http://schemas.microsoft.com/office/drawing/2014/main" val="20001"/>
                    </a:ext>
                  </a:extLst>
                </a:gridCol>
                <a:gridCol w="2178242">
                  <a:extLst>
                    <a:ext uri="{9D8B030D-6E8A-4147-A177-3AD203B41FA5}">
                      <a16:colId xmlns:a16="http://schemas.microsoft.com/office/drawing/2014/main" val="20002"/>
                    </a:ext>
                  </a:extLst>
                </a:gridCol>
                <a:gridCol w="2178242">
                  <a:extLst>
                    <a:ext uri="{9D8B030D-6E8A-4147-A177-3AD203B41FA5}">
                      <a16:colId xmlns:a16="http://schemas.microsoft.com/office/drawing/2014/main" val="20003"/>
                    </a:ext>
                  </a:extLst>
                </a:gridCol>
              </a:tblGrid>
              <a:tr h="2655321">
                <a:tc>
                  <a:txBody>
                    <a:bodyPr/>
                    <a:lstStyle/>
                    <a:p>
                      <a:r>
                        <a:rPr lang="en-GB" sz="1400" b="0" dirty="0">
                          <a:solidFill>
                            <a:schemeClr val="tx1"/>
                          </a:solidFill>
                        </a:rPr>
                        <a:t>1</a:t>
                      </a:r>
                    </a:p>
                    <a:p>
                      <a:endParaRPr lang="en-GB" sz="1400" b="0" dirty="0">
                        <a:solidFill>
                          <a:schemeClr val="tx1"/>
                        </a:solidFill>
                      </a:endParaRPr>
                    </a:p>
                    <a:p>
                      <a:endParaRPr lang="en-GB" sz="1400" b="0" dirty="0">
                        <a:solidFill>
                          <a:schemeClr val="tx1"/>
                        </a:solidFill>
                      </a:endParaRPr>
                    </a:p>
                    <a:p>
                      <a:endParaRPr lang="en-GB" sz="1400" b="0" dirty="0">
                        <a:solidFill>
                          <a:schemeClr val="tx1"/>
                        </a:solidFill>
                      </a:endParaRPr>
                    </a:p>
                    <a:p>
                      <a:endParaRPr lang="en-GB" sz="1400" b="0" dirty="0">
                        <a:solidFill>
                          <a:schemeClr val="tx1"/>
                        </a:solidFill>
                      </a:endParaRPr>
                    </a:p>
                    <a:p>
                      <a:endParaRPr lang="en-GB" sz="1400" b="0" dirty="0">
                        <a:solidFill>
                          <a:schemeClr val="tx1"/>
                        </a:solidFill>
                      </a:endParaRPr>
                    </a:p>
                    <a:p>
                      <a:endParaRPr lang="en-GB" sz="1400" b="0" dirty="0">
                        <a:solidFill>
                          <a:schemeClr val="tx1"/>
                        </a:solidFill>
                      </a:endParaRPr>
                    </a:p>
                    <a:p>
                      <a:r>
                        <a:rPr lang="en-GB" sz="1400" b="0" dirty="0">
                          <a:solidFill>
                            <a:schemeClr val="tx1"/>
                          </a:solidFill>
                        </a:rPr>
                        <a:t>The droplet fell from the sky as precipitation, and landed on the ground with a thud. The vegetation on the hillside made the landing soft.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GB" sz="1400" b="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GB" sz="1400" b="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GB" sz="1400" b="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2583323">
                <a:tc>
                  <a:txBody>
                    <a:bodyPr/>
                    <a:lstStyle/>
                    <a:p>
                      <a:r>
                        <a:rPr lang="en-GB" dirty="0"/>
                        <a:t>5</a:t>
                      </a:r>
                    </a:p>
                    <a:p>
                      <a:endParaRPr lang="en-GB" dirty="0"/>
                    </a:p>
                    <a:p>
                      <a:endParaRPr lang="en-GB" dirty="0"/>
                    </a:p>
                    <a:p>
                      <a:endParaRPr lang="en-GB" dirty="0"/>
                    </a:p>
                    <a:p>
                      <a:endParaRPr lang="en-GB" dirty="0"/>
                    </a:p>
                    <a:p>
                      <a:endParaRPr lang="en-GB" dirty="0"/>
                    </a:p>
                    <a:p>
                      <a:endParaRPr lang="en-GB" dirty="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GB"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GB"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GB"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bl>
          </a:graphicData>
        </a:graphic>
      </p:graphicFrame>
      <p:cxnSp>
        <p:nvCxnSpPr>
          <p:cNvPr id="8" name="Straight Connector 7"/>
          <p:cNvCxnSpPr/>
          <p:nvPr/>
        </p:nvCxnSpPr>
        <p:spPr>
          <a:xfrm>
            <a:off x="251520" y="2457691"/>
            <a:ext cx="8712968"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353120" y="5068838"/>
            <a:ext cx="8712968" cy="0"/>
          </a:xfrm>
          <a:prstGeom prst="line">
            <a:avLst/>
          </a:prstGeom>
        </p:spPr>
        <p:style>
          <a:lnRef idx="1">
            <a:schemeClr val="dk1"/>
          </a:lnRef>
          <a:fillRef idx="0">
            <a:schemeClr val="dk1"/>
          </a:fillRef>
          <a:effectRef idx="0">
            <a:schemeClr val="dk1"/>
          </a:effectRef>
          <a:fontRef idx="minor">
            <a:schemeClr val="tx1"/>
          </a:fontRef>
        </p:style>
      </p:cxnSp>
      <p:pic>
        <p:nvPicPr>
          <p:cNvPr id="13" name="Picture 12" descr="A">
            <a:extLst>
              <a:ext uri="{FF2B5EF4-FFF2-40B4-BE49-F238E27FC236}">
                <a16:creationId xmlns:a16="http://schemas.microsoft.com/office/drawing/2014/main" id="{DFB23D3F-ABB3-4CFB-A936-0009E9137F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045664"/>
            <a:ext cx="1949937" cy="1384749"/>
          </a:xfrm>
          <a:prstGeom prst="rect">
            <a:avLst/>
          </a:prstGeom>
        </p:spPr>
      </p:pic>
      <p:pic>
        <p:nvPicPr>
          <p:cNvPr id="10" name="Picture 9">
            <a:extLst>
              <a:ext uri="{FF2B5EF4-FFF2-40B4-BE49-F238E27FC236}">
                <a16:creationId xmlns:a16="http://schemas.microsoft.com/office/drawing/2014/main" id="{F6A7EA1F-6706-44AE-AB52-F0B2DFDBBB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3446" y="3867219"/>
            <a:ext cx="1602153" cy="1201615"/>
          </a:xfrm>
          <a:prstGeom prst="rect">
            <a:avLst/>
          </a:prstGeom>
        </p:spPr>
      </p:pic>
      <p:pic>
        <p:nvPicPr>
          <p:cNvPr id="11" name="Picture 10">
            <a:extLst>
              <a:ext uri="{FF2B5EF4-FFF2-40B4-BE49-F238E27FC236}">
                <a16:creationId xmlns:a16="http://schemas.microsoft.com/office/drawing/2014/main" id="{41DA0CFC-ED84-438C-8FCF-0124D6FEAE73}"/>
              </a:ext>
            </a:extLst>
          </p:cNvPr>
          <p:cNvPicPr>
            <a:picLocks noChangeAspect="1"/>
          </p:cNvPicPr>
          <p:nvPr/>
        </p:nvPicPr>
        <p:blipFill>
          <a:blip r:embed="rId4"/>
          <a:stretch>
            <a:fillRect/>
          </a:stretch>
        </p:blipFill>
        <p:spPr>
          <a:xfrm>
            <a:off x="4668966" y="4144465"/>
            <a:ext cx="657165" cy="924365"/>
          </a:xfrm>
          <a:prstGeom prst="rect">
            <a:avLst/>
          </a:prstGeom>
        </p:spPr>
      </p:pic>
      <p:pic>
        <p:nvPicPr>
          <p:cNvPr id="14" name="Picture 13">
            <a:extLst>
              <a:ext uri="{FF2B5EF4-FFF2-40B4-BE49-F238E27FC236}">
                <a16:creationId xmlns:a16="http://schemas.microsoft.com/office/drawing/2014/main" id="{5884CE63-4AE2-4067-B3F1-9C9E1A800FB9}"/>
              </a:ext>
            </a:extLst>
          </p:cNvPr>
          <p:cNvPicPr>
            <a:picLocks noChangeAspect="1"/>
          </p:cNvPicPr>
          <p:nvPr/>
        </p:nvPicPr>
        <p:blipFill>
          <a:blip r:embed="rId5"/>
          <a:stretch>
            <a:fillRect/>
          </a:stretch>
        </p:blipFill>
        <p:spPr>
          <a:xfrm>
            <a:off x="149920" y="1648554"/>
            <a:ext cx="555945" cy="781859"/>
          </a:xfrm>
          <a:prstGeom prst="rect">
            <a:avLst/>
          </a:prstGeom>
        </p:spPr>
      </p:pic>
      <p:sp>
        <p:nvSpPr>
          <p:cNvPr id="15" name="TextBox 14">
            <a:extLst>
              <a:ext uri="{FF2B5EF4-FFF2-40B4-BE49-F238E27FC236}">
                <a16:creationId xmlns:a16="http://schemas.microsoft.com/office/drawing/2014/main" id="{3E02F974-B614-4FBF-9AB0-D09C772A4051}"/>
              </a:ext>
            </a:extLst>
          </p:cNvPr>
          <p:cNvSpPr txBox="1"/>
          <p:nvPr/>
        </p:nvSpPr>
        <p:spPr>
          <a:xfrm>
            <a:off x="4884615" y="65686"/>
            <a:ext cx="4079873" cy="646331"/>
          </a:xfrm>
          <a:prstGeom prst="rect">
            <a:avLst/>
          </a:prstGeom>
          <a:solidFill>
            <a:srgbClr val="FFFF00"/>
          </a:solidFill>
        </p:spPr>
        <p:txBody>
          <a:bodyPr wrap="square" rtlCol="0">
            <a:spAutoFit/>
          </a:bodyPr>
          <a:lstStyle/>
          <a:p>
            <a:r>
              <a:rPr lang="en-GB" dirty="0" err="1"/>
              <a:t>Complet</a:t>
            </a:r>
            <a:r>
              <a:rPr lang="en-GB" dirty="0"/>
              <a:t> your story to show the full water cycle. Email it to your teacher.</a:t>
            </a:r>
          </a:p>
        </p:txBody>
      </p:sp>
    </p:spTree>
    <p:extLst>
      <p:ext uri="{BB962C8B-B14F-4D97-AF65-F5344CB8AC3E}">
        <p14:creationId xmlns:p14="http://schemas.microsoft.com/office/powerpoint/2010/main" val="6502286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noGrp="1"/>
          </p:cNvSpPr>
          <p:nvPr>
            <p:ph type="title"/>
          </p:nvPr>
        </p:nvSpPr>
        <p:spPr>
          <a:xfrm>
            <a:off x="332154" y="1634515"/>
            <a:ext cx="8229600" cy="1354162"/>
          </a:xfrm>
          <a:prstGeom prst="rect">
            <a:avLst/>
          </a:prstGeom>
          <a:solidFill>
            <a:srgbClr val="F64C00"/>
          </a:solidFill>
          <a:ln w="63500">
            <a:solidFill>
              <a:schemeClr val="tx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u="sng" dirty="0">
                <a:solidFill>
                  <a:schemeClr val="bg1"/>
                </a:solidFill>
              </a:rPr>
              <a:t>How does the water cycle affect us?</a:t>
            </a:r>
          </a:p>
        </p:txBody>
      </p:sp>
      <p:sp>
        <p:nvSpPr>
          <p:cNvPr id="2" name="TextBox 1">
            <a:extLst>
              <a:ext uri="{FF2B5EF4-FFF2-40B4-BE49-F238E27FC236}">
                <a16:creationId xmlns:a16="http://schemas.microsoft.com/office/drawing/2014/main" id="{29F14AE3-A426-46C3-8B36-75E210E481EF}"/>
              </a:ext>
            </a:extLst>
          </p:cNvPr>
          <p:cNvSpPr txBox="1"/>
          <p:nvPr/>
        </p:nvSpPr>
        <p:spPr>
          <a:xfrm>
            <a:off x="7385539" y="320430"/>
            <a:ext cx="1047262" cy="369332"/>
          </a:xfrm>
          <a:prstGeom prst="rect">
            <a:avLst/>
          </a:prstGeom>
          <a:solidFill>
            <a:srgbClr val="FFFF00"/>
          </a:solidFill>
        </p:spPr>
        <p:txBody>
          <a:bodyPr wrap="square" rtlCol="0">
            <a:spAutoFit/>
          </a:bodyPr>
          <a:lstStyle/>
          <a:p>
            <a:r>
              <a:rPr lang="en-GB" dirty="0"/>
              <a:t>Lesson 3</a:t>
            </a:r>
          </a:p>
        </p:txBody>
      </p:sp>
    </p:spTree>
    <p:extLst>
      <p:ext uri="{BB962C8B-B14F-4D97-AF65-F5344CB8AC3E}">
        <p14:creationId xmlns:p14="http://schemas.microsoft.com/office/powerpoint/2010/main" val="5577488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71532" y="71422"/>
            <a:ext cx="8486748" cy="1143000"/>
          </a:xfrm>
        </p:spPr>
        <p:txBody>
          <a:bodyPr>
            <a:normAutofit fontScale="90000"/>
          </a:bodyPr>
          <a:lstStyle/>
          <a:p>
            <a:r>
              <a:rPr lang="en-GB" dirty="0">
                <a:latin typeface="Comic Sans MS" pitchFamily="66" charset="0"/>
              </a:rPr>
              <a:t>PRECIPITATION-GOOD POINTS </a:t>
            </a:r>
          </a:p>
        </p:txBody>
      </p:sp>
      <p:sp>
        <p:nvSpPr>
          <p:cNvPr id="18436" name="Rectangle 4"/>
          <p:cNvSpPr>
            <a:spLocks noGrp="1" noChangeArrowheads="1"/>
          </p:cNvSpPr>
          <p:nvPr>
            <p:ph type="body" sz="half" idx="2"/>
          </p:nvPr>
        </p:nvSpPr>
        <p:spPr>
          <a:xfrm>
            <a:off x="616735" y="1447665"/>
            <a:ext cx="8072494" cy="1428760"/>
          </a:xfrm>
        </p:spPr>
        <p:txBody>
          <a:bodyPr>
            <a:noAutofit/>
          </a:bodyPr>
          <a:lstStyle/>
          <a:p>
            <a:pPr>
              <a:lnSpc>
                <a:spcPct val="90000"/>
              </a:lnSpc>
            </a:pPr>
            <a:r>
              <a:rPr lang="en-GB" sz="2800" b="1" dirty="0">
                <a:latin typeface="Comic Sans MS" pitchFamily="66" charset="0"/>
              </a:rPr>
              <a:t>Without precipitation, all of the land on the planet would be desert and we would find it difficult to get a drink.</a:t>
            </a:r>
          </a:p>
          <a:p>
            <a:pPr>
              <a:lnSpc>
                <a:spcPct val="90000"/>
              </a:lnSpc>
            </a:pPr>
            <a:endParaRPr lang="en-GB" sz="2800" b="1" dirty="0">
              <a:latin typeface="Comic Sans MS" pitchFamily="66" charset="0"/>
            </a:endParaRPr>
          </a:p>
        </p:txBody>
      </p:sp>
      <p:pic>
        <p:nvPicPr>
          <p:cNvPr id="52226" name="Picture 2" descr="http://www.trekway.com/united-arab-emirates/images/EAU04_240-desert-survival-guide.jpg"/>
          <p:cNvPicPr>
            <a:picLocks noChangeAspect="1" noChangeArrowheads="1"/>
          </p:cNvPicPr>
          <p:nvPr/>
        </p:nvPicPr>
        <p:blipFill rotWithShape="1">
          <a:blip r:embed="rId3"/>
          <a:srcRect b="8492"/>
          <a:stretch/>
        </p:blipFill>
        <p:spPr bwMode="auto">
          <a:xfrm>
            <a:off x="437832" y="2808079"/>
            <a:ext cx="3643338" cy="3714746"/>
          </a:xfrm>
          <a:prstGeom prst="rect">
            <a:avLst/>
          </a:prstGeom>
          <a:noFill/>
        </p:spPr>
      </p:pic>
      <p:pic>
        <p:nvPicPr>
          <p:cNvPr id="52228" name="Picture 4" descr="http://charizma.files.wordpress.com/2009/03/thirsty.jpg?w=444&amp;h=450"/>
          <p:cNvPicPr>
            <a:picLocks noChangeAspect="1" noChangeArrowheads="1"/>
          </p:cNvPicPr>
          <p:nvPr/>
        </p:nvPicPr>
        <p:blipFill>
          <a:blip r:embed="rId4"/>
          <a:srcRect/>
          <a:stretch>
            <a:fillRect/>
          </a:stretch>
        </p:blipFill>
        <p:spPr bwMode="auto">
          <a:xfrm>
            <a:off x="4519015" y="2803218"/>
            <a:ext cx="4229100" cy="3786184"/>
          </a:xfrm>
          <a:prstGeom prst="rect">
            <a:avLst/>
          </a:prstGeom>
          <a:noFill/>
        </p:spPr>
      </p:pic>
      <p:sp>
        <p:nvSpPr>
          <p:cNvPr id="8" name="Title 1"/>
          <p:cNvSpPr txBox="1">
            <a:spLocks/>
          </p:cNvSpPr>
          <p:nvPr/>
        </p:nvSpPr>
        <p:spPr>
          <a:xfrm>
            <a:off x="487024" y="79390"/>
            <a:ext cx="8229600" cy="1354162"/>
          </a:xfrm>
          <a:prstGeom prst="rect">
            <a:avLst/>
          </a:prstGeom>
          <a:solidFill>
            <a:srgbClr val="FFFF00"/>
          </a:solidFill>
          <a:ln w="63500">
            <a:solidFill>
              <a:schemeClr val="tx1"/>
            </a:solidFill>
          </a:ln>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100" dirty="0"/>
              <a:t>Precipitation – good points</a:t>
            </a:r>
            <a:r>
              <a:rPr lang="en-GB" sz="6000" b="1" u="sng" dirty="0"/>
              <a:t> </a:t>
            </a:r>
          </a:p>
        </p:txBody>
      </p:sp>
    </p:spTree>
    <p:extLst>
      <p:ext uri="{BB962C8B-B14F-4D97-AF65-F5344CB8AC3E}">
        <p14:creationId xmlns:p14="http://schemas.microsoft.com/office/powerpoint/2010/main" val="6393313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71532" y="71422"/>
            <a:ext cx="8486748" cy="1143000"/>
          </a:xfrm>
        </p:spPr>
        <p:txBody>
          <a:bodyPr>
            <a:normAutofit fontScale="90000"/>
          </a:bodyPr>
          <a:lstStyle/>
          <a:p>
            <a:r>
              <a:rPr lang="en-GB" dirty="0">
                <a:latin typeface="Comic Sans MS" pitchFamily="66" charset="0"/>
              </a:rPr>
              <a:t>PRECIPITATION-GOOD POINTS </a:t>
            </a:r>
          </a:p>
        </p:txBody>
      </p:sp>
      <p:sp>
        <p:nvSpPr>
          <p:cNvPr id="18436" name="Rectangle 4"/>
          <p:cNvSpPr>
            <a:spLocks noGrp="1" noChangeArrowheads="1"/>
          </p:cNvSpPr>
          <p:nvPr>
            <p:ph type="body" sz="half" idx="2"/>
          </p:nvPr>
        </p:nvSpPr>
        <p:spPr>
          <a:xfrm>
            <a:off x="529858" y="1559782"/>
            <a:ext cx="8143932" cy="1571636"/>
          </a:xfrm>
        </p:spPr>
        <p:txBody>
          <a:bodyPr>
            <a:noAutofit/>
          </a:bodyPr>
          <a:lstStyle/>
          <a:p>
            <a:pPr>
              <a:lnSpc>
                <a:spcPct val="90000"/>
              </a:lnSpc>
            </a:pPr>
            <a:r>
              <a:rPr lang="en-GB" sz="2800" b="1" dirty="0">
                <a:latin typeface="Comic Sans MS" pitchFamily="66" charset="0"/>
              </a:rPr>
              <a:t>Precipitation helps farmers grow crops and provides a fresh water supply for us to drink. </a:t>
            </a:r>
          </a:p>
          <a:p>
            <a:pPr>
              <a:lnSpc>
                <a:spcPct val="90000"/>
              </a:lnSpc>
            </a:pPr>
            <a:endParaRPr lang="en-GB" sz="2800" b="1" dirty="0">
              <a:latin typeface="Comic Sans MS" pitchFamily="66" charset="0"/>
            </a:endParaRPr>
          </a:p>
        </p:txBody>
      </p:sp>
      <p:pic>
        <p:nvPicPr>
          <p:cNvPr id="192514" name="Picture 2" descr="http://www.yourlocalweb.co.uk/images/pictures/03/50/irrigating-fields-sw-of-killerton-estate-nt-34140.jpg"/>
          <p:cNvPicPr>
            <a:picLocks noChangeAspect="1" noChangeArrowheads="1"/>
          </p:cNvPicPr>
          <p:nvPr/>
        </p:nvPicPr>
        <p:blipFill>
          <a:blip r:embed="rId3"/>
          <a:srcRect/>
          <a:stretch>
            <a:fillRect/>
          </a:stretch>
        </p:blipFill>
        <p:spPr bwMode="auto">
          <a:xfrm>
            <a:off x="306856" y="3241144"/>
            <a:ext cx="4429156" cy="3128956"/>
          </a:xfrm>
          <a:prstGeom prst="rect">
            <a:avLst/>
          </a:prstGeom>
          <a:noFill/>
        </p:spPr>
      </p:pic>
      <p:sp>
        <p:nvSpPr>
          <p:cNvPr id="6" name="Rectangle 5"/>
          <p:cNvSpPr/>
          <p:nvPr/>
        </p:nvSpPr>
        <p:spPr>
          <a:xfrm>
            <a:off x="1214414" y="6000768"/>
            <a:ext cx="2003497" cy="369332"/>
          </a:xfrm>
          <a:prstGeom prst="rect">
            <a:avLst/>
          </a:prstGeom>
        </p:spPr>
        <p:txBody>
          <a:bodyPr wrap="none">
            <a:spAutoFit/>
          </a:bodyPr>
          <a:lstStyle/>
          <a:p>
            <a:r>
              <a:rPr lang="en-GB" dirty="0"/>
              <a:t>yourlocalweb.co.uk</a:t>
            </a:r>
          </a:p>
        </p:txBody>
      </p:sp>
      <p:pic>
        <p:nvPicPr>
          <p:cNvPr id="192516" name="Picture 4" descr="http://us.123rf.com/400wm/184/157/mandygodbehear/mandygodbehear0803/mandygodbehear080300138/2650366-hot-thirsty-child-drinking-water.jpg"/>
          <p:cNvPicPr>
            <a:picLocks noChangeAspect="1" noChangeArrowheads="1"/>
          </p:cNvPicPr>
          <p:nvPr/>
        </p:nvPicPr>
        <p:blipFill>
          <a:blip r:embed="rId4"/>
          <a:srcRect/>
          <a:stretch>
            <a:fillRect/>
          </a:stretch>
        </p:blipFill>
        <p:spPr bwMode="auto">
          <a:xfrm>
            <a:off x="5062052" y="3238964"/>
            <a:ext cx="3810000" cy="3071834"/>
          </a:xfrm>
          <a:prstGeom prst="rect">
            <a:avLst/>
          </a:prstGeom>
          <a:noFill/>
        </p:spPr>
      </p:pic>
      <p:sp>
        <p:nvSpPr>
          <p:cNvPr id="7" name="Title 1"/>
          <p:cNvSpPr txBox="1">
            <a:spLocks/>
          </p:cNvSpPr>
          <p:nvPr/>
        </p:nvSpPr>
        <p:spPr>
          <a:xfrm>
            <a:off x="306856" y="150757"/>
            <a:ext cx="8769275" cy="1354162"/>
          </a:xfrm>
          <a:prstGeom prst="rect">
            <a:avLst/>
          </a:prstGeom>
          <a:solidFill>
            <a:srgbClr val="00B050"/>
          </a:solidFill>
          <a:ln w="63500">
            <a:solidFill>
              <a:schemeClr val="tx1"/>
            </a:solidFill>
          </a:ln>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6000" b="1" u="sng" dirty="0"/>
              <a:t>Precipitation – good points </a:t>
            </a:r>
          </a:p>
        </p:txBody>
      </p:sp>
    </p:spTree>
    <p:extLst>
      <p:ext uri="{BB962C8B-B14F-4D97-AF65-F5344CB8AC3E}">
        <p14:creationId xmlns:p14="http://schemas.microsoft.com/office/powerpoint/2010/main" val="16787608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85720" y="0"/>
            <a:ext cx="8486748" cy="1143000"/>
          </a:xfrm>
        </p:spPr>
        <p:txBody>
          <a:bodyPr>
            <a:normAutofit fontScale="90000"/>
          </a:bodyPr>
          <a:lstStyle/>
          <a:p>
            <a:r>
              <a:rPr lang="en-GB" dirty="0">
                <a:latin typeface="Comic Sans MS" pitchFamily="66" charset="0"/>
              </a:rPr>
              <a:t>PRECIPITATION-BAD POINTS </a:t>
            </a:r>
          </a:p>
        </p:txBody>
      </p:sp>
      <p:sp>
        <p:nvSpPr>
          <p:cNvPr id="18436" name="Rectangle 4"/>
          <p:cNvSpPr>
            <a:spLocks noGrp="1" noChangeArrowheads="1"/>
          </p:cNvSpPr>
          <p:nvPr>
            <p:ph type="body" sz="half" idx="2"/>
          </p:nvPr>
        </p:nvSpPr>
        <p:spPr>
          <a:xfrm>
            <a:off x="586127" y="1548053"/>
            <a:ext cx="8215370" cy="1928826"/>
          </a:xfrm>
        </p:spPr>
        <p:txBody>
          <a:bodyPr>
            <a:noAutofit/>
          </a:bodyPr>
          <a:lstStyle/>
          <a:p>
            <a:pPr>
              <a:lnSpc>
                <a:spcPct val="90000"/>
              </a:lnSpc>
            </a:pPr>
            <a:r>
              <a:rPr lang="en-GB" sz="2800" b="1" dirty="0">
                <a:latin typeface="Comic Sans MS" pitchFamily="66" charset="0"/>
              </a:rPr>
              <a:t>Precipitation can also be damaging.</a:t>
            </a:r>
          </a:p>
          <a:p>
            <a:pPr>
              <a:lnSpc>
                <a:spcPct val="90000"/>
              </a:lnSpc>
            </a:pPr>
            <a:endParaRPr lang="en-GB" sz="2800" b="1" dirty="0">
              <a:latin typeface="Comic Sans MS" pitchFamily="66" charset="0"/>
            </a:endParaRPr>
          </a:p>
          <a:p>
            <a:pPr>
              <a:lnSpc>
                <a:spcPct val="90000"/>
              </a:lnSpc>
            </a:pPr>
            <a:r>
              <a:rPr lang="en-GB" sz="2800" b="1" dirty="0">
                <a:latin typeface="Comic Sans MS" pitchFamily="66" charset="0"/>
              </a:rPr>
              <a:t>Lots of rain and snow can cause flooding and lots of traffic accidents. </a:t>
            </a:r>
          </a:p>
          <a:p>
            <a:pPr>
              <a:lnSpc>
                <a:spcPct val="90000"/>
              </a:lnSpc>
            </a:pPr>
            <a:endParaRPr lang="en-GB" sz="2800" b="1" dirty="0">
              <a:latin typeface="Comic Sans MS" pitchFamily="66" charset="0"/>
            </a:endParaRPr>
          </a:p>
        </p:txBody>
      </p:sp>
      <p:pic>
        <p:nvPicPr>
          <p:cNvPr id="186370" name="Picture 2" descr="http://www.deseretnews.com/photos/midres/2925914.jpg"/>
          <p:cNvPicPr>
            <a:picLocks noChangeAspect="1" noChangeArrowheads="1"/>
          </p:cNvPicPr>
          <p:nvPr/>
        </p:nvPicPr>
        <p:blipFill>
          <a:blip r:embed="rId3"/>
          <a:srcRect/>
          <a:stretch>
            <a:fillRect/>
          </a:stretch>
        </p:blipFill>
        <p:spPr bwMode="auto">
          <a:xfrm>
            <a:off x="529075" y="3531651"/>
            <a:ext cx="4000528" cy="2981325"/>
          </a:xfrm>
          <a:prstGeom prst="rect">
            <a:avLst/>
          </a:prstGeom>
          <a:noFill/>
        </p:spPr>
      </p:pic>
      <p:pic>
        <p:nvPicPr>
          <p:cNvPr id="186372" name="Picture 4" descr="http://3.bp.blogspot.com/_ZxDmrAbpb-E/TL16LLSvVAI/AAAAAAAAAcs/LUMSRJ59nsM/s320/flooding_1961_19132456_0_0_7006279_300-1.jpg"/>
          <p:cNvPicPr>
            <a:picLocks noChangeAspect="1" noChangeArrowheads="1"/>
          </p:cNvPicPr>
          <p:nvPr/>
        </p:nvPicPr>
        <p:blipFill>
          <a:blip r:embed="rId4"/>
          <a:srcRect/>
          <a:stretch>
            <a:fillRect/>
          </a:stretch>
        </p:blipFill>
        <p:spPr bwMode="auto">
          <a:xfrm>
            <a:off x="5143504" y="3531651"/>
            <a:ext cx="3429024" cy="2928958"/>
          </a:xfrm>
          <a:prstGeom prst="rect">
            <a:avLst/>
          </a:prstGeom>
          <a:noFill/>
        </p:spPr>
      </p:pic>
      <p:sp>
        <p:nvSpPr>
          <p:cNvPr id="9" name="Title 1"/>
          <p:cNvSpPr txBox="1">
            <a:spLocks/>
          </p:cNvSpPr>
          <p:nvPr/>
        </p:nvSpPr>
        <p:spPr>
          <a:xfrm>
            <a:off x="273661" y="139119"/>
            <a:ext cx="8486748" cy="1354162"/>
          </a:xfrm>
          <a:prstGeom prst="rect">
            <a:avLst/>
          </a:prstGeom>
          <a:solidFill>
            <a:srgbClr val="5933FB"/>
          </a:solidFill>
          <a:ln w="63500">
            <a:solidFill>
              <a:schemeClr val="tx1"/>
            </a:solidFill>
          </a:ln>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6000" b="1" u="sng" dirty="0"/>
              <a:t>Precipitation – Bad points </a:t>
            </a:r>
          </a:p>
        </p:txBody>
      </p:sp>
    </p:spTree>
    <p:extLst>
      <p:ext uri="{BB962C8B-B14F-4D97-AF65-F5344CB8AC3E}">
        <p14:creationId xmlns:p14="http://schemas.microsoft.com/office/powerpoint/2010/main" val="14385610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sz="half" idx="1"/>
          </p:nvPr>
        </p:nvSpPr>
        <p:spPr>
          <a:xfrm>
            <a:off x="571472" y="1357298"/>
            <a:ext cx="4214842" cy="5072098"/>
          </a:xfrm>
        </p:spPr>
        <p:txBody>
          <a:bodyPr>
            <a:normAutofit lnSpcReduction="10000"/>
          </a:bodyPr>
          <a:lstStyle/>
          <a:p>
            <a:r>
              <a:rPr lang="en-GB" sz="2400" b="1" dirty="0">
                <a:latin typeface="Comic Sans MS" pitchFamily="66" charset="0"/>
              </a:rPr>
              <a:t>Water vapour cools as it rises.</a:t>
            </a:r>
          </a:p>
          <a:p>
            <a:r>
              <a:rPr lang="en-GB" sz="2400" b="1" dirty="0">
                <a:latin typeface="Comic Sans MS" pitchFamily="66" charset="0"/>
              </a:rPr>
              <a:t>When this water vapour cools it forms as clouds in the sky.  This is condensation in action.  </a:t>
            </a:r>
          </a:p>
          <a:p>
            <a:r>
              <a:rPr lang="en-GB" sz="2400" b="1" dirty="0">
                <a:latin typeface="Comic Sans MS" pitchFamily="66" charset="0"/>
              </a:rPr>
              <a:t>There are lots of different kinds of clouds.</a:t>
            </a:r>
          </a:p>
          <a:p>
            <a:r>
              <a:rPr lang="en-GB" sz="2400" b="1" dirty="0">
                <a:latin typeface="Comic Sans MS" pitchFamily="66" charset="0"/>
              </a:rPr>
              <a:t>Clouds are also part of thunderstorms and hurricanes. </a:t>
            </a:r>
          </a:p>
          <a:p>
            <a:r>
              <a:rPr lang="en-GB" sz="2400" b="1" u="sng" dirty="0">
                <a:solidFill>
                  <a:srgbClr val="EF0728"/>
                </a:solidFill>
                <a:latin typeface="Comic Sans MS" pitchFamily="66" charset="0"/>
              </a:rPr>
              <a:t>Think about how this can impact human activity? </a:t>
            </a:r>
          </a:p>
        </p:txBody>
      </p:sp>
      <p:pic>
        <p:nvPicPr>
          <p:cNvPr id="41986" name="Picture 2" descr="http://www.freefoto.com/images/904/22/904_22_3508---White-clouds-and-blue-sky_web.jpg?&amp;k=White+clouds+and+blue+sky"/>
          <p:cNvPicPr>
            <a:picLocks noGrp="1" noChangeAspect="1" noChangeArrowheads="1"/>
          </p:cNvPicPr>
          <p:nvPr>
            <p:ph type="clipArt" sz="half" idx="2"/>
          </p:nvPr>
        </p:nvPicPr>
        <p:blipFill rotWithShape="1">
          <a:blip r:embed="rId3"/>
          <a:srcRect b="9946"/>
          <a:stretch/>
        </p:blipFill>
        <p:spPr bwMode="auto">
          <a:xfrm>
            <a:off x="4936853" y="1735172"/>
            <a:ext cx="3810000" cy="4163354"/>
          </a:xfrm>
          <a:prstGeom prst="rect">
            <a:avLst/>
          </a:prstGeom>
          <a:noFill/>
        </p:spPr>
      </p:pic>
      <p:sp>
        <p:nvSpPr>
          <p:cNvPr id="5" name="Title 1"/>
          <p:cNvSpPr txBox="1">
            <a:spLocks/>
          </p:cNvSpPr>
          <p:nvPr/>
        </p:nvSpPr>
        <p:spPr>
          <a:xfrm>
            <a:off x="228600" y="146812"/>
            <a:ext cx="8229600" cy="1143000"/>
          </a:xfrm>
          <a:prstGeom prst="rect">
            <a:avLst/>
          </a:prstGeom>
          <a:solidFill>
            <a:srgbClr val="F64C00"/>
          </a:solidFill>
          <a:ln w="63500">
            <a:solidFill>
              <a:schemeClr val="tx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6000" b="1" u="sng" dirty="0"/>
              <a:t>Condensation </a:t>
            </a:r>
          </a:p>
        </p:txBody>
      </p:sp>
      <p:sp>
        <p:nvSpPr>
          <p:cNvPr id="3" name="Title 2">
            <a:extLst>
              <a:ext uri="{FF2B5EF4-FFF2-40B4-BE49-F238E27FC236}">
                <a16:creationId xmlns:a16="http://schemas.microsoft.com/office/drawing/2014/main" id="{001FD114-81AE-4721-BB0D-6135BCDDEAFA}"/>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4102365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taicarmen.files.wordpress.com/2011/05/earth-from-space-1.jpg"/>
          <p:cNvPicPr>
            <a:picLocks noChangeAspect="1" noChangeArrowheads="1"/>
          </p:cNvPicPr>
          <p:nvPr/>
        </p:nvPicPr>
        <p:blipFill>
          <a:blip r:embed="rId2">
            <a:extLst>
              <a:ext uri="{28A0092B-C50C-407E-A947-70E740481C1C}">
                <a14:useLocalDpi xmlns:a14="http://schemas.microsoft.com/office/drawing/2010/main" val="0"/>
              </a:ext>
            </a:extLst>
          </a:blip>
          <a:srcRect l="8464" r="8203"/>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Box 4"/>
          <p:cNvSpPr txBox="1">
            <a:spLocks noChangeArrowheads="1"/>
          </p:cNvSpPr>
          <p:nvPr/>
        </p:nvSpPr>
        <p:spPr bwMode="auto">
          <a:xfrm>
            <a:off x="285750" y="285750"/>
            <a:ext cx="8501063"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4400">
                <a:solidFill>
                  <a:schemeClr val="bg1"/>
                </a:solidFill>
                <a:latin typeface="Arial Black" panose="020B0A04020102020204" pitchFamily="34" charset="0"/>
                <a:cs typeface="Arial" panose="020B0604020202020204" pitchFamily="34" charset="0"/>
              </a:rPr>
              <a:t>What percentage of the earth is covered in water?</a:t>
            </a:r>
          </a:p>
        </p:txBody>
      </p:sp>
      <p:sp>
        <p:nvSpPr>
          <p:cNvPr id="6" name="TextBox 5"/>
          <p:cNvSpPr txBox="1">
            <a:spLocks noChangeArrowheads="1"/>
          </p:cNvSpPr>
          <p:nvPr/>
        </p:nvSpPr>
        <p:spPr bwMode="auto">
          <a:xfrm>
            <a:off x="3214688" y="4786313"/>
            <a:ext cx="371475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1500" b="1">
                <a:solidFill>
                  <a:schemeClr val="bg1"/>
                </a:solidFill>
                <a:latin typeface="Arial Black" panose="020B0A04020102020204" pitchFamily="34" charset="0"/>
              </a:rPr>
              <a:t>70%</a:t>
            </a:r>
          </a:p>
        </p:txBody>
      </p:sp>
    </p:spTree>
    <p:extLst>
      <p:ext uri="{BB962C8B-B14F-4D97-AF65-F5344CB8AC3E}">
        <p14:creationId xmlns:p14="http://schemas.microsoft.com/office/powerpoint/2010/main" val="25042390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body" sz="half" idx="2"/>
          </p:nvPr>
        </p:nvSpPr>
        <p:spPr>
          <a:xfrm>
            <a:off x="421409" y="1610022"/>
            <a:ext cx="8215370" cy="928694"/>
          </a:xfrm>
        </p:spPr>
        <p:txBody>
          <a:bodyPr>
            <a:noAutofit/>
          </a:bodyPr>
          <a:lstStyle/>
          <a:p>
            <a:pPr>
              <a:lnSpc>
                <a:spcPct val="90000"/>
              </a:lnSpc>
            </a:pPr>
            <a:r>
              <a:rPr lang="en-GB" sz="2800" b="1" dirty="0">
                <a:latin typeface="Comic Sans MS" pitchFamily="66" charset="0"/>
              </a:rPr>
              <a:t>Hail can damage crops and cars. </a:t>
            </a:r>
          </a:p>
        </p:txBody>
      </p:sp>
      <p:sp>
        <p:nvSpPr>
          <p:cNvPr id="6" name="Rectangle 2"/>
          <p:cNvSpPr>
            <a:spLocks noGrp="1" noChangeArrowheads="1"/>
          </p:cNvSpPr>
          <p:nvPr>
            <p:ph type="title"/>
          </p:nvPr>
        </p:nvSpPr>
        <p:spPr>
          <a:xfrm>
            <a:off x="285720" y="0"/>
            <a:ext cx="8486748" cy="1143000"/>
          </a:xfrm>
        </p:spPr>
        <p:txBody>
          <a:bodyPr>
            <a:normAutofit fontScale="90000"/>
          </a:bodyPr>
          <a:lstStyle/>
          <a:p>
            <a:r>
              <a:rPr lang="en-GB" dirty="0">
                <a:latin typeface="Comic Sans MS" pitchFamily="66" charset="0"/>
              </a:rPr>
              <a:t>PRECIPITATION-BAD POINTS </a:t>
            </a:r>
          </a:p>
        </p:txBody>
      </p:sp>
      <p:pic>
        <p:nvPicPr>
          <p:cNvPr id="184322" name="Picture 2" descr="http://www.ahgwa.com.au/userfiles/image/Hail/hail_storm.jpg"/>
          <p:cNvPicPr>
            <a:picLocks noChangeAspect="1" noChangeArrowheads="1"/>
          </p:cNvPicPr>
          <p:nvPr/>
        </p:nvPicPr>
        <p:blipFill>
          <a:blip r:embed="rId3"/>
          <a:srcRect/>
          <a:stretch>
            <a:fillRect/>
          </a:stretch>
        </p:blipFill>
        <p:spPr bwMode="auto">
          <a:xfrm>
            <a:off x="283649" y="2698837"/>
            <a:ext cx="2619375" cy="2786082"/>
          </a:xfrm>
          <a:prstGeom prst="rect">
            <a:avLst/>
          </a:prstGeom>
          <a:noFill/>
        </p:spPr>
      </p:pic>
      <p:pic>
        <p:nvPicPr>
          <p:cNvPr id="184324" name="Picture 4" descr="http://www.abc.net.au/reslib/201003/r526387_2972845.jpg"/>
          <p:cNvPicPr>
            <a:picLocks noChangeAspect="1" noChangeArrowheads="1"/>
          </p:cNvPicPr>
          <p:nvPr/>
        </p:nvPicPr>
        <p:blipFill>
          <a:blip r:embed="rId4"/>
          <a:srcRect/>
          <a:stretch>
            <a:fillRect/>
          </a:stretch>
        </p:blipFill>
        <p:spPr bwMode="auto">
          <a:xfrm>
            <a:off x="6125076" y="2698837"/>
            <a:ext cx="2928958" cy="2714644"/>
          </a:xfrm>
          <a:prstGeom prst="rect">
            <a:avLst/>
          </a:prstGeom>
          <a:noFill/>
        </p:spPr>
      </p:pic>
      <p:pic>
        <p:nvPicPr>
          <p:cNvPr id="184326" name="Picture 6" descr="http://2.bp.blogspot.com/_QtH2zTVl70M/THlhJZ1RyBI/AAAAAAAAKXE/ca5WlF90LJM/s1600/hail-storm-cars18.jpg"/>
          <p:cNvPicPr>
            <a:picLocks noChangeAspect="1" noChangeArrowheads="1"/>
          </p:cNvPicPr>
          <p:nvPr/>
        </p:nvPicPr>
        <p:blipFill>
          <a:blip r:embed="rId5"/>
          <a:srcRect/>
          <a:stretch>
            <a:fillRect/>
          </a:stretch>
        </p:blipFill>
        <p:spPr bwMode="auto">
          <a:xfrm>
            <a:off x="3228166" y="3493197"/>
            <a:ext cx="2571768" cy="2857520"/>
          </a:xfrm>
          <a:prstGeom prst="rect">
            <a:avLst/>
          </a:prstGeom>
          <a:noFill/>
        </p:spPr>
      </p:pic>
      <p:sp>
        <p:nvSpPr>
          <p:cNvPr id="11" name="Title 1"/>
          <p:cNvSpPr txBox="1">
            <a:spLocks/>
          </p:cNvSpPr>
          <p:nvPr/>
        </p:nvSpPr>
        <p:spPr>
          <a:xfrm>
            <a:off x="164123" y="212901"/>
            <a:ext cx="8608345" cy="1354162"/>
          </a:xfrm>
          <a:prstGeom prst="rect">
            <a:avLst/>
          </a:prstGeom>
          <a:solidFill>
            <a:srgbClr val="33E8FB"/>
          </a:solidFill>
          <a:ln w="63500">
            <a:solidFill>
              <a:schemeClr val="tx1"/>
            </a:solidFill>
          </a:ln>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6000" b="1" u="sng" dirty="0"/>
              <a:t>Precipitation – Bad points </a:t>
            </a:r>
          </a:p>
        </p:txBody>
      </p:sp>
    </p:spTree>
    <p:extLst>
      <p:ext uri="{BB962C8B-B14F-4D97-AF65-F5344CB8AC3E}">
        <p14:creationId xmlns:p14="http://schemas.microsoft.com/office/powerpoint/2010/main" val="3306556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a:xfrm>
            <a:off x="671442" y="1805371"/>
            <a:ext cx="7572428" cy="928694"/>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GB" sz="2800" b="1" i="0" u="none" strike="noStrike" kern="1200" cap="none" spc="0" normalizeH="0" baseline="0" noProof="0" dirty="0">
                <a:ln>
                  <a:noFill/>
                </a:ln>
                <a:solidFill>
                  <a:schemeClr val="tx1"/>
                </a:solidFill>
                <a:effectLst/>
                <a:uLnTx/>
                <a:uFillTx/>
                <a:latin typeface="Comic Sans MS" pitchFamily="66" charset="0"/>
                <a:ea typeface="+mn-ea"/>
                <a:cs typeface="+mn-cs"/>
              </a:rPr>
              <a:t>Freezing rain and sleet can destroy trees and power lines. </a:t>
            </a:r>
          </a:p>
        </p:txBody>
      </p:sp>
      <p:sp>
        <p:nvSpPr>
          <p:cNvPr id="6" name="Rectangle 2"/>
          <p:cNvSpPr>
            <a:spLocks noGrp="1" noChangeArrowheads="1"/>
          </p:cNvSpPr>
          <p:nvPr>
            <p:ph type="title"/>
          </p:nvPr>
        </p:nvSpPr>
        <p:spPr>
          <a:xfrm>
            <a:off x="214282" y="0"/>
            <a:ext cx="8486748" cy="1143000"/>
          </a:xfrm>
        </p:spPr>
        <p:txBody>
          <a:bodyPr>
            <a:normAutofit fontScale="90000"/>
          </a:bodyPr>
          <a:lstStyle/>
          <a:p>
            <a:r>
              <a:rPr lang="en-GB" dirty="0">
                <a:latin typeface="Comic Sans MS" pitchFamily="66" charset="0"/>
              </a:rPr>
              <a:t>PRECIPITATION-BAD POINTS </a:t>
            </a:r>
          </a:p>
        </p:txBody>
      </p:sp>
      <p:pic>
        <p:nvPicPr>
          <p:cNvPr id="190466" name="Picture 2" descr="http://apollo.lsc.vsc.edu/classes/met130/notes/chapter7/graphics/freeze_rain_power_lines.jpg"/>
          <p:cNvPicPr>
            <a:picLocks noChangeAspect="1" noChangeArrowheads="1"/>
          </p:cNvPicPr>
          <p:nvPr/>
        </p:nvPicPr>
        <p:blipFill>
          <a:blip r:embed="rId3"/>
          <a:srcRect/>
          <a:stretch>
            <a:fillRect/>
          </a:stretch>
        </p:blipFill>
        <p:spPr bwMode="auto">
          <a:xfrm>
            <a:off x="2419306" y="2976981"/>
            <a:ext cx="4076700" cy="3857653"/>
          </a:xfrm>
          <a:prstGeom prst="rect">
            <a:avLst/>
          </a:prstGeom>
          <a:noFill/>
        </p:spPr>
      </p:pic>
      <p:sp>
        <p:nvSpPr>
          <p:cNvPr id="8" name="Title 1"/>
          <p:cNvSpPr txBox="1">
            <a:spLocks/>
          </p:cNvSpPr>
          <p:nvPr/>
        </p:nvSpPr>
        <p:spPr>
          <a:xfrm>
            <a:off x="0" y="212901"/>
            <a:ext cx="9144000" cy="1354162"/>
          </a:xfrm>
          <a:prstGeom prst="rect">
            <a:avLst/>
          </a:prstGeom>
          <a:solidFill>
            <a:schemeClr val="accent5">
              <a:lumMod val="60000"/>
              <a:lumOff val="40000"/>
            </a:schemeClr>
          </a:solidFill>
          <a:ln w="63500">
            <a:solidFill>
              <a:schemeClr val="tx1"/>
            </a:solidFill>
          </a:ln>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6000" b="1" u="sng" dirty="0"/>
              <a:t>Precipitation – Bad points </a:t>
            </a:r>
          </a:p>
        </p:txBody>
      </p:sp>
    </p:spTree>
    <p:extLst>
      <p:ext uri="{BB962C8B-B14F-4D97-AF65-F5344CB8AC3E}">
        <p14:creationId xmlns:p14="http://schemas.microsoft.com/office/powerpoint/2010/main" val="11622820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731AEC-8D15-4845-ADD5-0E94FC170372}"/>
              </a:ext>
            </a:extLst>
          </p:cNvPr>
          <p:cNvSpPr>
            <a:spLocks noGrp="1"/>
          </p:cNvSpPr>
          <p:nvPr>
            <p:ph type="title"/>
          </p:nvPr>
        </p:nvSpPr>
        <p:spPr>
          <a:xfrm>
            <a:off x="78153" y="365126"/>
            <a:ext cx="8979877" cy="1325563"/>
          </a:xfrm>
        </p:spPr>
        <p:txBody>
          <a:bodyPr/>
          <a:lstStyle/>
          <a:p>
            <a:r>
              <a:rPr lang="en-GB" dirty="0"/>
              <a:t>Title – How precipitation Affects Us</a:t>
            </a:r>
          </a:p>
        </p:txBody>
      </p:sp>
      <p:sp>
        <p:nvSpPr>
          <p:cNvPr id="6" name="Content Placeholder 5">
            <a:extLst>
              <a:ext uri="{FF2B5EF4-FFF2-40B4-BE49-F238E27FC236}">
                <a16:creationId xmlns:a16="http://schemas.microsoft.com/office/drawing/2014/main" id="{E3F81741-44CA-4C34-902E-69AFE5ADCEC9}"/>
              </a:ext>
            </a:extLst>
          </p:cNvPr>
          <p:cNvSpPr>
            <a:spLocks noGrp="1"/>
          </p:cNvSpPr>
          <p:nvPr>
            <p:ph idx="1"/>
          </p:nvPr>
        </p:nvSpPr>
        <p:spPr>
          <a:solidFill>
            <a:srgbClr val="FFFF00"/>
          </a:solidFill>
        </p:spPr>
        <p:txBody>
          <a:bodyPr/>
          <a:lstStyle/>
          <a:p>
            <a:r>
              <a:rPr lang="en-GB" dirty="0"/>
              <a:t>Introductory paragraph.</a:t>
            </a:r>
          </a:p>
          <a:p>
            <a:pPr marL="0" indent="0">
              <a:buNone/>
            </a:pPr>
            <a:r>
              <a:rPr lang="en-GB" dirty="0"/>
              <a:t>Use the previous slides to write an introduction </a:t>
            </a:r>
            <a:r>
              <a:rPr lang="en-GB" dirty="0" err="1"/>
              <a:t>tp</a:t>
            </a:r>
            <a:r>
              <a:rPr lang="en-GB" dirty="0"/>
              <a:t> explain how precipitation can affect us.</a:t>
            </a:r>
          </a:p>
          <a:p>
            <a:r>
              <a:rPr lang="en-GB" dirty="0"/>
              <a:t>Then</a:t>
            </a:r>
          </a:p>
          <a:p>
            <a:pPr marL="0" indent="0">
              <a:buNone/>
            </a:pPr>
            <a:r>
              <a:rPr lang="en-GB" dirty="0"/>
              <a:t>Research the events that lead to the River Severn flooding in January/February this year.</a:t>
            </a:r>
          </a:p>
          <a:p>
            <a:pPr marL="0" indent="0">
              <a:buNone/>
            </a:pPr>
            <a:r>
              <a:rPr lang="en-GB" dirty="0"/>
              <a:t>Describe what happened.</a:t>
            </a:r>
          </a:p>
          <a:p>
            <a:pPr marL="0" indent="0">
              <a:buNone/>
            </a:pPr>
            <a:r>
              <a:rPr lang="en-GB" dirty="0"/>
              <a:t>Try to give three explained reasons why flooding happened.</a:t>
            </a:r>
          </a:p>
        </p:txBody>
      </p:sp>
    </p:spTree>
    <p:extLst>
      <p:ext uri="{BB962C8B-B14F-4D97-AF65-F5344CB8AC3E}">
        <p14:creationId xmlns:p14="http://schemas.microsoft.com/office/powerpoint/2010/main" val="3756153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C:\Documents and Settings\st2-5410013\Local Settings\Temporary Internet Files\Content.IE5\9JYJHMUP\MP900428054[1].jpg"/>
          <p:cNvPicPr>
            <a:picLocks noChangeAspect="1" noChangeArrowheads="1"/>
          </p:cNvPicPr>
          <p:nvPr/>
        </p:nvPicPr>
        <p:blipFill>
          <a:blip r:embed="rId2">
            <a:extLst>
              <a:ext uri="{28A0092B-C50C-407E-A947-70E740481C1C}">
                <a14:useLocalDpi xmlns:a14="http://schemas.microsoft.com/office/drawing/2010/main" val="0"/>
              </a:ext>
            </a:extLst>
          </a:blip>
          <a:srcRect r="11111"/>
          <a:stretch>
            <a:fillRect/>
          </a:stretch>
        </p:blipFill>
        <p:spPr bwMode="auto">
          <a:xfrm>
            <a:off x="0" y="0"/>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5"/>
          <p:cNvSpPr txBox="1">
            <a:spLocks noChangeArrowheads="1"/>
          </p:cNvSpPr>
          <p:nvPr/>
        </p:nvSpPr>
        <p:spPr bwMode="auto">
          <a:xfrm>
            <a:off x="0" y="0"/>
            <a:ext cx="9144000" cy="1200150"/>
          </a:xfrm>
          <a:prstGeom prst="rect">
            <a:avLst/>
          </a:prstGeom>
          <a:solidFill>
            <a:srgbClr val="215968">
              <a:alpha val="6313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3600" b="1">
                <a:solidFill>
                  <a:schemeClr val="bg1"/>
                </a:solidFill>
                <a:latin typeface="Arial Black" panose="020B0A04020102020204" pitchFamily="34" charset="0"/>
                <a:cs typeface="Arial" panose="020B0604020202020204" pitchFamily="34" charset="0"/>
              </a:rPr>
              <a:t>How much of that water is contained in the seas and oceans?</a:t>
            </a:r>
          </a:p>
        </p:txBody>
      </p:sp>
      <p:sp>
        <p:nvSpPr>
          <p:cNvPr id="7" name="TextBox 6"/>
          <p:cNvSpPr txBox="1">
            <a:spLocks noChangeArrowheads="1"/>
          </p:cNvSpPr>
          <p:nvPr/>
        </p:nvSpPr>
        <p:spPr bwMode="auto">
          <a:xfrm>
            <a:off x="4643438" y="1571625"/>
            <a:ext cx="4357687"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3800" b="1">
                <a:solidFill>
                  <a:schemeClr val="bg1"/>
                </a:solidFill>
                <a:latin typeface="Arial Black" panose="020B0A04020102020204" pitchFamily="34" charset="0"/>
              </a:rPr>
              <a:t>97%</a:t>
            </a:r>
          </a:p>
        </p:txBody>
      </p:sp>
    </p:spTree>
    <p:extLst>
      <p:ext uri="{BB962C8B-B14F-4D97-AF65-F5344CB8AC3E}">
        <p14:creationId xmlns:p14="http://schemas.microsoft.com/office/powerpoint/2010/main" val="23387409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endParaRPr lang="en-GB" altLang="en-US"/>
          </a:p>
        </p:txBody>
      </p:sp>
      <p:sp>
        <p:nvSpPr>
          <p:cNvPr id="6147" name="Content Placeholder 2"/>
          <p:cNvSpPr>
            <a:spLocks noGrp="1"/>
          </p:cNvSpPr>
          <p:nvPr>
            <p:ph idx="1"/>
          </p:nvPr>
        </p:nvSpPr>
        <p:spPr/>
        <p:txBody>
          <a:bodyPr/>
          <a:lstStyle/>
          <a:p>
            <a:pPr eaLnBrk="1" hangingPunct="1"/>
            <a:endParaRPr lang="en-GB" altLang="en-US"/>
          </a:p>
        </p:txBody>
      </p:sp>
      <p:pic>
        <p:nvPicPr>
          <p:cNvPr id="6148" name="Picture 5" descr="C:\Documents and Settings\st2-5410013\Local Settings\Temporary Internet Files\Content.IE5\JLVW0I3S\MP900422997[1].jpg"/>
          <p:cNvPicPr>
            <a:picLocks noChangeAspect="1" noChangeArrowheads="1"/>
          </p:cNvPicPr>
          <p:nvPr/>
        </p:nvPicPr>
        <p:blipFill>
          <a:blip r:embed="rId2">
            <a:extLst>
              <a:ext uri="{28A0092B-C50C-407E-A947-70E740481C1C}">
                <a14:useLocalDpi xmlns:a14="http://schemas.microsoft.com/office/drawing/2010/main" val="0"/>
              </a:ext>
            </a:extLst>
          </a:blip>
          <a:srcRect l="12753"/>
          <a:stretch>
            <a:fillRect/>
          </a:stretch>
        </p:blipFill>
        <p:spPr bwMode="auto">
          <a:xfrm>
            <a:off x="0" y="0"/>
            <a:ext cx="9144000" cy="691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Box 7"/>
          <p:cNvSpPr txBox="1">
            <a:spLocks noChangeArrowheads="1"/>
          </p:cNvSpPr>
          <p:nvPr/>
        </p:nvSpPr>
        <p:spPr bwMode="auto">
          <a:xfrm>
            <a:off x="0" y="0"/>
            <a:ext cx="9144000" cy="1200150"/>
          </a:xfrm>
          <a:prstGeom prst="rect">
            <a:avLst/>
          </a:prstGeom>
          <a:solidFill>
            <a:srgbClr val="558ED5">
              <a:alpha val="5607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3600" b="1">
                <a:solidFill>
                  <a:schemeClr val="bg1"/>
                </a:solidFill>
                <a:latin typeface="Arial Black" panose="020B0A04020102020204" pitchFamily="34" charset="0"/>
                <a:cs typeface="Arial" panose="020B0604020202020204" pitchFamily="34" charset="0"/>
              </a:rPr>
              <a:t>Of the 3% fresh water, how much is stored in ice caps and glaciers? </a:t>
            </a:r>
          </a:p>
        </p:txBody>
      </p:sp>
      <p:sp>
        <p:nvSpPr>
          <p:cNvPr id="9" name="TextBox 8"/>
          <p:cNvSpPr txBox="1"/>
          <p:nvPr/>
        </p:nvSpPr>
        <p:spPr>
          <a:xfrm>
            <a:off x="5857875" y="4638675"/>
            <a:ext cx="3214688" cy="1862138"/>
          </a:xfrm>
          <a:prstGeom prst="rect">
            <a:avLst/>
          </a:prstGeom>
          <a:noFill/>
        </p:spPr>
        <p:txBody>
          <a:bodyPr>
            <a:spAutoFit/>
          </a:bodyPr>
          <a:lstStyle/>
          <a:p>
            <a:pPr fontAlgn="auto">
              <a:spcBef>
                <a:spcPts val="0"/>
              </a:spcBef>
              <a:spcAft>
                <a:spcPts val="0"/>
              </a:spcAft>
              <a:defRPr/>
            </a:pPr>
            <a:r>
              <a:rPr lang="en-GB" sz="11500" b="1" dirty="0">
                <a:solidFill>
                  <a:schemeClr val="tx2">
                    <a:lumMod val="75000"/>
                  </a:schemeClr>
                </a:solidFill>
                <a:latin typeface="Arial Black" pitchFamily="34" charset="0"/>
                <a:cs typeface="Arial" pitchFamily="34" charset="0"/>
              </a:rPr>
              <a:t>2%</a:t>
            </a:r>
          </a:p>
        </p:txBody>
      </p:sp>
    </p:spTree>
    <p:extLst>
      <p:ext uri="{BB962C8B-B14F-4D97-AF65-F5344CB8AC3E}">
        <p14:creationId xmlns:p14="http://schemas.microsoft.com/office/powerpoint/2010/main" val="14968180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http://upload.wikimedia.org/wikipedia/commons/2/2f/Lakevyrnwysummer.jpg"/>
          <p:cNvPicPr>
            <a:picLocks noChangeAspect="1" noChangeArrowheads="1"/>
          </p:cNvPicPr>
          <p:nvPr/>
        </p:nvPicPr>
        <p:blipFill>
          <a:blip r:embed="rId2">
            <a:extLst>
              <a:ext uri="{28A0092B-C50C-407E-A947-70E740481C1C}">
                <a14:useLocalDpi xmlns:a14="http://schemas.microsoft.com/office/drawing/2010/main" val="0"/>
              </a:ext>
            </a:extLst>
          </a:blip>
          <a:srcRect l="6276" r="4468"/>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12"/>
          <p:cNvSpPr txBox="1">
            <a:spLocks noChangeArrowheads="1"/>
          </p:cNvSpPr>
          <p:nvPr/>
        </p:nvSpPr>
        <p:spPr bwMode="auto">
          <a:xfrm>
            <a:off x="142875" y="285750"/>
            <a:ext cx="878681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4000" b="1">
                <a:solidFill>
                  <a:srgbClr val="002060"/>
                </a:solidFill>
                <a:latin typeface="Arial Black" panose="020B0A04020102020204" pitchFamily="34" charset="0"/>
                <a:cs typeface="Arial" panose="020B0604020202020204" pitchFamily="34" charset="0"/>
              </a:rPr>
              <a:t>How much fresh water for drinking etc. does that leave?</a:t>
            </a:r>
          </a:p>
        </p:txBody>
      </p:sp>
      <p:sp>
        <p:nvSpPr>
          <p:cNvPr id="4" name="TextBox 3"/>
          <p:cNvSpPr txBox="1">
            <a:spLocks noChangeArrowheads="1"/>
          </p:cNvSpPr>
          <p:nvPr/>
        </p:nvSpPr>
        <p:spPr bwMode="auto">
          <a:xfrm>
            <a:off x="2786063" y="4498975"/>
            <a:ext cx="3571875"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13800" b="1">
                <a:solidFill>
                  <a:schemeClr val="bg1"/>
                </a:solidFill>
                <a:latin typeface="Arial Black" panose="020B0A04020102020204" pitchFamily="34" charset="0"/>
              </a:rPr>
              <a:t>1%</a:t>
            </a:r>
          </a:p>
        </p:txBody>
      </p:sp>
    </p:spTree>
    <p:extLst>
      <p:ext uri="{BB962C8B-B14F-4D97-AF65-F5344CB8AC3E}">
        <p14:creationId xmlns:p14="http://schemas.microsoft.com/office/powerpoint/2010/main" val="5895941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702909122"/>
      </p:ext>
    </p:extLst>
  </p:cSld>
  <p:clrMapOvr>
    <a:masterClrMapping/>
  </p:clrMapOvr>
  <p:transition advTm="8125"/>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C:\Documents and Settings\st2-5410013\Local Settings\Temporary Internet Files\Content.IE5\9JYJHMUP\MP90044862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9075" y="142875"/>
            <a:ext cx="2574925"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6"/>
          <p:cNvSpPr>
            <a:spLocks noChangeArrowheads="1"/>
          </p:cNvSpPr>
          <p:nvPr/>
        </p:nvSpPr>
        <p:spPr bwMode="auto">
          <a:xfrm>
            <a:off x="357188" y="374650"/>
            <a:ext cx="6357937"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457200" algn="l"/>
              </a:tabLst>
              <a:defRPr>
                <a:solidFill>
                  <a:schemeClr val="tx1"/>
                </a:solidFill>
                <a:latin typeface="Arial" panose="020B0604020202020204" pitchFamily="34" charset="0"/>
              </a:defRPr>
            </a:lvl1pPr>
            <a:lvl2pPr marL="742950" indent="-285750" eaLnBrk="0" hangingPunct="0">
              <a:tabLst>
                <a:tab pos="457200" algn="l"/>
              </a:tabLst>
              <a:defRPr>
                <a:solidFill>
                  <a:schemeClr val="tx1"/>
                </a:solidFill>
                <a:latin typeface="Arial" panose="020B0604020202020204" pitchFamily="34" charset="0"/>
              </a:defRPr>
            </a:lvl2pPr>
            <a:lvl3pPr marL="1143000" indent="-228600" eaLnBrk="0" hangingPunct="0">
              <a:tabLst>
                <a:tab pos="457200" algn="l"/>
              </a:tabLst>
              <a:defRPr>
                <a:solidFill>
                  <a:schemeClr val="tx1"/>
                </a:solidFill>
                <a:latin typeface="Arial" panose="020B0604020202020204" pitchFamily="34" charset="0"/>
              </a:defRPr>
            </a:lvl3pPr>
            <a:lvl4pPr marL="1600200" indent="-228600" eaLnBrk="0" hangingPunct="0">
              <a:tabLst>
                <a:tab pos="457200" algn="l"/>
              </a:tabLst>
              <a:defRPr>
                <a:solidFill>
                  <a:schemeClr val="tx1"/>
                </a:solidFill>
                <a:latin typeface="Arial" panose="020B0604020202020204" pitchFamily="34" charset="0"/>
              </a:defRPr>
            </a:lvl4pPr>
            <a:lvl5pPr marL="2057400" indent="-228600" eaLnBrk="0" hangingPunct="0">
              <a:tabLst>
                <a:tab pos="4572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4572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4572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4572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eaLnBrk="1" hangingPunct="1"/>
            <a:r>
              <a:rPr lang="en-GB" altLang="en-US" sz="4000" b="1">
                <a:solidFill>
                  <a:srgbClr val="002060"/>
                </a:solidFill>
                <a:latin typeface="Arial Black" panose="020B0A04020102020204" pitchFamily="34" charset="0"/>
                <a:ea typeface="Times New Roman" panose="02020603050405020304" pitchFamily="18" charset="0"/>
                <a:cs typeface="Arial" panose="020B0604020202020204" pitchFamily="34" charset="0"/>
              </a:rPr>
              <a:t>The </a:t>
            </a:r>
            <a:r>
              <a:rPr lang="en-GB" altLang="en-US" sz="4000" b="1">
                <a:solidFill>
                  <a:srgbClr val="0070C0"/>
                </a:solidFill>
                <a:latin typeface="Arial Black" panose="020B0A04020102020204" pitchFamily="34" charset="0"/>
                <a:ea typeface="Times New Roman" panose="02020603050405020304" pitchFamily="18" charset="0"/>
                <a:cs typeface="Arial" panose="020B0604020202020204" pitchFamily="34" charset="0"/>
              </a:rPr>
              <a:t>water</a:t>
            </a:r>
            <a:r>
              <a:rPr lang="en-GB" altLang="en-US" sz="4000" b="1">
                <a:solidFill>
                  <a:srgbClr val="002060"/>
                </a:solidFill>
                <a:latin typeface="Arial Black" panose="020B0A04020102020204" pitchFamily="34" charset="0"/>
                <a:ea typeface="Times New Roman" panose="02020603050405020304" pitchFamily="18" charset="0"/>
                <a:cs typeface="Arial" panose="020B0604020202020204" pitchFamily="34" charset="0"/>
              </a:rPr>
              <a:t> from your </a:t>
            </a:r>
            <a:r>
              <a:rPr lang="en-GB" altLang="en-US" sz="4000" b="1">
                <a:solidFill>
                  <a:srgbClr val="0070C0"/>
                </a:solidFill>
                <a:latin typeface="Arial Black" panose="020B0A04020102020204" pitchFamily="34" charset="0"/>
                <a:ea typeface="Times New Roman" panose="02020603050405020304" pitchFamily="18" charset="0"/>
                <a:cs typeface="Arial" panose="020B0604020202020204" pitchFamily="34" charset="0"/>
              </a:rPr>
              <a:t>tap</a:t>
            </a:r>
            <a:r>
              <a:rPr lang="en-GB" altLang="en-US" sz="4000" b="1">
                <a:solidFill>
                  <a:srgbClr val="002060"/>
                </a:solidFill>
                <a:latin typeface="Arial Black" panose="020B0A04020102020204" pitchFamily="34" charset="0"/>
                <a:ea typeface="Times New Roman" panose="02020603050405020304" pitchFamily="18" charset="0"/>
                <a:cs typeface="Arial" panose="020B0604020202020204" pitchFamily="34" charset="0"/>
              </a:rPr>
              <a:t> could contain molecules that </a:t>
            </a:r>
            <a:r>
              <a:rPr lang="en-GB" altLang="en-US" sz="4000" b="1">
                <a:solidFill>
                  <a:srgbClr val="0070C0"/>
                </a:solidFill>
                <a:latin typeface="Arial Black" panose="020B0A04020102020204" pitchFamily="34" charset="0"/>
                <a:ea typeface="Times New Roman" panose="02020603050405020304" pitchFamily="18" charset="0"/>
                <a:cs typeface="Arial" panose="020B0604020202020204" pitchFamily="34" charset="0"/>
              </a:rPr>
              <a:t>dinosaurs</a:t>
            </a:r>
            <a:r>
              <a:rPr lang="en-GB" altLang="en-US" sz="4000" b="1">
                <a:solidFill>
                  <a:srgbClr val="002060"/>
                </a:solidFill>
                <a:latin typeface="Arial Black" panose="020B0A04020102020204" pitchFamily="34" charset="0"/>
                <a:ea typeface="Times New Roman" panose="02020603050405020304" pitchFamily="18" charset="0"/>
                <a:cs typeface="Arial" panose="020B0604020202020204" pitchFamily="34" charset="0"/>
              </a:rPr>
              <a:t> drank.</a:t>
            </a:r>
            <a:endParaRPr lang="en-GB" altLang="en-US" sz="7200" b="1">
              <a:solidFill>
                <a:srgbClr val="002060"/>
              </a:solidFill>
              <a:latin typeface="Arial Black" panose="020B0A04020102020204" pitchFamily="34" charset="0"/>
              <a:ea typeface="Times New Roman" panose="02020603050405020304" pitchFamily="18" charset="0"/>
              <a:cs typeface="Arial" panose="020B0604020202020204" pitchFamily="34" charset="0"/>
            </a:endParaRPr>
          </a:p>
        </p:txBody>
      </p:sp>
      <p:pic>
        <p:nvPicPr>
          <p:cNvPr id="10244" name="Picture 6" descr="http://s.ngm.com/2007/12/bizarre-dinosaurs/img/dinosaurs_fea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2924175"/>
            <a:ext cx="5857875"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8573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t>Objectives</a:t>
            </a:r>
          </a:p>
        </p:txBody>
      </p:sp>
      <p:sp>
        <p:nvSpPr>
          <p:cNvPr id="3" name="Content Placeholder 2"/>
          <p:cNvSpPr>
            <a:spLocks noGrp="1"/>
          </p:cNvSpPr>
          <p:nvPr>
            <p:ph idx="1"/>
          </p:nvPr>
        </p:nvSpPr>
        <p:spPr/>
        <p:txBody>
          <a:bodyPr/>
          <a:lstStyle/>
          <a:p>
            <a:pPr marL="514350" indent="-514350">
              <a:buAutoNum type="arabicPeriod"/>
            </a:pPr>
            <a:r>
              <a:rPr lang="en-GB" dirty="0"/>
              <a:t>To be able to describe the idea of the water cycle.</a:t>
            </a:r>
          </a:p>
          <a:p>
            <a:pPr marL="514350" indent="-514350">
              <a:buAutoNum type="arabicPeriod"/>
            </a:pPr>
            <a:r>
              <a:rPr lang="en-GB" dirty="0"/>
              <a:t>To be able to explain some of the processes within the cycle using specific geographical vocabulary. </a:t>
            </a:r>
          </a:p>
          <a:p>
            <a:pPr marL="514350" indent="-514350">
              <a:buAutoNum type="arabicPeriod"/>
            </a:pPr>
            <a:r>
              <a:rPr lang="en-GB" dirty="0"/>
              <a:t>To apply the key terms within the water cycle to your own story of a water droplet.</a:t>
            </a:r>
          </a:p>
          <a:p>
            <a:pPr marL="514350" indent="-514350">
              <a:buAutoNum type="arabicPeriod"/>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214561314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147561AB51DF428788596ACB76AD16" ma:contentTypeVersion="" ma:contentTypeDescription="Create a new document." ma:contentTypeScope="" ma:versionID="c30aa04d24a07937a2b09f4145c986e6">
  <xsd:schema xmlns:xsd="http://www.w3.org/2001/XMLSchema" xmlns:xs="http://www.w3.org/2001/XMLSchema" xmlns:p="http://schemas.microsoft.com/office/2006/metadata/properties" xmlns:ns2="82762546-134f-435b-a3d8-01776a5e047b" xmlns:ns3="67fdbd2b-1973-427c-bffa-6d718ee9b636" targetNamespace="http://schemas.microsoft.com/office/2006/metadata/properties" ma:root="true" ma:fieldsID="641fa8d89fc11a00723e8facf33a9f09" ns2:_="" ns3:_="">
    <xsd:import namespace="82762546-134f-435b-a3d8-01776a5e047b"/>
    <xsd:import namespace="67fdbd2b-1973-427c-bffa-6d718ee9b63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762546-134f-435b-a3d8-01776a5e04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7fdbd2b-1973-427c-bffa-6d718ee9b63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303A1DA-DB9F-4E88-9927-744D5197D7C9}"/>
</file>

<file path=customXml/itemProps2.xml><?xml version="1.0" encoding="utf-8"?>
<ds:datastoreItem xmlns:ds="http://schemas.openxmlformats.org/officeDocument/2006/customXml" ds:itemID="{F52D39FE-05CC-4472-BD99-0B7A38A7485A}"/>
</file>

<file path=customXml/itemProps3.xml><?xml version="1.0" encoding="utf-8"?>
<ds:datastoreItem xmlns:ds="http://schemas.openxmlformats.org/officeDocument/2006/customXml" ds:itemID="{E7D40109-B9F7-4181-AB97-50E8E2A80841}"/>
</file>

<file path=docProps/app.xml><?xml version="1.0" encoding="utf-8"?>
<Properties xmlns="http://schemas.openxmlformats.org/officeDocument/2006/extended-properties" xmlns:vt="http://schemas.openxmlformats.org/officeDocument/2006/docPropsVTypes">
  <Template>Office Theme</Template>
  <TotalTime>65</TotalTime>
  <Words>1186</Words>
  <Application>Microsoft Office PowerPoint</Application>
  <PresentationFormat>On-screen Show (4:3)</PresentationFormat>
  <Paragraphs>188</Paragraphs>
  <Slides>32</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Arial Black</vt:lpstr>
      <vt:lpstr>Calibri</vt:lpstr>
      <vt:lpstr>Calibri Light</vt:lpstr>
      <vt:lpstr>Comic Sans MS</vt:lpstr>
      <vt:lpstr>Garamond</vt:lpstr>
      <vt:lpstr>Office Theme</vt:lpstr>
      <vt:lpstr>Water – Lesson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Objectives</vt:lpstr>
      <vt:lpstr>The Water Cycle</vt:lpstr>
      <vt:lpstr>The Water Cycle</vt:lpstr>
      <vt:lpstr>PowerPoint Presentation</vt:lpstr>
      <vt:lpstr>Condensation</vt:lpstr>
      <vt:lpstr>PowerPoint Presentation</vt:lpstr>
      <vt:lpstr>PowerPoint Presentation</vt:lpstr>
      <vt:lpstr>The Water Cycle</vt:lpstr>
      <vt:lpstr>Time to use your imagination….</vt:lpstr>
      <vt:lpstr>PowerPoint Presentation</vt:lpstr>
      <vt:lpstr>PowerPoint Presentation</vt:lpstr>
      <vt:lpstr>PowerPoint Presentation</vt:lpstr>
      <vt:lpstr>PowerPoint Presentation</vt:lpstr>
      <vt:lpstr>PowerPoint Presentation</vt:lpstr>
      <vt:lpstr>PowerPoint Presentation</vt:lpstr>
      <vt:lpstr>Water Droplet Story</vt:lpstr>
      <vt:lpstr>How does the water cycle affect us?</vt:lpstr>
      <vt:lpstr>PRECIPITATION-GOOD POINTS </vt:lpstr>
      <vt:lpstr>PRECIPITATION-GOOD POINTS </vt:lpstr>
      <vt:lpstr>PRECIPITATION-BAD POINTS </vt:lpstr>
      <vt:lpstr>PowerPoint Presentation</vt:lpstr>
      <vt:lpstr>PRECIPITATION-BAD POINTS </vt:lpstr>
      <vt:lpstr>PRECIPITATION-BAD POINTS </vt:lpstr>
      <vt:lpstr>Title – How precipitation Affects Us</vt:lpstr>
    </vt:vector>
  </TitlesOfParts>
  <Company>The Lacon Childe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Think of a suitable title for this picture</dc:title>
  <dc:creator>Lucy Eades</dc:creator>
  <cp:lastModifiedBy>Stacey, Jennie</cp:lastModifiedBy>
  <cp:revision>12</cp:revision>
  <dcterms:created xsi:type="dcterms:W3CDTF">2019-01-28T13:40:25Z</dcterms:created>
  <dcterms:modified xsi:type="dcterms:W3CDTF">2020-04-28T10:38:14Z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0x01010002147561AB51DF428788596ACB76AD16</vt:lpwstr>
  </property>
</Properties>
</file>