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8" r:id="rId5"/>
    <p:sldId id="257" r:id="rId6"/>
    <p:sldId id="268" r:id="rId7"/>
    <p:sldId id="273" r:id="rId8"/>
    <p:sldId id="271" r:id="rId9"/>
    <p:sldId id="275" r:id="rId10"/>
    <p:sldId id="276" r:id="rId11"/>
    <p:sldId id="277"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93" d="100"/>
          <a:sy n="93" d="100"/>
        </p:scale>
        <p:origin x="30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24B3BF-F16B-4B94-B767-1BB12AB22FF0}" type="datetimeFigureOut">
              <a:rPr lang="en-GB" smtClean="0"/>
              <a:t>11/05/2020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DFEF4-9B14-4A58-B201-CBC6D32805C2}" type="slidenum">
              <a:rPr lang="en-GB" smtClean="0"/>
              <a:t>‹#›</a:t>
            </a:fld>
            <a:endParaRPr lang="en-GB"/>
          </a:p>
        </p:txBody>
      </p:sp>
    </p:spTree>
    <p:extLst>
      <p:ext uri="{BB962C8B-B14F-4D97-AF65-F5344CB8AC3E}">
        <p14:creationId xmlns:p14="http://schemas.microsoft.com/office/powerpoint/2010/main" val="3890999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@SPryke2</a:t>
            </a:r>
          </a:p>
        </p:txBody>
      </p:sp>
      <p:sp>
        <p:nvSpPr>
          <p:cNvPr id="4" name="Slide Number Placeholder 3"/>
          <p:cNvSpPr>
            <a:spLocks noGrp="1"/>
          </p:cNvSpPr>
          <p:nvPr>
            <p:ph type="sldNum" sz="quarter" idx="10"/>
          </p:nvPr>
        </p:nvSpPr>
        <p:spPr/>
        <p:txBody>
          <a:bodyPr/>
          <a:lstStyle/>
          <a:p>
            <a:fld id="{D0BDFEF4-9B14-4A58-B201-CBC6D32805C2}" type="slidenum">
              <a:rPr lang="en-GB" smtClean="0"/>
              <a:t>1</a:t>
            </a:fld>
            <a:endParaRPr lang="en-GB"/>
          </a:p>
        </p:txBody>
      </p:sp>
    </p:spTree>
    <p:extLst>
      <p:ext uri="{BB962C8B-B14F-4D97-AF65-F5344CB8AC3E}">
        <p14:creationId xmlns:p14="http://schemas.microsoft.com/office/powerpoint/2010/main" val="3686210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EDC6CFF-13FA-489A-B72D-7D89736BC706}" type="datetimeFigureOut">
              <a:rPr lang="en-GB" smtClean="0"/>
              <a:t>11/05/2020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EE7489-614E-4B82-BC42-DCD0A353C8BD}" type="slidenum">
              <a:rPr lang="en-GB" smtClean="0"/>
              <a:t>‹#›</a:t>
            </a:fld>
            <a:endParaRPr lang="en-GB"/>
          </a:p>
        </p:txBody>
      </p:sp>
    </p:spTree>
    <p:extLst>
      <p:ext uri="{BB962C8B-B14F-4D97-AF65-F5344CB8AC3E}">
        <p14:creationId xmlns:p14="http://schemas.microsoft.com/office/powerpoint/2010/main" val="877532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DC6CFF-13FA-489A-B72D-7D89736BC706}" type="datetimeFigureOut">
              <a:rPr lang="en-GB" smtClean="0"/>
              <a:t>11/05/2020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EE7489-614E-4B82-BC42-DCD0A353C8BD}" type="slidenum">
              <a:rPr lang="en-GB" smtClean="0"/>
              <a:t>‹#›</a:t>
            </a:fld>
            <a:endParaRPr lang="en-GB"/>
          </a:p>
        </p:txBody>
      </p:sp>
    </p:spTree>
    <p:extLst>
      <p:ext uri="{BB962C8B-B14F-4D97-AF65-F5344CB8AC3E}">
        <p14:creationId xmlns:p14="http://schemas.microsoft.com/office/powerpoint/2010/main" val="3847465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DC6CFF-13FA-489A-B72D-7D89736BC706}" type="datetimeFigureOut">
              <a:rPr lang="en-GB" smtClean="0"/>
              <a:t>11/05/2020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EE7489-614E-4B82-BC42-DCD0A353C8BD}" type="slidenum">
              <a:rPr lang="en-GB" smtClean="0"/>
              <a:t>‹#›</a:t>
            </a:fld>
            <a:endParaRPr lang="en-GB"/>
          </a:p>
        </p:txBody>
      </p:sp>
    </p:spTree>
    <p:extLst>
      <p:ext uri="{BB962C8B-B14F-4D97-AF65-F5344CB8AC3E}">
        <p14:creationId xmlns:p14="http://schemas.microsoft.com/office/powerpoint/2010/main" val="2893066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DC6CFF-13FA-489A-B72D-7D89736BC706}" type="datetimeFigureOut">
              <a:rPr lang="en-GB" smtClean="0"/>
              <a:t>11/05/2020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EE7489-614E-4B82-BC42-DCD0A353C8BD}" type="slidenum">
              <a:rPr lang="en-GB" smtClean="0"/>
              <a:t>‹#›</a:t>
            </a:fld>
            <a:endParaRPr lang="en-GB"/>
          </a:p>
        </p:txBody>
      </p:sp>
    </p:spTree>
    <p:extLst>
      <p:ext uri="{BB962C8B-B14F-4D97-AF65-F5344CB8AC3E}">
        <p14:creationId xmlns:p14="http://schemas.microsoft.com/office/powerpoint/2010/main" val="378339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DC6CFF-13FA-489A-B72D-7D89736BC706}" type="datetimeFigureOut">
              <a:rPr lang="en-GB" smtClean="0"/>
              <a:t>11/05/2020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EE7489-614E-4B82-BC42-DCD0A353C8BD}" type="slidenum">
              <a:rPr lang="en-GB" smtClean="0"/>
              <a:t>‹#›</a:t>
            </a:fld>
            <a:endParaRPr lang="en-GB"/>
          </a:p>
        </p:txBody>
      </p:sp>
    </p:spTree>
    <p:extLst>
      <p:ext uri="{BB962C8B-B14F-4D97-AF65-F5344CB8AC3E}">
        <p14:creationId xmlns:p14="http://schemas.microsoft.com/office/powerpoint/2010/main" val="1341117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EDC6CFF-13FA-489A-B72D-7D89736BC706}" type="datetimeFigureOut">
              <a:rPr lang="en-GB" smtClean="0"/>
              <a:t>11/05/2020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EE7489-614E-4B82-BC42-DCD0A353C8BD}" type="slidenum">
              <a:rPr lang="en-GB" smtClean="0"/>
              <a:t>‹#›</a:t>
            </a:fld>
            <a:endParaRPr lang="en-GB"/>
          </a:p>
        </p:txBody>
      </p:sp>
    </p:spTree>
    <p:extLst>
      <p:ext uri="{BB962C8B-B14F-4D97-AF65-F5344CB8AC3E}">
        <p14:creationId xmlns:p14="http://schemas.microsoft.com/office/powerpoint/2010/main" val="226521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EDC6CFF-13FA-489A-B72D-7D89736BC706}" type="datetimeFigureOut">
              <a:rPr lang="en-GB" smtClean="0"/>
              <a:t>11/05/2020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EE7489-614E-4B82-BC42-DCD0A353C8BD}" type="slidenum">
              <a:rPr lang="en-GB" smtClean="0"/>
              <a:t>‹#›</a:t>
            </a:fld>
            <a:endParaRPr lang="en-GB"/>
          </a:p>
        </p:txBody>
      </p:sp>
    </p:spTree>
    <p:extLst>
      <p:ext uri="{BB962C8B-B14F-4D97-AF65-F5344CB8AC3E}">
        <p14:creationId xmlns:p14="http://schemas.microsoft.com/office/powerpoint/2010/main" val="637070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EDC6CFF-13FA-489A-B72D-7D89736BC706}" type="datetimeFigureOut">
              <a:rPr lang="en-GB" smtClean="0"/>
              <a:t>11/05/2020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EE7489-614E-4B82-BC42-DCD0A353C8BD}" type="slidenum">
              <a:rPr lang="en-GB" smtClean="0"/>
              <a:t>‹#›</a:t>
            </a:fld>
            <a:endParaRPr lang="en-GB"/>
          </a:p>
        </p:txBody>
      </p:sp>
    </p:spTree>
    <p:extLst>
      <p:ext uri="{BB962C8B-B14F-4D97-AF65-F5344CB8AC3E}">
        <p14:creationId xmlns:p14="http://schemas.microsoft.com/office/powerpoint/2010/main" val="3404666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C6CFF-13FA-489A-B72D-7D89736BC706}" type="datetimeFigureOut">
              <a:rPr lang="en-GB" smtClean="0"/>
              <a:t>11/05/2020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EE7489-614E-4B82-BC42-DCD0A353C8BD}" type="slidenum">
              <a:rPr lang="en-GB" smtClean="0"/>
              <a:t>‹#›</a:t>
            </a:fld>
            <a:endParaRPr lang="en-GB"/>
          </a:p>
        </p:txBody>
      </p:sp>
    </p:spTree>
    <p:extLst>
      <p:ext uri="{BB962C8B-B14F-4D97-AF65-F5344CB8AC3E}">
        <p14:creationId xmlns:p14="http://schemas.microsoft.com/office/powerpoint/2010/main" val="2335911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DC6CFF-13FA-489A-B72D-7D89736BC706}" type="datetimeFigureOut">
              <a:rPr lang="en-GB" smtClean="0"/>
              <a:t>11/05/2020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EE7489-614E-4B82-BC42-DCD0A353C8BD}" type="slidenum">
              <a:rPr lang="en-GB" smtClean="0"/>
              <a:t>‹#›</a:t>
            </a:fld>
            <a:endParaRPr lang="en-GB"/>
          </a:p>
        </p:txBody>
      </p:sp>
    </p:spTree>
    <p:extLst>
      <p:ext uri="{BB962C8B-B14F-4D97-AF65-F5344CB8AC3E}">
        <p14:creationId xmlns:p14="http://schemas.microsoft.com/office/powerpoint/2010/main" val="999765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DC6CFF-13FA-489A-B72D-7D89736BC706}" type="datetimeFigureOut">
              <a:rPr lang="en-GB" smtClean="0"/>
              <a:t>11/05/2020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EE7489-614E-4B82-BC42-DCD0A353C8BD}" type="slidenum">
              <a:rPr lang="en-GB" smtClean="0"/>
              <a:t>‹#›</a:t>
            </a:fld>
            <a:endParaRPr lang="en-GB"/>
          </a:p>
        </p:txBody>
      </p:sp>
    </p:spTree>
    <p:extLst>
      <p:ext uri="{BB962C8B-B14F-4D97-AF65-F5344CB8AC3E}">
        <p14:creationId xmlns:p14="http://schemas.microsoft.com/office/powerpoint/2010/main" val="2558297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C6CFF-13FA-489A-B72D-7D89736BC706}" type="datetimeFigureOut">
              <a:rPr lang="en-GB" smtClean="0"/>
              <a:t>11/05/2020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EE7489-614E-4B82-BC42-DCD0A353C8BD}" type="slidenum">
              <a:rPr lang="en-GB" smtClean="0"/>
              <a:t>‹#›</a:t>
            </a:fld>
            <a:endParaRPr lang="en-GB"/>
          </a:p>
        </p:txBody>
      </p:sp>
    </p:spTree>
    <p:extLst>
      <p:ext uri="{BB962C8B-B14F-4D97-AF65-F5344CB8AC3E}">
        <p14:creationId xmlns:p14="http://schemas.microsoft.com/office/powerpoint/2010/main" val="486417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bayonet char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190413" cy="6892511"/>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txBox="1">
            <a:spLocks/>
          </p:cNvSpPr>
          <p:nvPr/>
        </p:nvSpPr>
        <p:spPr>
          <a:xfrm>
            <a:off x="1587" y="159949"/>
            <a:ext cx="12190413" cy="654803"/>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100000" b="100000"/>
            </a:path>
            <a:tileRect t="-100000" r="-100000"/>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AQA ‘POWER AND CONFLICT’ POETRY</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5" name="Title 1"/>
          <p:cNvSpPr txBox="1">
            <a:spLocks/>
          </p:cNvSpPr>
          <p:nvPr/>
        </p:nvSpPr>
        <p:spPr>
          <a:xfrm>
            <a:off x="0" y="5984498"/>
            <a:ext cx="12190413" cy="654803"/>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100000" b="100000"/>
            </a:path>
            <a:tileRect t="-100000" r="-100000"/>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‘BAYONET CHARGE’ BY TED HUGHES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Tree>
    <p:extLst>
      <p:ext uri="{BB962C8B-B14F-4D97-AF65-F5344CB8AC3E}">
        <p14:creationId xmlns:p14="http://schemas.microsoft.com/office/powerpoint/2010/main" val="2492347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rotWithShape="1">
          <a:blip r:embed="rId2">
            <a:extLst>
              <a:ext uri="{28A0092B-C50C-407E-A947-70E740481C1C}">
                <a14:useLocalDpi xmlns:a14="http://schemas.microsoft.com/office/drawing/2010/main" val="0"/>
              </a:ext>
            </a:extLst>
          </a:blip>
          <a:srcRect t="2196" b="1278"/>
          <a:stretch/>
        </p:blipFill>
        <p:spPr bwMode="auto">
          <a:xfrm>
            <a:off x="193183" y="1019928"/>
            <a:ext cx="7917971" cy="5732166"/>
          </a:xfrm>
          <a:prstGeom prst="rect">
            <a:avLst/>
          </a:prstGeom>
          <a:noFill/>
          <a:ln w="28575">
            <a:solidFill>
              <a:srgbClr val="00B050"/>
            </a:solidFill>
          </a:ln>
          <a:effectLst>
            <a:glow rad="139700">
              <a:srgbClr val="00B050">
                <a:alpha val="40000"/>
              </a:srgbClr>
            </a:glow>
          </a:effectLst>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100000" b="100000"/>
            </a:path>
            <a:tileRect t="-100000" r="-100000"/>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 MAKING INFERENCES FROM ART</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4" name="TextBox 3"/>
          <p:cNvSpPr txBox="1"/>
          <p:nvPr/>
        </p:nvSpPr>
        <p:spPr>
          <a:xfrm>
            <a:off x="8246076" y="906163"/>
            <a:ext cx="3795671" cy="7294305"/>
          </a:xfrm>
          <a:prstGeom prst="rect">
            <a:avLst/>
          </a:prstGeom>
          <a:noFill/>
        </p:spPr>
        <p:txBody>
          <a:bodyPr wrap="square" rtlCol="0">
            <a:spAutoFit/>
          </a:bodyPr>
          <a:lstStyle/>
          <a:p>
            <a:pPr algn="ctr"/>
            <a:r>
              <a:rPr lang="en-GB" sz="2600" b="1" dirty="0">
                <a:solidFill>
                  <a:srgbClr val="00B050"/>
                </a:solidFill>
              </a:rPr>
              <a:t>This painting illustrates the moment of ‘going over the top’ in WW1.</a:t>
            </a:r>
          </a:p>
          <a:p>
            <a:pPr algn="ctr"/>
            <a:endParaRPr lang="en-GB" sz="2600" b="1" dirty="0">
              <a:solidFill>
                <a:srgbClr val="00B050"/>
              </a:solidFill>
            </a:endParaRPr>
          </a:p>
          <a:p>
            <a:pPr algn="ctr"/>
            <a:r>
              <a:rPr lang="en-GB" sz="2600" b="1" dirty="0">
                <a:solidFill>
                  <a:srgbClr val="00B050"/>
                </a:solidFill>
              </a:rPr>
              <a:t>What emotions do you think the men would be feeling?</a:t>
            </a:r>
          </a:p>
          <a:p>
            <a:pPr algn="ctr"/>
            <a:r>
              <a:rPr lang="en-GB" sz="2600" b="1" dirty="0">
                <a:solidFill>
                  <a:srgbClr val="00B050"/>
                </a:solidFill>
              </a:rPr>
              <a:t>What might they be thinking about?</a:t>
            </a:r>
          </a:p>
          <a:p>
            <a:pPr algn="ctr"/>
            <a:endParaRPr lang="en-GB" sz="2600" b="1" dirty="0">
              <a:solidFill>
                <a:srgbClr val="00B050"/>
              </a:solidFill>
            </a:endParaRPr>
          </a:p>
          <a:p>
            <a:pPr algn="ctr"/>
            <a:r>
              <a:rPr lang="en-GB" sz="2600" b="1" dirty="0">
                <a:solidFill>
                  <a:srgbClr val="00B050"/>
                </a:solidFill>
              </a:rPr>
              <a:t>How does the bayonet (the knife attached to the end of the gun) suggest a difference experience of fighting to using a gun?</a:t>
            </a:r>
          </a:p>
          <a:p>
            <a:pPr algn="ctr"/>
            <a:endParaRPr lang="en-GB" sz="2600" b="1" dirty="0">
              <a:solidFill>
                <a:srgbClr val="00B050"/>
              </a:solidFill>
            </a:endParaRPr>
          </a:p>
          <a:p>
            <a:pPr algn="ctr"/>
            <a:endParaRPr lang="en-GB" sz="2600" b="1" dirty="0">
              <a:solidFill>
                <a:srgbClr val="00B050"/>
              </a:solidFill>
            </a:endParaRPr>
          </a:p>
          <a:p>
            <a:pPr algn="ctr"/>
            <a:endParaRPr lang="en-GB" sz="2600" b="1" dirty="0">
              <a:solidFill>
                <a:srgbClr val="00B050"/>
              </a:solidFill>
            </a:endParaRPr>
          </a:p>
        </p:txBody>
      </p:sp>
    </p:spTree>
    <p:extLst>
      <p:ext uri="{BB962C8B-B14F-4D97-AF65-F5344CB8AC3E}">
        <p14:creationId xmlns:p14="http://schemas.microsoft.com/office/powerpoint/2010/main" val="857850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87" y="159949"/>
            <a:ext cx="12190413" cy="654803"/>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100000" b="100000"/>
            </a:path>
            <a:tileRect t="-100000" r="-100000"/>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TED HUGHES: Background</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pic>
        <p:nvPicPr>
          <p:cNvPr id="4098" name="Picture 2" descr="Image result for TED HUGH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6007" y="1499318"/>
            <a:ext cx="4167237" cy="4210949"/>
          </a:xfrm>
          <a:prstGeom prst="rect">
            <a:avLst/>
          </a:prstGeom>
          <a:noFill/>
          <a:ln w="19050">
            <a:solidFill>
              <a:srgbClr val="00B050"/>
            </a:solidFill>
          </a:ln>
          <a:effectLst>
            <a:glow rad="101600">
              <a:srgbClr val="00B050">
                <a:alpha val="60000"/>
              </a:srgbClr>
            </a:glow>
          </a:effectLst>
          <a:extLst>
            <a:ext uri="{909E8E84-426E-40DD-AFC4-6F175D3DCCD1}">
              <a14:hiddenFill xmlns:a14="http://schemas.microsoft.com/office/drawing/2010/main">
                <a:solidFill>
                  <a:srgbClr val="FFFFFF"/>
                </a:solidFill>
              </a14:hiddenFill>
            </a:ext>
          </a:extLst>
        </p:spPr>
      </p:pic>
      <p:sp>
        <p:nvSpPr>
          <p:cNvPr id="6" name="Rectangle 5"/>
          <p:cNvSpPr/>
          <p:nvPr/>
        </p:nvSpPr>
        <p:spPr>
          <a:xfrm>
            <a:off x="209264" y="1000037"/>
            <a:ext cx="7507169" cy="5755422"/>
          </a:xfrm>
          <a:prstGeom prst="rect">
            <a:avLst/>
          </a:prstGeom>
        </p:spPr>
        <p:txBody>
          <a:bodyPr wrap="square">
            <a:spAutoFit/>
          </a:bodyPr>
          <a:lstStyle/>
          <a:p>
            <a:pPr algn="ctr"/>
            <a:r>
              <a:rPr lang="en-GB" sz="1600" b="1" dirty="0">
                <a:solidFill>
                  <a:srgbClr val="00B050"/>
                </a:solidFill>
              </a:rPr>
              <a:t>Ted Hughes was born near Halifax, West Yorkshire in 1930. His father was a carpenter and a veteran of World War I. Although his family moved when he was eight years old, the landscape of his birthplace had a huge impact on his writing. He went to Cambridge in the 1950s where he read English Literature, Archaeology and Anthropology. While at Cambridge, he met his first wife, Sylvia Plath, whom he married in 1956.</a:t>
            </a:r>
          </a:p>
          <a:p>
            <a:pPr algn="ctr"/>
            <a:endParaRPr lang="en-GB" sz="1600" b="1" dirty="0">
              <a:solidFill>
                <a:srgbClr val="00B050"/>
              </a:solidFill>
            </a:endParaRPr>
          </a:p>
          <a:p>
            <a:pPr algn="ctr"/>
            <a:r>
              <a:rPr lang="en-GB" sz="1600" b="1" dirty="0">
                <a:solidFill>
                  <a:srgbClr val="00B050"/>
                </a:solidFill>
              </a:rPr>
              <a:t>After university he had various jobs, including working in a zoo, teaching and reading scripts at Pinewood Studios. Sylvia Plath and Ted Hughes had two children but later separated. In the year after their separation she committed suicide. Hughes followed his relationship with Plath by one with </a:t>
            </a:r>
            <a:r>
              <a:rPr lang="en-GB" sz="1600" b="1" dirty="0" err="1">
                <a:solidFill>
                  <a:srgbClr val="00B050"/>
                </a:solidFill>
              </a:rPr>
              <a:t>Assia</a:t>
            </a:r>
            <a:r>
              <a:rPr lang="en-GB" sz="1600" b="1" dirty="0">
                <a:solidFill>
                  <a:srgbClr val="00B050"/>
                </a:solidFill>
              </a:rPr>
              <a:t> </a:t>
            </a:r>
            <a:r>
              <a:rPr lang="en-GB" sz="1600" b="1" dirty="0" err="1">
                <a:solidFill>
                  <a:srgbClr val="00B050"/>
                </a:solidFill>
              </a:rPr>
              <a:t>Wevill</a:t>
            </a:r>
            <a:r>
              <a:rPr lang="en-GB" sz="1600" b="1" dirty="0">
                <a:solidFill>
                  <a:srgbClr val="00B050"/>
                </a:solidFill>
              </a:rPr>
              <a:t>. They lived together and she looked after his children from his first marriage. However, she also committed suicide, gassing herself and her daughter in a manner similar to that of Plath.</a:t>
            </a:r>
          </a:p>
          <a:p>
            <a:pPr algn="ctr"/>
            <a:endParaRPr lang="en-GB" sz="1600" b="1" i="0" dirty="0">
              <a:solidFill>
                <a:srgbClr val="00B050"/>
              </a:solidFill>
              <a:effectLst/>
            </a:endParaRPr>
          </a:p>
          <a:p>
            <a:pPr algn="ctr"/>
            <a:r>
              <a:rPr lang="en-GB" sz="1600" b="1" i="0" dirty="0">
                <a:solidFill>
                  <a:srgbClr val="00B050"/>
                </a:solidFill>
                <a:effectLst/>
                <a:highlight>
                  <a:srgbClr val="FFFF00"/>
                </a:highlight>
              </a:rPr>
              <a:t>Hughes writes about the elements and aspects of the natural world in much of his poetry. The poet </a:t>
            </a:r>
            <a:r>
              <a:rPr lang="en-GB" sz="1600" b="1" i="0" dirty="0">
                <a:solidFill>
                  <a:srgbClr val="00B050"/>
                </a:solidFill>
                <a:effectLst/>
              </a:rPr>
              <a:t>Simon Armitage said that for Hughes, poetry was ‘a connecting rod between nature and humanity’.</a:t>
            </a:r>
          </a:p>
          <a:p>
            <a:pPr algn="ctr"/>
            <a:endParaRPr lang="en-GB" sz="1600" b="1" dirty="0">
              <a:solidFill>
                <a:srgbClr val="00B050"/>
              </a:solidFill>
            </a:endParaRPr>
          </a:p>
          <a:p>
            <a:pPr algn="ctr"/>
            <a:r>
              <a:rPr lang="en-GB" sz="1600" b="1" dirty="0">
                <a:solidFill>
                  <a:srgbClr val="00B050"/>
                </a:solidFill>
                <a:highlight>
                  <a:srgbClr val="FFFF00"/>
                </a:highlight>
              </a:rPr>
              <a:t>This poem seems to be heavily influenced by the fact that Hughes’ father was a veteran of the First World War </a:t>
            </a:r>
            <a:r>
              <a:rPr lang="en-GB" sz="1600" b="1" dirty="0">
                <a:solidFill>
                  <a:srgbClr val="00B050"/>
                </a:solidFill>
              </a:rPr>
              <a:t>(having survived his regiment’s massacre at Gallipoli), as well as by the poetry of Wilfred Owen. Ted Hughes served in the RAF, but he did not see combat. He spent much of his time in the services reading.</a:t>
            </a:r>
          </a:p>
          <a:p>
            <a:endParaRPr lang="en-GB" sz="1600" b="1" dirty="0">
              <a:solidFill>
                <a:srgbClr val="00B050"/>
              </a:solidFill>
            </a:endParaRPr>
          </a:p>
        </p:txBody>
      </p:sp>
    </p:spTree>
    <p:extLst>
      <p:ext uri="{BB962C8B-B14F-4D97-AF65-F5344CB8AC3E}">
        <p14:creationId xmlns:p14="http://schemas.microsoft.com/office/powerpoint/2010/main" val="3548706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87" y="159949"/>
            <a:ext cx="12190413" cy="654803"/>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100000" b="100000"/>
            </a:path>
            <a:tileRect t="-100000" r="-100000"/>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Questions to prompt your thinking</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5" name="Rectangle 4"/>
          <p:cNvSpPr/>
          <p:nvPr/>
        </p:nvSpPr>
        <p:spPr>
          <a:xfrm>
            <a:off x="3424608" y="2595780"/>
            <a:ext cx="6096000" cy="2308324"/>
          </a:xfrm>
          <a:prstGeom prst="rect">
            <a:avLst/>
          </a:prstGeom>
        </p:spPr>
        <p:txBody>
          <a:bodyPr>
            <a:spAutoFit/>
          </a:bodyPr>
          <a:lstStyle/>
          <a:p>
            <a:r>
              <a:rPr lang="en-GB" b="1" dirty="0">
                <a:solidFill>
                  <a:srgbClr val="00B050"/>
                </a:solidFill>
              </a:rPr>
              <a:t>Suddenly he awoke and was running – raw</a:t>
            </a:r>
          </a:p>
          <a:p>
            <a:r>
              <a:rPr lang="en-GB" b="1" dirty="0">
                <a:solidFill>
                  <a:srgbClr val="00B050"/>
                </a:solidFill>
              </a:rPr>
              <a:t>In raw-seamed hot khaki, his sweat heavy,</a:t>
            </a:r>
          </a:p>
          <a:p>
            <a:r>
              <a:rPr lang="en-GB" b="1" dirty="0">
                <a:solidFill>
                  <a:srgbClr val="00B050"/>
                </a:solidFill>
              </a:rPr>
              <a:t>Stumbling across a field of clods towards a green hedge</a:t>
            </a:r>
          </a:p>
          <a:p>
            <a:r>
              <a:rPr lang="en-GB" b="1" dirty="0">
                <a:solidFill>
                  <a:srgbClr val="00B050"/>
                </a:solidFill>
              </a:rPr>
              <a:t>That dazzled with rifle fire, hearing</a:t>
            </a:r>
          </a:p>
          <a:p>
            <a:r>
              <a:rPr lang="en-GB" b="1" dirty="0">
                <a:solidFill>
                  <a:srgbClr val="00B050"/>
                </a:solidFill>
              </a:rPr>
              <a:t>Bullets smacking the belly out of the air –</a:t>
            </a:r>
          </a:p>
          <a:p>
            <a:r>
              <a:rPr lang="en-GB" b="1" dirty="0">
                <a:solidFill>
                  <a:srgbClr val="00B050"/>
                </a:solidFill>
              </a:rPr>
              <a:t>He lugged a rifle numb as a smashed arm;</a:t>
            </a:r>
          </a:p>
          <a:p>
            <a:r>
              <a:rPr lang="en-GB" b="1" dirty="0">
                <a:solidFill>
                  <a:srgbClr val="00B050"/>
                </a:solidFill>
              </a:rPr>
              <a:t>The patriotic tear that had brimmed in his eye</a:t>
            </a:r>
          </a:p>
          <a:p>
            <a:r>
              <a:rPr lang="en-GB" b="1" dirty="0">
                <a:solidFill>
                  <a:srgbClr val="00B050"/>
                </a:solidFill>
              </a:rPr>
              <a:t>Sweating like molten iron from the centre of his chest, –</a:t>
            </a:r>
          </a:p>
        </p:txBody>
      </p:sp>
      <p:sp>
        <p:nvSpPr>
          <p:cNvPr id="6" name="Rectangle 5"/>
          <p:cNvSpPr/>
          <p:nvPr/>
        </p:nvSpPr>
        <p:spPr>
          <a:xfrm>
            <a:off x="207618" y="1132832"/>
            <a:ext cx="3101640" cy="1227100"/>
          </a:xfrm>
          <a:prstGeom prst="rect">
            <a:avLst/>
          </a:prstGeom>
          <a:ln>
            <a:solidFill>
              <a:schemeClr val="accent1"/>
            </a:solidFill>
          </a:ln>
          <a:effectLst>
            <a:glow rad="228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The poem opens in ‘Medias Res’, meaning, ‘in the middle of things’. What is the effect and why has Hughes chosen to open his poem like this?</a:t>
            </a:r>
          </a:p>
        </p:txBody>
      </p:sp>
      <p:sp>
        <p:nvSpPr>
          <p:cNvPr id="7" name="Rectangle 6"/>
          <p:cNvSpPr/>
          <p:nvPr/>
        </p:nvSpPr>
        <p:spPr>
          <a:xfrm>
            <a:off x="207618" y="2722920"/>
            <a:ext cx="3101640" cy="1227100"/>
          </a:xfrm>
          <a:prstGeom prst="rect">
            <a:avLst/>
          </a:prstGeom>
          <a:ln>
            <a:solidFill>
              <a:srgbClr val="00B050"/>
            </a:solidFill>
          </a:ln>
          <a:effectLst>
            <a:glow rad="228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How does Hughes make the poem a microcosm for ALL the soldiers’ experiences? Which word in particular is used?</a:t>
            </a:r>
          </a:p>
        </p:txBody>
      </p:sp>
      <p:sp>
        <p:nvSpPr>
          <p:cNvPr id="8" name="Rectangle 7"/>
          <p:cNvSpPr/>
          <p:nvPr/>
        </p:nvSpPr>
        <p:spPr>
          <a:xfrm>
            <a:off x="207618" y="4313008"/>
            <a:ext cx="3101640" cy="1227100"/>
          </a:xfrm>
          <a:prstGeom prst="rect">
            <a:avLst/>
          </a:prstGeom>
          <a:ln>
            <a:solidFill>
              <a:srgbClr val="FF0000"/>
            </a:solidFill>
          </a:ln>
          <a:effectLst>
            <a:glow rad="2286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latin typeface="Century Gothic" panose="020B0502020202020204" pitchFamily="34" charset="0"/>
              </a:rPr>
              <a:t>The poem is in free verse, meaning there is no set rhyme or meter patterns. Why has Hughes made this choice? What could it reflect?</a:t>
            </a:r>
          </a:p>
        </p:txBody>
      </p:sp>
      <p:sp>
        <p:nvSpPr>
          <p:cNvPr id="9" name="Rectangle 8"/>
          <p:cNvSpPr/>
          <p:nvPr/>
        </p:nvSpPr>
        <p:spPr>
          <a:xfrm>
            <a:off x="8865389" y="1155286"/>
            <a:ext cx="3101640" cy="1227100"/>
          </a:xfrm>
          <a:prstGeom prst="rect">
            <a:avLst/>
          </a:prstGeom>
          <a:ln>
            <a:solidFill>
              <a:srgbClr val="FFC000"/>
            </a:solidFill>
          </a:ln>
          <a:effectLst>
            <a:glow rad="2286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How is war portrayed as a violent even here? Pick out specific words and analyse them. </a:t>
            </a:r>
          </a:p>
        </p:txBody>
      </p:sp>
      <p:sp>
        <p:nvSpPr>
          <p:cNvPr id="10" name="Rectangle 9"/>
          <p:cNvSpPr/>
          <p:nvPr/>
        </p:nvSpPr>
        <p:spPr>
          <a:xfrm>
            <a:off x="8865389" y="2722920"/>
            <a:ext cx="3101640" cy="1227100"/>
          </a:xfrm>
          <a:prstGeom prst="rect">
            <a:avLst/>
          </a:prstGeom>
          <a:ln>
            <a:solidFill>
              <a:srgbClr val="7030A0"/>
            </a:solidFill>
          </a:ln>
          <a:effectLst>
            <a:glow rad="228600">
              <a:schemeClr val="accent3">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Find examples of language devices and explain their effect. (HINT: How does alliteration mirror the sounds of heavy breathing?)</a:t>
            </a:r>
          </a:p>
        </p:txBody>
      </p:sp>
      <p:sp>
        <p:nvSpPr>
          <p:cNvPr id="11" name="Rectangle 10"/>
          <p:cNvSpPr/>
          <p:nvPr/>
        </p:nvSpPr>
        <p:spPr>
          <a:xfrm>
            <a:off x="8865389" y="4290554"/>
            <a:ext cx="3101640" cy="1227100"/>
          </a:xfrm>
          <a:prstGeom prst="rect">
            <a:avLst/>
          </a:prstGeom>
          <a:ln>
            <a:solidFill>
              <a:srgbClr val="0070C0"/>
            </a:solidFill>
          </a:ln>
          <a:effectLst>
            <a:glow rad="228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500" b="1" dirty="0">
                <a:latin typeface="Century Gothic" panose="020B0502020202020204" pitchFamily="34" charset="0"/>
              </a:rPr>
              <a:t>Why mention the hedge is ‘green’? Considering the effects of war, what is the significance of this ‘green hedge’?</a:t>
            </a:r>
          </a:p>
        </p:txBody>
      </p:sp>
      <p:sp>
        <p:nvSpPr>
          <p:cNvPr id="12" name="Rectangle 11"/>
          <p:cNvSpPr/>
          <p:nvPr/>
        </p:nvSpPr>
        <p:spPr>
          <a:xfrm>
            <a:off x="4536503" y="1145349"/>
            <a:ext cx="3101640" cy="1227100"/>
          </a:xfrm>
          <a:prstGeom prst="rect">
            <a:avLst/>
          </a:prstGeom>
          <a:ln>
            <a:solidFill>
              <a:srgbClr val="C00000"/>
            </a:solidFill>
          </a:ln>
          <a:effectLst>
            <a:glow rad="228600">
              <a:srgbClr val="C00000">
                <a:alpha val="40000"/>
              </a:srgb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The poem has an irregular rhythm meaning it can be difficult to read. What could this mirror?</a:t>
            </a:r>
          </a:p>
        </p:txBody>
      </p:sp>
      <p:sp>
        <p:nvSpPr>
          <p:cNvPr id="13" name="Rectangle 12"/>
          <p:cNvSpPr/>
          <p:nvPr/>
        </p:nvSpPr>
        <p:spPr>
          <a:xfrm>
            <a:off x="4536503" y="5107216"/>
            <a:ext cx="3101640" cy="1227100"/>
          </a:xfrm>
          <a:prstGeom prst="rect">
            <a:avLst/>
          </a:prstGeom>
          <a:ln>
            <a:solidFill>
              <a:srgbClr val="FFC000"/>
            </a:solidFill>
          </a:ln>
          <a:effectLst>
            <a:glow rad="2286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How does Hughes dehumanise the soldier in the last line?</a:t>
            </a:r>
          </a:p>
        </p:txBody>
      </p:sp>
    </p:spTree>
    <p:extLst>
      <p:ext uri="{BB962C8B-B14F-4D97-AF65-F5344CB8AC3E}">
        <p14:creationId xmlns:p14="http://schemas.microsoft.com/office/powerpoint/2010/main" val="59516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87" y="159949"/>
            <a:ext cx="12190413" cy="654803"/>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100000" b="100000"/>
            </a:path>
            <a:tileRect t="-100000" r="-100000"/>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Questions to prompt your thinking </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5" name="Rectangle 4"/>
          <p:cNvSpPr/>
          <p:nvPr/>
        </p:nvSpPr>
        <p:spPr>
          <a:xfrm>
            <a:off x="3430930" y="2703046"/>
            <a:ext cx="6096000" cy="2031325"/>
          </a:xfrm>
          <a:prstGeom prst="rect">
            <a:avLst/>
          </a:prstGeom>
        </p:spPr>
        <p:txBody>
          <a:bodyPr>
            <a:spAutoFit/>
          </a:bodyPr>
          <a:lstStyle/>
          <a:p>
            <a:r>
              <a:rPr lang="en-GB" b="1" dirty="0">
                <a:solidFill>
                  <a:srgbClr val="00B050"/>
                </a:solidFill>
              </a:rPr>
              <a:t>In bewilderment then he almost stopped –</a:t>
            </a:r>
          </a:p>
          <a:p>
            <a:r>
              <a:rPr lang="en-GB" b="1" dirty="0">
                <a:solidFill>
                  <a:srgbClr val="00B050"/>
                </a:solidFill>
              </a:rPr>
              <a:t>In what cold clockwork of the stars and the nations</a:t>
            </a:r>
          </a:p>
          <a:p>
            <a:r>
              <a:rPr lang="en-GB" b="1" dirty="0">
                <a:solidFill>
                  <a:srgbClr val="00B050"/>
                </a:solidFill>
              </a:rPr>
              <a:t>Was he the hand pointing that second? He was running</a:t>
            </a:r>
          </a:p>
          <a:p>
            <a:r>
              <a:rPr lang="en-GB" b="1" dirty="0">
                <a:solidFill>
                  <a:srgbClr val="00B050"/>
                </a:solidFill>
              </a:rPr>
              <a:t>Like a man who has jumped up in the dark and runs</a:t>
            </a:r>
          </a:p>
          <a:p>
            <a:r>
              <a:rPr lang="en-GB" b="1" dirty="0">
                <a:solidFill>
                  <a:srgbClr val="00B050"/>
                </a:solidFill>
              </a:rPr>
              <a:t>Listening between his footfalls for the reason</a:t>
            </a:r>
          </a:p>
          <a:p>
            <a:r>
              <a:rPr lang="en-GB" b="1" dirty="0">
                <a:solidFill>
                  <a:srgbClr val="00B050"/>
                </a:solidFill>
              </a:rPr>
              <a:t>Of his still running, and his foot hung like</a:t>
            </a:r>
          </a:p>
          <a:p>
            <a:r>
              <a:rPr lang="en-GB" b="1" dirty="0">
                <a:solidFill>
                  <a:srgbClr val="00B050"/>
                </a:solidFill>
              </a:rPr>
              <a:t>Statuary in mid-stride. Then the shot-slashed furrows</a:t>
            </a:r>
          </a:p>
        </p:txBody>
      </p:sp>
      <p:sp>
        <p:nvSpPr>
          <p:cNvPr id="6" name="Rectangle 5"/>
          <p:cNvSpPr/>
          <p:nvPr/>
        </p:nvSpPr>
        <p:spPr>
          <a:xfrm>
            <a:off x="207618" y="1132832"/>
            <a:ext cx="3101640" cy="1227100"/>
          </a:xfrm>
          <a:prstGeom prst="rect">
            <a:avLst/>
          </a:prstGeom>
          <a:ln>
            <a:solidFill>
              <a:schemeClr val="accent1"/>
            </a:solidFill>
          </a:ln>
          <a:effectLst>
            <a:glow rad="228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Why is enjambment used extensively in this stanza? What could it reflect?</a:t>
            </a:r>
          </a:p>
        </p:txBody>
      </p:sp>
      <p:sp>
        <p:nvSpPr>
          <p:cNvPr id="7" name="Rectangle 6"/>
          <p:cNvSpPr/>
          <p:nvPr/>
        </p:nvSpPr>
        <p:spPr>
          <a:xfrm>
            <a:off x="207618" y="2722920"/>
            <a:ext cx="3101640" cy="1227100"/>
          </a:xfrm>
          <a:prstGeom prst="rect">
            <a:avLst/>
          </a:prstGeom>
          <a:ln>
            <a:solidFill>
              <a:srgbClr val="00B050"/>
            </a:solidFill>
          </a:ln>
          <a:effectLst>
            <a:glow rad="228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latin typeface="Century Gothic" panose="020B0502020202020204" pitchFamily="34" charset="0"/>
              </a:rPr>
              <a:t>How does the metaphor of ‘stars’ and ‘nations’ create a sense of authority? Consider the idea of celestial imagery. Why describe this authority as cold?</a:t>
            </a:r>
          </a:p>
        </p:txBody>
      </p:sp>
      <p:sp>
        <p:nvSpPr>
          <p:cNvPr id="8" name="Rectangle 7"/>
          <p:cNvSpPr/>
          <p:nvPr/>
        </p:nvSpPr>
        <p:spPr>
          <a:xfrm>
            <a:off x="207618" y="4313008"/>
            <a:ext cx="3101640" cy="1227100"/>
          </a:xfrm>
          <a:prstGeom prst="rect">
            <a:avLst/>
          </a:prstGeom>
          <a:ln>
            <a:solidFill>
              <a:srgbClr val="FF0000"/>
            </a:solidFill>
          </a:ln>
          <a:effectLst>
            <a:glow rad="2286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What does ‘statuary’ mean? What is Hughes suggesting here?</a:t>
            </a:r>
          </a:p>
        </p:txBody>
      </p:sp>
      <p:sp>
        <p:nvSpPr>
          <p:cNvPr id="9" name="Rectangle 8"/>
          <p:cNvSpPr/>
          <p:nvPr/>
        </p:nvSpPr>
        <p:spPr>
          <a:xfrm>
            <a:off x="8865389" y="1155286"/>
            <a:ext cx="3101640" cy="1227100"/>
          </a:xfrm>
          <a:prstGeom prst="rect">
            <a:avLst/>
          </a:prstGeom>
          <a:ln>
            <a:solidFill>
              <a:srgbClr val="FFC000"/>
            </a:solidFill>
          </a:ln>
          <a:effectLst>
            <a:glow rad="2286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What language device does Hughes use to show the soldier is uncertain as to why he is running?</a:t>
            </a:r>
          </a:p>
        </p:txBody>
      </p:sp>
      <p:sp>
        <p:nvSpPr>
          <p:cNvPr id="10" name="Rectangle 9"/>
          <p:cNvSpPr/>
          <p:nvPr/>
        </p:nvSpPr>
        <p:spPr>
          <a:xfrm>
            <a:off x="8865389" y="2722920"/>
            <a:ext cx="3101640" cy="1227100"/>
          </a:xfrm>
          <a:prstGeom prst="rect">
            <a:avLst/>
          </a:prstGeom>
          <a:ln>
            <a:solidFill>
              <a:srgbClr val="7030A0"/>
            </a:solidFill>
          </a:ln>
          <a:effectLst>
            <a:glow rad="228600">
              <a:schemeClr val="accent3">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Why does Hughes use caesura after ‘mid-stride’? What is the effect?</a:t>
            </a:r>
          </a:p>
        </p:txBody>
      </p:sp>
      <p:sp>
        <p:nvSpPr>
          <p:cNvPr id="11" name="Rectangle 10"/>
          <p:cNvSpPr/>
          <p:nvPr/>
        </p:nvSpPr>
        <p:spPr>
          <a:xfrm>
            <a:off x="8865389" y="4290554"/>
            <a:ext cx="3101640" cy="1227100"/>
          </a:xfrm>
          <a:prstGeom prst="rect">
            <a:avLst/>
          </a:prstGeom>
          <a:ln>
            <a:solidFill>
              <a:srgbClr val="0070C0"/>
            </a:solidFill>
          </a:ln>
          <a:effectLst>
            <a:glow rad="228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What is the effect of the sibilance in the final line?</a:t>
            </a:r>
          </a:p>
        </p:txBody>
      </p:sp>
      <p:sp>
        <p:nvSpPr>
          <p:cNvPr id="12" name="Rectangle 11"/>
          <p:cNvSpPr/>
          <p:nvPr/>
        </p:nvSpPr>
        <p:spPr>
          <a:xfrm>
            <a:off x="4536503" y="1145349"/>
            <a:ext cx="3101640" cy="1227100"/>
          </a:xfrm>
          <a:prstGeom prst="rect">
            <a:avLst/>
          </a:prstGeom>
          <a:ln>
            <a:solidFill>
              <a:srgbClr val="C00000"/>
            </a:solidFill>
          </a:ln>
          <a:effectLst>
            <a:glow rad="228600">
              <a:srgbClr val="C00000">
                <a:alpha val="40000"/>
              </a:srgb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Why does Hughes decide to use a dash at the end of the first line?</a:t>
            </a:r>
          </a:p>
        </p:txBody>
      </p:sp>
    </p:spTree>
    <p:extLst>
      <p:ext uri="{BB962C8B-B14F-4D97-AF65-F5344CB8AC3E}">
        <p14:creationId xmlns:p14="http://schemas.microsoft.com/office/powerpoint/2010/main" val="381009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87" y="159949"/>
            <a:ext cx="12190413" cy="654803"/>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100000" b="100000"/>
            </a:path>
            <a:tileRect t="-100000" r="-100000"/>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Questions to prompt your thinking</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5" name="Rectangle 4"/>
          <p:cNvSpPr/>
          <p:nvPr/>
        </p:nvSpPr>
        <p:spPr>
          <a:xfrm>
            <a:off x="3461003" y="2703046"/>
            <a:ext cx="6096000" cy="2308324"/>
          </a:xfrm>
          <a:prstGeom prst="rect">
            <a:avLst/>
          </a:prstGeom>
        </p:spPr>
        <p:txBody>
          <a:bodyPr>
            <a:spAutoFit/>
          </a:bodyPr>
          <a:lstStyle/>
          <a:p>
            <a:r>
              <a:rPr lang="en-GB" b="1" dirty="0">
                <a:solidFill>
                  <a:srgbClr val="00B050"/>
                </a:solidFill>
              </a:rPr>
              <a:t>Threw up a yellow hare that rolled like a flame</a:t>
            </a:r>
          </a:p>
          <a:p>
            <a:r>
              <a:rPr lang="en-GB" b="1" dirty="0">
                <a:solidFill>
                  <a:srgbClr val="00B050"/>
                </a:solidFill>
              </a:rPr>
              <a:t>And crawled in a threshing circle, its mouth wide</a:t>
            </a:r>
          </a:p>
          <a:p>
            <a:r>
              <a:rPr lang="en-GB" b="1" dirty="0">
                <a:solidFill>
                  <a:srgbClr val="00B050"/>
                </a:solidFill>
              </a:rPr>
              <a:t>Open silent, its eyes standing out.</a:t>
            </a:r>
          </a:p>
          <a:p>
            <a:r>
              <a:rPr lang="en-GB" b="1" dirty="0">
                <a:solidFill>
                  <a:srgbClr val="00B050"/>
                </a:solidFill>
              </a:rPr>
              <a:t>He plunged past with his bayonet toward the green hedge, King, honour, human dignity, etcetera</a:t>
            </a:r>
          </a:p>
          <a:p>
            <a:r>
              <a:rPr lang="en-GB" b="1" dirty="0">
                <a:solidFill>
                  <a:srgbClr val="00B050"/>
                </a:solidFill>
              </a:rPr>
              <a:t>Dropped like luxuries in a yelling alarm</a:t>
            </a:r>
          </a:p>
          <a:p>
            <a:r>
              <a:rPr lang="en-GB" b="1" dirty="0">
                <a:solidFill>
                  <a:srgbClr val="00B050"/>
                </a:solidFill>
              </a:rPr>
              <a:t>To get out of that blue crackling air</a:t>
            </a:r>
          </a:p>
          <a:p>
            <a:r>
              <a:rPr lang="en-GB" b="1" dirty="0">
                <a:solidFill>
                  <a:srgbClr val="00B050"/>
                </a:solidFill>
              </a:rPr>
              <a:t>His terror’s touchy dynamite. </a:t>
            </a:r>
          </a:p>
        </p:txBody>
      </p:sp>
      <p:sp>
        <p:nvSpPr>
          <p:cNvPr id="6" name="Rectangle 5"/>
          <p:cNvSpPr/>
          <p:nvPr/>
        </p:nvSpPr>
        <p:spPr>
          <a:xfrm>
            <a:off x="207618" y="1132832"/>
            <a:ext cx="3101640" cy="1227100"/>
          </a:xfrm>
          <a:prstGeom prst="rect">
            <a:avLst/>
          </a:prstGeom>
          <a:ln>
            <a:solidFill>
              <a:schemeClr val="accent1"/>
            </a:solidFill>
          </a:ln>
          <a:effectLst>
            <a:glow rad="228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What does the verb ‘threshing’ imply?</a:t>
            </a:r>
          </a:p>
        </p:txBody>
      </p:sp>
      <p:sp>
        <p:nvSpPr>
          <p:cNvPr id="7" name="Rectangle 6"/>
          <p:cNvSpPr/>
          <p:nvPr/>
        </p:nvSpPr>
        <p:spPr>
          <a:xfrm>
            <a:off x="207618" y="2722920"/>
            <a:ext cx="3101640" cy="1227100"/>
          </a:xfrm>
          <a:prstGeom prst="rect">
            <a:avLst/>
          </a:prstGeom>
          <a:ln>
            <a:solidFill>
              <a:srgbClr val="00B050"/>
            </a:solidFill>
          </a:ln>
          <a:effectLst>
            <a:glow rad="228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How is the mood of extreme terror created here?</a:t>
            </a:r>
          </a:p>
        </p:txBody>
      </p:sp>
      <p:sp>
        <p:nvSpPr>
          <p:cNvPr id="8" name="Rectangle 7"/>
          <p:cNvSpPr/>
          <p:nvPr/>
        </p:nvSpPr>
        <p:spPr>
          <a:xfrm>
            <a:off x="207618" y="4313008"/>
            <a:ext cx="3101640" cy="1227100"/>
          </a:xfrm>
          <a:prstGeom prst="rect">
            <a:avLst/>
          </a:prstGeom>
          <a:ln>
            <a:solidFill>
              <a:srgbClr val="FF0000"/>
            </a:solidFill>
          </a:ln>
          <a:effectLst>
            <a:glow rad="2286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latin typeface="Century Gothic" panose="020B0502020202020204" pitchFamily="34" charset="0"/>
              </a:rPr>
              <a:t>What is the soldier feeling when he says, ‘King, honour, human dignity, etcetera’? Panic? Fear? Frustration? Why is the soldier so dismissive of these three things?</a:t>
            </a:r>
          </a:p>
        </p:txBody>
      </p:sp>
      <p:sp>
        <p:nvSpPr>
          <p:cNvPr id="9" name="Rectangle 8"/>
          <p:cNvSpPr/>
          <p:nvPr/>
        </p:nvSpPr>
        <p:spPr>
          <a:xfrm>
            <a:off x="8865389" y="1155286"/>
            <a:ext cx="3101640" cy="1227100"/>
          </a:xfrm>
          <a:prstGeom prst="rect">
            <a:avLst/>
          </a:prstGeom>
          <a:ln>
            <a:solidFill>
              <a:srgbClr val="FFC000"/>
            </a:solidFill>
          </a:ln>
          <a:effectLst>
            <a:glow rad="2286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latin typeface="Century Gothic" panose="020B0502020202020204" pitchFamily="34" charset="0"/>
              </a:rPr>
              <a:t>The structure of this stanza means the ‘green hedge’ stands out again because it is the longest line. Why does Hughes want to draw our attention to it again?</a:t>
            </a:r>
          </a:p>
        </p:txBody>
      </p:sp>
      <p:sp>
        <p:nvSpPr>
          <p:cNvPr id="10" name="Rectangle 9"/>
          <p:cNvSpPr/>
          <p:nvPr/>
        </p:nvSpPr>
        <p:spPr>
          <a:xfrm>
            <a:off x="9103057" y="2722920"/>
            <a:ext cx="2863972" cy="1227100"/>
          </a:xfrm>
          <a:prstGeom prst="rect">
            <a:avLst/>
          </a:prstGeom>
          <a:ln>
            <a:solidFill>
              <a:srgbClr val="7030A0"/>
            </a:solidFill>
          </a:ln>
          <a:effectLst>
            <a:glow rad="228600">
              <a:schemeClr val="accent3">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How does this stanza portray the futility of war?</a:t>
            </a:r>
          </a:p>
        </p:txBody>
      </p:sp>
      <p:sp>
        <p:nvSpPr>
          <p:cNvPr id="11" name="Rectangle 10"/>
          <p:cNvSpPr/>
          <p:nvPr/>
        </p:nvSpPr>
        <p:spPr>
          <a:xfrm>
            <a:off x="8865389" y="4290554"/>
            <a:ext cx="3101640" cy="1227100"/>
          </a:xfrm>
          <a:prstGeom prst="rect">
            <a:avLst/>
          </a:prstGeom>
          <a:ln>
            <a:solidFill>
              <a:srgbClr val="0070C0"/>
            </a:solidFill>
          </a:ln>
          <a:effectLst>
            <a:glow rad="228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500" b="1" dirty="0">
                <a:latin typeface="Century Gothic" panose="020B0502020202020204" pitchFamily="34" charset="0"/>
              </a:rPr>
              <a:t>What is the last line suggesting about the soldier’s emotions? Consider the noun ‘dynamite’ and its connotations. </a:t>
            </a:r>
          </a:p>
        </p:txBody>
      </p:sp>
      <p:sp>
        <p:nvSpPr>
          <p:cNvPr id="12" name="Rectangle 11"/>
          <p:cNvSpPr/>
          <p:nvPr/>
        </p:nvSpPr>
        <p:spPr>
          <a:xfrm>
            <a:off x="4536503" y="1145349"/>
            <a:ext cx="3101640" cy="1227100"/>
          </a:xfrm>
          <a:prstGeom prst="rect">
            <a:avLst/>
          </a:prstGeom>
          <a:ln>
            <a:solidFill>
              <a:srgbClr val="C00000"/>
            </a:solidFill>
          </a:ln>
          <a:effectLst>
            <a:glow rad="228600">
              <a:srgbClr val="C00000">
                <a:alpha val="40000"/>
              </a:srgb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What could the ‘yellow hare’ be symbolic of?</a:t>
            </a:r>
          </a:p>
        </p:txBody>
      </p:sp>
    </p:spTree>
    <p:extLst>
      <p:ext uri="{BB962C8B-B14F-4D97-AF65-F5344CB8AC3E}">
        <p14:creationId xmlns:p14="http://schemas.microsoft.com/office/powerpoint/2010/main" val="3188387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35044" y="2033858"/>
            <a:ext cx="6096000" cy="1077218"/>
          </a:xfrm>
          <a:prstGeom prst="rect">
            <a:avLst/>
          </a:prstGeom>
        </p:spPr>
        <p:txBody>
          <a:bodyPr>
            <a:spAutoFit/>
          </a:bodyPr>
          <a:lstStyle/>
          <a:p>
            <a:pPr algn="ctr"/>
            <a:r>
              <a:rPr lang="en-GB" sz="1600" b="1" i="1" dirty="0">
                <a:solidFill>
                  <a:srgbClr val="00B050"/>
                </a:solidFill>
                <a:effectLst/>
                <a:latin typeface="Segoe UI" panose="020B0502040204020203" pitchFamily="34" charset="0"/>
              </a:rPr>
              <a:t>‘According to some folklore, the hare is a symbol of an imminent tempest, inspired foreboding and trepidation. It can be seen to be unlucky to meet a hare and it is often associated with disaster.’</a:t>
            </a:r>
            <a:endParaRPr lang="en-GB" sz="1600" b="1" i="1" dirty="0">
              <a:solidFill>
                <a:srgbClr val="00B050"/>
              </a:solidFill>
            </a:endParaRPr>
          </a:p>
        </p:txBody>
      </p:sp>
      <p:sp>
        <p:nvSpPr>
          <p:cNvPr id="6" name="Rectangle 5"/>
          <p:cNvSpPr/>
          <p:nvPr/>
        </p:nvSpPr>
        <p:spPr>
          <a:xfrm>
            <a:off x="7274256" y="3959749"/>
            <a:ext cx="4456787" cy="1569660"/>
          </a:xfrm>
          <a:prstGeom prst="rect">
            <a:avLst/>
          </a:prstGeom>
        </p:spPr>
        <p:txBody>
          <a:bodyPr wrap="square">
            <a:spAutoFit/>
          </a:bodyPr>
          <a:lstStyle/>
          <a:p>
            <a:pPr algn="ctr"/>
            <a:r>
              <a:rPr lang="en-GB" sz="1600" b="1" i="1" dirty="0">
                <a:solidFill>
                  <a:srgbClr val="00B050"/>
                </a:solidFill>
                <a:effectLst/>
                <a:latin typeface="Segoe UI" panose="020B0502040204020203" pitchFamily="34" charset="0"/>
              </a:rPr>
              <a:t>‘On a physical rather than figurative level, I always thought it was in part because the hare is running for its life like the soldier and it is only when he stops that he becomes aware of it and the image of it being torn apart indicates his own possible fate.’</a:t>
            </a:r>
            <a:endParaRPr lang="en-GB" sz="1600" b="1" i="1" dirty="0">
              <a:solidFill>
                <a:srgbClr val="00B050"/>
              </a:solidFill>
            </a:endParaRPr>
          </a:p>
        </p:txBody>
      </p:sp>
      <p:sp>
        <p:nvSpPr>
          <p:cNvPr id="7" name="Rectangle 6"/>
          <p:cNvSpPr/>
          <p:nvPr/>
        </p:nvSpPr>
        <p:spPr>
          <a:xfrm>
            <a:off x="356429" y="4950310"/>
            <a:ext cx="5621290" cy="1323439"/>
          </a:xfrm>
          <a:prstGeom prst="rect">
            <a:avLst/>
          </a:prstGeom>
        </p:spPr>
        <p:txBody>
          <a:bodyPr wrap="square">
            <a:spAutoFit/>
          </a:bodyPr>
          <a:lstStyle/>
          <a:p>
            <a:pPr algn="ctr"/>
            <a:r>
              <a:rPr lang="en-GB" sz="1600" b="1" i="1" dirty="0">
                <a:solidFill>
                  <a:srgbClr val="00B050"/>
                </a:solidFill>
                <a:effectLst/>
                <a:latin typeface="Segoe UI" panose="020B0502040204020203" pitchFamily="34" charset="0"/>
              </a:rPr>
              <a:t>‘I get students to consider the reason for a hare and not a rabbit. Rabbits will hide (I’m not David Attenborough so don’t judge me) and live together whilst a hare will run from danger and tend to be solitary. Then link this idea to the soldier in the poem.’</a:t>
            </a:r>
            <a:endParaRPr lang="en-GB" sz="1600" b="1" i="1" dirty="0">
              <a:solidFill>
                <a:srgbClr val="00B050"/>
              </a:solidFill>
            </a:endParaRPr>
          </a:p>
        </p:txBody>
      </p:sp>
      <p:sp>
        <p:nvSpPr>
          <p:cNvPr id="10" name="Rectangle 9"/>
          <p:cNvSpPr/>
          <p:nvPr/>
        </p:nvSpPr>
        <p:spPr>
          <a:xfrm>
            <a:off x="356429" y="3128752"/>
            <a:ext cx="4679595" cy="830997"/>
          </a:xfrm>
          <a:prstGeom prst="rect">
            <a:avLst/>
          </a:prstGeom>
        </p:spPr>
        <p:txBody>
          <a:bodyPr wrap="square">
            <a:spAutoFit/>
          </a:bodyPr>
          <a:lstStyle/>
          <a:p>
            <a:pPr algn="ctr"/>
            <a:r>
              <a:rPr lang="en-GB" sz="1600" b="1" i="1" dirty="0">
                <a:solidFill>
                  <a:srgbClr val="00B050"/>
                </a:solidFill>
                <a:effectLst/>
                <a:latin typeface="Segoe UI" panose="020B0502040204020203" pitchFamily="34" charset="0"/>
              </a:rPr>
              <a:t>‘I think it’s interesting that it’s the only other life he sees (no humans mentioned) and it is a natural image which is killed, like the air.’</a:t>
            </a:r>
            <a:endParaRPr lang="en-GB" sz="1600" b="1" i="1" dirty="0">
              <a:solidFill>
                <a:srgbClr val="00B050"/>
              </a:solidFill>
            </a:endParaRPr>
          </a:p>
        </p:txBody>
      </p:sp>
      <p:sp>
        <p:nvSpPr>
          <p:cNvPr id="13" name="Title 1"/>
          <p:cNvSpPr txBox="1">
            <a:spLocks/>
          </p:cNvSpPr>
          <p:nvPr/>
        </p:nvSpPr>
        <p:spPr>
          <a:xfrm>
            <a:off x="1587" y="159949"/>
            <a:ext cx="12190413" cy="508791"/>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100000" b="100000"/>
            </a:path>
            <a:tileRect t="-100000" r="-100000"/>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2800" dirty="0">
                <a:solidFill>
                  <a:prstClr val="black"/>
                </a:solidFill>
                <a:latin typeface="Berlin Sans FB" panose="020E0602020502020306" pitchFamily="34" charset="0"/>
              </a:rPr>
              <a:t>Developing your own thinking and interpretation on imagery and ideas. </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pic>
        <p:nvPicPr>
          <p:cNvPr id="15362" name="Picture 2" descr="Image result for TWITTE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7052" t="19702" r="15605" b="21552"/>
          <a:stretch/>
        </p:blipFill>
        <p:spPr bwMode="auto">
          <a:xfrm>
            <a:off x="260306" y="826786"/>
            <a:ext cx="954346" cy="83251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1103146" y="826786"/>
            <a:ext cx="9999947" cy="830997"/>
          </a:xfrm>
          <a:prstGeom prst="rect">
            <a:avLst/>
          </a:prstGeom>
        </p:spPr>
        <p:txBody>
          <a:bodyPr wrap="square">
            <a:spAutoFit/>
          </a:bodyPr>
          <a:lstStyle/>
          <a:p>
            <a:pPr algn="ctr"/>
            <a:r>
              <a:rPr lang="en-GB" sz="1600" b="1" dirty="0">
                <a:solidFill>
                  <a:srgbClr val="00B050"/>
                </a:solidFill>
                <a:effectLst/>
                <a:latin typeface="Segoe UI" panose="020B0502040204020203" pitchFamily="34" charset="0"/>
              </a:rPr>
              <a:t>When asked about the significance of the ‘yellow hare’ on Twitter, teachers offered the following suggestions. </a:t>
            </a:r>
            <a:r>
              <a:rPr lang="en-GB" sz="1600" b="1" dirty="0">
                <a:solidFill>
                  <a:srgbClr val="00B050"/>
                </a:solidFill>
                <a:latin typeface="Segoe UI" panose="020B0502040204020203" pitchFamily="34" charset="0"/>
              </a:rPr>
              <a:t>Do you agree or disagree with anything mentioned here? What is your own interpretation?</a:t>
            </a:r>
            <a:r>
              <a:rPr lang="en-GB" sz="1600" b="1" dirty="0">
                <a:solidFill>
                  <a:srgbClr val="00B050"/>
                </a:solidFill>
                <a:effectLst/>
                <a:latin typeface="Segoe UI" panose="020B0502040204020203" pitchFamily="34" charset="0"/>
              </a:rPr>
              <a:t> </a:t>
            </a:r>
            <a:endParaRPr lang="en-GB" sz="1600" b="1" dirty="0">
              <a:solidFill>
                <a:srgbClr val="00B050"/>
              </a:solidFill>
            </a:endParaRPr>
          </a:p>
        </p:txBody>
      </p:sp>
      <p:pic>
        <p:nvPicPr>
          <p:cNvPr id="16" name="Picture 2" descr="Image result for TWITTE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7052" t="19702" r="15605" b="21552"/>
          <a:stretch/>
        </p:blipFill>
        <p:spPr bwMode="auto">
          <a:xfrm flipH="1">
            <a:off x="10991587" y="833347"/>
            <a:ext cx="939420" cy="832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9388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68997" y="3924943"/>
            <a:ext cx="5236191" cy="584775"/>
          </a:xfrm>
          <a:prstGeom prst="rect">
            <a:avLst/>
          </a:prstGeom>
        </p:spPr>
        <p:txBody>
          <a:bodyPr wrap="square">
            <a:spAutoFit/>
          </a:bodyPr>
          <a:lstStyle/>
          <a:p>
            <a:pPr algn="ctr"/>
            <a:r>
              <a:rPr lang="en-GB" sz="1600" b="1" i="1" dirty="0">
                <a:solidFill>
                  <a:srgbClr val="00B050"/>
                </a:solidFill>
                <a:effectLst/>
                <a:latin typeface="Segoe UI" panose="020B0502040204020203" pitchFamily="34" charset="0"/>
              </a:rPr>
              <a:t>‘I always consider it as a representation of the effects of war on nature.’</a:t>
            </a:r>
            <a:endParaRPr lang="en-GB" sz="1600" b="1" i="1" dirty="0">
              <a:solidFill>
                <a:srgbClr val="00B050"/>
              </a:solidFill>
            </a:endParaRPr>
          </a:p>
        </p:txBody>
      </p:sp>
      <p:sp>
        <p:nvSpPr>
          <p:cNvPr id="5" name="Rectangle 4"/>
          <p:cNvSpPr/>
          <p:nvPr/>
        </p:nvSpPr>
        <p:spPr>
          <a:xfrm>
            <a:off x="6669206" y="1111064"/>
            <a:ext cx="5049671" cy="1077218"/>
          </a:xfrm>
          <a:prstGeom prst="rect">
            <a:avLst/>
          </a:prstGeom>
        </p:spPr>
        <p:txBody>
          <a:bodyPr wrap="square">
            <a:spAutoFit/>
          </a:bodyPr>
          <a:lstStyle/>
          <a:p>
            <a:pPr algn="ctr"/>
            <a:r>
              <a:rPr lang="en-GB" sz="1600" b="1" i="1" dirty="0">
                <a:solidFill>
                  <a:srgbClr val="00B050"/>
                </a:solidFill>
                <a:effectLst/>
                <a:latin typeface="Segoe UI" panose="020B0502040204020203" pitchFamily="34" charset="0"/>
              </a:rPr>
              <a:t>‘I've always gone down human warfare destroying nature and also that it foreshadows the soldier's fate. He sees the hare &amp; knows his will be the same.’</a:t>
            </a:r>
            <a:endParaRPr lang="en-GB" sz="1600" b="1" i="1" dirty="0">
              <a:solidFill>
                <a:srgbClr val="00B050"/>
              </a:solidFill>
            </a:endParaRPr>
          </a:p>
        </p:txBody>
      </p:sp>
      <p:sp>
        <p:nvSpPr>
          <p:cNvPr id="6" name="Rectangle 5"/>
          <p:cNvSpPr/>
          <p:nvPr/>
        </p:nvSpPr>
        <p:spPr>
          <a:xfrm>
            <a:off x="396579" y="1649673"/>
            <a:ext cx="5072418" cy="1754326"/>
          </a:xfrm>
          <a:prstGeom prst="rect">
            <a:avLst/>
          </a:prstGeom>
        </p:spPr>
        <p:txBody>
          <a:bodyPr wrap="square">
            <a:spAutoFit/>
          </a:bodyPr>
          <a:lstStyle/>
          <a:p>
            <a:pPr algn="ctr"/>
            <a:r>
              <a:rPr lang="en-GB" sz="1600" b="1" i="1" dirty="0">
                <a:solidFill>
                  <a:srgbClr val="00B050"/>
                </a:solidFill>
                <a:effectLst/>
                <a:latin typeface="Segoe UI" panose="020B0502040204020203" pitchFamily="34" charset="0"/>
              </a:rPr>
              <a:t>‘</a:t>
            </a:r>
            <a:r>
              <a:rPr lang="en-GB" b="1" i="1" dirty="0">
                <a:solidFill>
                  <a:srgbClr val="00B050"/>
                </a:solidFill>
                <a:effectLst/>
                <a:latin typeface="Segoe UI" panose="020B0502040204020203" pitchFamily="34" charset="0"/>
              </a:rPr>
              <a:t>Consider survival techniques used by soldiers and hares: both use camouflage to evade attack; a hare will lie in their form in the ground, a soldier his trench; hares run in zig zags to avoid being caught/ shot at, a strategy used by soldiers.’</a:t>
            </a:r>
            <a:endParaRPr lang="en-GB" b="1" i="1" dirty="0">
              <a:solidFill>
                <a:srgbClr val="00B050"/>
              </a:solidFill>
            </a:endParaRPr>
          </a:p>
        </p:txBody>
      </p:sp>
      <p:sp>
        <p:nvSpPr>
          <p:cNvPr id="7" name="Rectangle 6"/>
          <p:cNvSpPr/>
          <p:nvPr/>
        </p:nvSpPr>
        <p:spPr>
          <a:xfrm>
            <a:off x="814316" y="5030662"/>
            <a:ext cx="4945039" cy="1569660"/>
          </a:xfrm>
          <a:prstGeom prst="rect">
            <a:avLst/>
          </a:prstGeom>
        </p:spPr>
        <p:txBody>
          <a:bodyPr wrap="square">
            <a:spAutoFit/>
          </a:bodyPr>
          <a:lstStyle/>
          <a:p>
            <a:pPr algn="ctr"/>
            <a:r>
              <a:rPr lang="en-GB" sz="1600" b="1" i="1" dirty="0">
                <a:solidFill>
                  <a:srgbClr val="00B050"/>
                </a:solidFill>
                <a:effectLst/>
                <a:latin typeface="Segoe UI" panose="020B0502040204020203" pitchFamily="34" charset="0"/>
              </a:rPr>
              <a:t>‘It could be an image of nature in pain, suffering at the sight of man destroying one another and nature. Yellow links to illness/death, hare links to death/rebirth/resurrection. Maybe it's a warning that we all suffer and make sacrifices in conflict...maybe!’</a:t>
            </a:r>
            <a:endParaRPr lang="en-GB" sz="1600" b="1" i="1" dirty="0">
              <a:solidFill>
                <a:srgbClr val="00B050"/>
              </a:solidFill>
            </a:endParaRPr>
          </a:p>
        </p:txBody>
      </p:sp>
      <p:sp>
        <p:nvSpPr>
          <p:cNvPr id="8" name="Title 1"/>
          <p:cNvSpPr txBox="1">
            <a:spLocks/>
          </p:cNvSpPr>
          <p:nvPr/>
        </p:nvSpPr>
        <p:spPr>
          <a:xfrm>
            <a:off x="1587" y="159949"/>
            <a:ext cx="12190413" cy="508791"/>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100000" b="100000"/>
            </a:path>
            <a:tileRect t="-100000" r="-100000"/>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2800" dirty="0">
                <a:solidFill>
                  <a:prstClr val="black"/>
                </a:solidFill>
                <a:latin typeface="Berlin Sans FB" panose="020E0602020502020306" pitchFamily="34" charset="0"/>
              </a:rPr>
              <a:t>TEACHERS ON TWITTER: THE SIGNIFICANCE OF THE ‘YELLOW HARE’</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9" name="Rectangle 8"/>
          <p:cNvSpPr/>
          <p:nvPr/>
        </p:nvSpPr>
        <p:spPr>
          <a:xfrm>
            <a:off x="8447651" y="5630826"/>
            <a:ext cx="3172279" cy="369332"/>
          </a:xfrm>
          <a:prstGeom prst="rect">
            <a:avLst/>
          </a:prstGeom>
        </p:spPr>
        <p:txBody>
          <a:bodyPr wrap="none">
            <a:spAutoFit/>
          </a:bodyPr>
          <a:lstStyle/>
          <a:p>
            <a:r>
              <a:rPr lang="en-GB" b="1" i="1" dirty="0">
                <a:solidFill>
                  <a:srgbClr val="00B050"/>
                </a:solidFill>
                <a:effectLst/>
                <a:latin typeface="Segoe UI" panose="020B0502040204020203" pitchFamily="34" charset="0"/>
              </a:rPr>
              <a:t>‘Vulnerability? Cowardice?’ </a:t>
            </a:r>
            <a:endParaRPr lang="en-GB" b="1" i="1" dirty="0">
              <a:solidFill>
                <a:srgbClr val="00B050"/>
              </a:solidFill>
            </a:endParaRPr>
          </a:p>
        </p:txBody>
      </p:sp>
    </p:spTree>
    <p:extLst>
      <p:ext uri="{BB962C8B-B14F-4D97-AF65-F5344CB8AC3E}">
        <p14:creationId xmlns:p14="http://schemas.microsoft.com/office/powerpoint/2010/main" val="1837331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fade">
                                      <p:cBhvr>
                                        <p:cTn id="2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bayonet char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0413" cy="689251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C826582A-39BD-4332-A1F8-77596189EE64}"/>
              </a:ext>
            </a:extLst>
          </p:cNvPr>
          <p:cNvSpPr/>
          <p:nvPr/>
        </p:nvSpPr>
        <p:spPr>
          <a:xfrm>
            <a:off x="0" y="123568"/>
            <a:ext cx="5609967" cy="2413686"/>
          </a:xfrm>
          <a:prstGeom prst="rect">
            <a:avLst/>
          </a:prstGeom>
          <a:ln>
            <a:solidFill>
              <a:srgbClr val="C00000"/>
            </a:solidFill>
          </a:ln>
          <a:effectLst>
            <a:glow rad="228600">
              <a:srgbClr val="C00000">
                <a:alpha val="40000"/>
              </a:srgb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Extension and further thinking:</a:t>
            </a:r>
          </a:p>
          <a:p>
            <a:pPr algn="ctr"/>
            <a:r>
              <a:rPr lang="en-GB" sz="1600" b="1" dirty="0">
                <a:latin typeface="Century Gothic" panose="020B0502020202020204" pitchFamily="34" charset="0"/>
              </a:rPr>
              <a:t>Watch a film which portrays the reality of trench warfare and the horrors of ‘going over the top’ e.g. War Horse.</a:t>
            </a:r>
          </a:p>
          <a:p>
            <a:pPr algn="ctr"/>
            <a:r>
              <a:rPr lang="en-GB" sz="1600" b="1" dirty="0">
                <a:latin typeface="Century Gothic" panose="020B0502020202020204" pitchFamily="34" charset="0"/>
              </a:rPr>
              <a:t>Compare ‘Bayonet Charge’ to ‘Exposure’ – how are they similar/ different in ideas, perspectives, tone and atmosphere? </a:t>
            </a:r>
          </a:p>
          <a:p>
            <a:pPr algn="ctr"/>
            <a:r>
              <a:rPr lang="en-GB" sz="1600" b="1" dirty="0">
                <a:latin typeface="Century Gothic" panose="020B0502020202020204" pitchFamily="34" charset="0"/>
              </a:rPr>
              <a:t>Draw a storyboard of 6 images depicting ‘Bayonet Charge’</a:t>
            </a:r>
          </a:p>
          <a:p>
            <a:pPr algn="ctr"/>
            <a:r>
              <a:rPr lang="en-GB" sz="1600" b="1" dirty="0">
                <a:latin typeface="Century Gothic" panose="020B0502020202020204" pitchFamily="34" charset="0"/>
              </a:rPr>
              <a:t> </a:t>
            </a:r>
          </a:p>
        </p:txBody>
      </p:sp>
    </p:spTree>
    <p:extLst>
      <p:ext uri="{BB962C8B-B14F-4D97-AF65-F5344CB8AC3E}">
        <p14:creationId xmlns:p14="http://schemas.microsoft.com/office/powerpoint/2010/main" val="1913241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147561AB51DF428788596ACB76AD16" ma:contentTypeVersion="" ma:contentTypeDescription="Create a new document." ma:contentTypeScope="" ma:versionID="c30aa04d24a07937a2b09f4145c986e6">
  <xsd:schema xmlns:xsd="http://www.w3.org/2001/XMLSchema" xmlns:xs="http://www.w3.org/2001/XMLSchema" xmlns:p="http://schemas.microsoft.com/office/2006/metadata/properties" xmlns:ns2="82762546-134f-435b-a3d8-01776a5e047b" xmlns:ns3="67fdbd2b-1973-427c-bffa-6d718ee9b636" targetNamespace="http://schemas.microsoft.com/office/2006/metadata/properties" ma:root="true" ma:fieldsID="641fa8d89fc11a00723e8facf33a9f09" ns2:_="" ns3:_="">
    <xsd:import namespace="82762546-134f-435b-a3d8-01776a5e047b"/>
    <xsd:import namespace="67fdbd2b-1973-427c-bffa-6d718ee9b63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762546-134f-435b-a3d8-01776a5e04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fdbd2b-1973-427c-bffa-6d718ee9b63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5E44DA-7EA8-4AA0-8005-E252470FB5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762546-134f-435b-a3d8-01776a5e047b"/>
    <ds:schemaRef ds:uri="67fdbd2b-1973-427c-bffa-6d718ee9b6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2014146-7835-47BA-9222-ECAD11F5263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3BB3C84-3997-48AF-8BE3-271A7215F2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244</TotalTime>
  <Words>1481</Words>
  <Application>Microsoft Office PowerPoint</Application>
  <PresentationFormat>Widescreen</PresentationFormat>
  <Paragraphs>84</Paragraphs>
  <Slides>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Berlin Sans FB</vt:lpstr>
      <vt:lpstr>Calibri</vt:lpstr>
      <vt:lpstr>Calibri Light</vt:lpstr>
      <vt:lpstr>Century Gothic</vt:lpstr>
      <vt:lpstr>Open Sans</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Pryke</dc:creator>
  <cp:lastModifiedBy>Hennessy, Emma</cp:lastModifiedBy>
  <cp:revision>40</cp:revision>
  <dcterms:created xsi:type="dcterms:W3CDTF">2018-01-14T16:46:56Z</dcterms:created>
  <dcterms:modified xsi:type="dcterms:W3CDTF">2020-05-11T15:54:21Z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0x01010002147561AB51DF428788596ACB76AD16</vt:lpwstr>
  </property>
</Properties>
</file>