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0AEFA-9C8F-7DF4-D953-F780ED510BF3}" v="8" dt="2022-05-09T09:03:10.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Lisa" userId="S::lisa.bill@laconchildeschool.co.uk::d359ea6e-89ad-4996-9e6c-3464a539e9be" providerId="AD" clId="Web-{33A0AEFA-9C8F-7DF4-D953-F780ED510BF3}"/>
    <pc:docChg chg="modSld">
      <pc:chgData name="Bill, Lisa" userId="S::lisa.bill@laconchildeschool.co.uk::d359ea6e-89ad-4996-9e6c-3464a539e9be" providerId="AD" clId="Web-{33A0AEFA-9C8F-7DF4-D953-F780ED510BF3}" dt="2022-05-09T09:03:10.338" v="7" actId="1076"/>
      <pc:docMkLst>
        <pc:docMk/>
      </pc:docMkLst>
      <pc:sldChg chg="modSp">
        <pc:chgData name="Bill, Lisa" userId="S::lisa.bill@laconchildeschool.co.uk::d359ea6e-89ad-4996-9e6c-3464a539e9be" providerId="AD" clId="Web-{33A0AEFA-9C8F-7DF4-D953-F780ED510BF3}" dt="2022-05-09T08:54:41.935" v="0" actId="14100"/>
        <pc:sldMkLst>
          <pc:docMk/>
          <pc:sldMk cId="3435548361" sldId="256"/>
        </pc:sldMkLst>
        <pc:picChg chg="mod">
          <ac:chgData name="Bill, Lisa" userId="S::lisa.bill@laconchildeschool.co.uk::d359ea6e-89ad-4996-9e6c-3464a539e9be" providerId="AD" clId="Web-{33A0AEFA-9C8F-7DF4-D953-F780ED510BF3}" dt="2022-05-09T08:54:41.935" v="0" actId="14100"/>
          <ac:picMkLst>
            <pc:docMk/>
            <pc:sldMk cId="3435548361" sldId="256"/>
            <ac:picMk id="1028" creationId="{824CF259-007D-430C-B9AF-9DFFA39743DE}"/>
          </ac:picMkLst>
        </pc:picChg>
      </pc:sldChg>
      <pc:sldChg chg="modSp">
        <pc:chgData name="Bill, Lisa" userId="S::lisa.bill@laconchildeschool.co.uk::d359ea6e-89ad-4996-9e6c-3464a539e9be" providerId="AD" clId="Web-{33A0AEFA-9C8F-7DF4-D953-F780ED510BF3}" dt="2022-05-09T08:57:41.768" v="3" actId="20577"/>
        <pc:sldMkLst>
          <pc:docMk/>
          <pc:sldMk cId="2248583152" sldId="262"/>
        </pc:sldMkLst>
        <pc:spChg chg="mod">
          <ac:chgData name="Bill, Lisa" userId="S::lisa.bill@laconchildeschool.co.uk::d359ea6e-89ad-4996-9e6c-3464a539e9be" providerId="AD" clId="Web-{33A0AEFA-9C8F-7DF4-D953-F780ED510BF3}" dt="2022-05-09T08:57:41.768" v="3" actId="20577"/>
          <ac:spMkLst>
            <pc:docMk/>
            <pc:sldMk cId="2248583152" sldId="262"/>
            <ac:spMk id="4" creationId="{88FCD36F-EDB1-4016-9899-59CAB04BDA03}"/>
          </ac:spMkLst>
        </pc:spChg>
      </pc:sldChg>
      <pc:sldChg chg="modSp">
        <pc:chgData name="Bill, Lisa" userId="S::lisa.bill@laconchildeschool.co.uk::d359ea6e-89ad-4996-9e6c-3464a539e9be" providerId="AD" clId="Web-{33A0AEFA-9C8F-7DF4-D953-F780ED510BF3}" dt="2022-05-09T08:58:56.238" v="5" actId="20577"/>
        <pc:sldMkLst>
          <pc:docMk/>
          <pc:sldMk cId="3071271346" sldId="263"/>
        </pc:sldMkLst>
        <pc:spChg chg="mod">
          <ac:chgData name="Bill, Lisa" userId="S::lisa.bill@laconchildeschool.co.uk::d359ea6e-89ad-4996-9e6c-3464a539e9be" providerId="AD" clId="Web-{33A0AEFA-9C8F-7DF4-D953-F780ED510BF3}" dt="2022-05-09T08:58:56.238" v="5" actId="20577"/>
          <ac:spMkLst>
            <pc:docMk/>
            <pc:sldMk cId="3071271346" sldId="263"/>
            <ac:spMk id="4" creationId="{88FCD36F-EDB1-4016-9899-59CAB04BDA03}"/>
          </ac:spMkLst>
        </pc:spChg>
      </pc:sldChg>
      <pc:sldChg chg="modSp">
        <pc:chgData name="Bill, Lisa" userId="S::lisa.bill@laconchildeschool.co.uk::d359ea6e-89ad-4996-9e6c-3464a539e9be" providerId="AD" clId="Web-{33A0AEFA-9C8F-7DF4-D953-F780ED510BF3}" dt="2022-05-09T09:03:10.338" v="7" actId="1076"/>
        <pc:sldMkLst>
          <pc:docMk/>
          <pc:sldMk cId="2681536773" sldId="265"/>
        </pc:sldMkLst>
        <pc:spChg chg="mod">
          <ac:chgData name="Bill, Lisa" userId="S::lisa.bill@laconchildeschool.co.uk::d359ea6e-89ad-4996-9e6c-3464a539e9be" providerId="AD" clId="Web-{33A0AEFA-9C8F-7DF4-D953-F780ED510BF3}" dt="2022-05-09T09:03:04.306" v="6" actId="14100"/>
          <ac:spMkLst>
            <pc:docMk/>
            <pc:sldMk cId="2681536773" sldId="265"/>
            <ac:spMk id="4" creationId="{88FCD36F-EDB1-4016-9899-59CAB04BDA03}"/>
          </ac:spMkLst>
        </pc:spChg>
        <pc:picChg chg="mod">
          <ac:chgData name="Bill, Lisa" userId="S::lisa.bill@laconchildeschool.co.uk::d359ea6e-89ad-4996-9e6c-3464a539e9be" providerId="AD" clId="Web-{33A0AEFA-9C8F-7DF4-D953-F780ED510BF3}" dt="2022-05-09T09:03:10.338" v="7" actId="1076"/>
          <ac:picMkLst>
            <pc:docMk/>
            <pc:sldMk cId="2681536773" sldId="265"/>
            <ac:picMk id="6150" creationId="{F2F823A0-28FB-4A6A-A325-8AB3587490C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E3EE-75E8-417A-BA14-E79A7B955C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CC5BF9-0841-44A8-BD2F-192E6590C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236BB7-D734-4698-B08B-35D3DCB65B13}"/>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5" name="Footer Placeholder 4">
            <a:extLst>
              <a:ext uri="{FF2B5EF4-FFF2-40B4-BE49-F238E27FC236}">
                <a16:creationId xmlns:a16="http://schemas.microsoft.com/office/drawing/2014/main" id="{13C6CE54-5FB8-4EB6-89BD-1AA436CF5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F81D15-FA90-41E0-A1DF-EB02FEFC88AD}"/>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365754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6FE1A-E8D8-461F-AA3C-39B46176D9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DC065B-D984-450D-9AF0-F1AD754E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E4B339-E40F-462C-B184-7146C9829B7D}"/>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5" name="Footer Placeholder 4">
            <a:extLst>
              <a:ext uri="{FF2B5EF4-FFF2-40B4-BE49-F238E27FC236}">
                <a16:creationId xmlns:a16="http://schemas.microsoft.com/office/drawing/2014/main" id="{BC0779AC-E821-4D15-9436-D86E424DA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F16FDB-EA82-454C-8C12-88C2D2F7CEF6}"/>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2054734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B5AE00-81A6-4BD6-8E9F-62B04BF36E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0C31FD-BBC7-4FC0-B4C4-FEBD945015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89BA24-EAFB-48BF-A8E0-6577B8E0AA34}"/>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5" name="Footer Placeholder 4">
            <a:extLst>
              <a:ext uri="{FF2B5EF4-FFF2-40B4-BE49-F238E27FC236}">
                <a16:creationId xmlns:a16="http://schemas.microsoft.com/office/drawing/2014/main" id="{895F1DB5-1267-48BC-A683-282F86197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A5DB82-736C-487E-A725-026E9E82DFD2}"/>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197740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6B926-C4E2-491C-B7B6-F0A32640FD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A5E93D-FB4E-4B7A-A40D-199454CF33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47253A-2CFD-4663-AFA0-ABB4CE43577B}"/>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5" name="Footer Placeholder 4">
            <a:extLst>
              <a:ext uri="{FF2B5EF4-FFF2-40B4-BE49-F238E27FC236}">
                <a16:creationId xmlns:a16="http://schemas.microsoft.com/office/drawing/2014/main" id="{AB346988-9D3B-4B74-B2E9-7809EA6B78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CDED8F-535C-447C-9EBC-4D18B88459DB}"/>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211817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C57D-33E2-49E0-A5EF-F693D684DD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D50D862-F6E0-4E7D-B5DE-CC923E725D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899B90-4AEA-45F7-A40C-F50A54E12240}"/>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5" name="Footer Placeholder 4">
            <a:extLst>
              <a:ext uri="{FF2B5EF4-FFF2-40B4-BE49-F238E27FC236}">
                <a16:creationId xmlns:a16="http://schemas.microsoft.com/office/drawing/2014/main" id="{5B09762B-B0BC-4FF1-A95D-F582CF74B6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7F22F2-12B1-454C-B038-D13912D36287}"/>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151718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9F54-4FA9-4A2F-9E6E-4F71178BEE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888EF5-1420-4217-9623-88FC904B79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0A14F9-835A-4BEB-A36C-2D2EC7BFAA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F7F03C-2BF4-4BDF-ADEF-1782E7ADF7C0}"/>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6" name="Footer Placeholder 5">
            <a:extLst>
              <a:ext uri="{FF2B5EF4-FFF2-40B4-BE49-F238E27FC236}">
                <a16:creationId xmlns:a16="http://schemas.microsoft.com/office/drawing/2014/main" id="{50770B94-526D-4AF9-AB0A-9F8B7B223B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D10F12-BE77-4A95-88C7-E4EF9A266854}"/>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401635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6F97-947C-4E14-9F27-9DB98EE55A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4755D9-792F-4BA9-A08E-B76477F33D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E7299-8B13-4DBC-84C0-E976F8848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4F7894C-BE21-4EF0-AB48-27F0569B94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95BD3-099E-4CFE-998E-5EACF2F1F9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4043F6-C804-4B86-9A73-271EAC58869E}"/>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8" name="Footer Placeholder 7">
            <a:extLst>
              <a:ext uri="{FF2B5EF4-FFF2-40B4-BE49-F238E27FC236}">
                <a16:creationId xmlns:a16="http://schemas.microsoft.com/office/drawing/2014/main" id="{95735E92-3695-40C2-9C3C-5C4159D26C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5C19D7-F8D7-4FD5-89E5-4248A613A8DB}"/>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11373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42CD-CE16-4CAC-9AEA-232A90FD33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CD5FB3-8749-4355-A2E0-6822FC23A3E0}"/>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4" name="Footer Placeholder 3">
            <a:extLst>
              <a:ext uri="{FF2B5EF4-FFF2-40B4-BE49-F238E27FC236}">
                <a16:creationId xmlns:a16="http://schemas.microsoft.com/office/drawing/2014/main" id="{CA9539D7-5863-4BE0-84EC-82C8579EBC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71B66D-2380-4737-BD53-800B5DDD8975}"/>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389225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020198-CF47-4C5D-9A65-BC252FD93F82}"/>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3" name="Footer Placeholder 2">
            <a:extLst>
              <a:ext uri="{FF2B5EF4-FFF2-40B4-BE49-F238E27FC236}">
                <a16:creationId xmlns:a16="http://schemas.microsoft.com/office/drawing/2014/main" id="{B3EB97F9-BFF8-4612-9B56-D7096579EA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14C736-1884-4AED-B598-9D39F6E8EBD3}"/>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3627335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84D99-AEFC-43D0-9134-CFE40885CE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F098D1-C008-4F69-8E75-7E1B3F894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1A82FE-4D6C-44AC-8CB5-7349098037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A71E4D-E632-43A7-BC11-6A6DB93D354B}"/>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6" name="Footer Placeholder 5">
            <a:extLst>
              <a:ext uri="{FF2B5EF4-FFF2-40B4-BE49-F238E27FC236}">
                <a16:creationId xmlns:a16="http://schemas.microsoft.com/office/drawing/2014/main" id="{16967E3E-00BE-4BD1-9726-927C1419C8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593F19-450F-4CDB-B05E-3832744E0C03}"/>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788599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949BA-16F0-4735-95AC-E2D6EE080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7A5DBD-8A16-4A19-AF9C-131539A939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4827A31-D9C1-4965-9E44-036C6A96C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14F766-F12D-48F3-88E7-88835660BB8F}"/>
              </a:ext>
            </a:extLst>
          </p:cNvPr>
          <p:cNvSpPr>
            <a:spLocks noGrp="1"/>
          </p:cNvSpPr>
          <p:nvPr>
            <p:ph type="dt" sz="half" idx="10"/>
          </p:nvPr>
        </p:nvSpPr>
        <p:spPr/>
        <p:txBody>
          <a:bodyPr/>
          <a:lstStyle/>
          <a:p>
            <a:fld id="{55B3D2AD-D49C-4B28-8A5F-86DE4F6D4A94}" type="datetimeFigureOut">
              <a:rPr lang="en-GB" smtClean="0"/>
              <a:t>09/05/2022</a:t>
            </a:fld>
            <a:endParaRPr lang="en-GB"/>
          </a:p>
        </p:txBody>
      </p:sp>
      <p:sp>
        <p:nvSpPr>
          <p:cNvPr id="6" name="Footer Placeholder 5">
            <a:extLst>
              <a:ext uri="{FF2B5EF4-FFF2-40B4-BE49-F238E27FC236}">
                <a16:creationId xmlns:a16="http://schemas.microsoft.com/office/drawing/2014/main" id="{8B30D0F5-9011-4F99-906E-33E8C079C0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8DE64E-9C07-4E95-8196-05F637ABDDBA}"/>
              </a:ext>
            </a:extLst>
          </p:cNvPr>
          <p:cNvSpPr>
            <a:spLocks noGrp="1"/>
          </p:cNvSpPr>
          <p:nvPr>
            <p:ph type="sldNum" sz="quarter" idx="12"/>
          </p:nvPr>
        </p:nvSpPr>
        <p:spPr/>
        <p:txBody>
          <a:bodyPr/>
          <a:lstStyle/>
          <a:p>
            <a:fld id="{C2308B8F-D430-4963-BB09-0DD00F5AFDBA}" type="slidenum">
              <a:rPr lang="en-GB" smtClean="0"/>
              <a:t>‹#›</a:t>
            </a:fld>
            <a:endParaRPr lang="en-GB"/>
          </a:p>
        </p:txBody>
      </p:sp>
    </p:spTree>
    <p:extLst>
      <p:ext uri="{BB962C8B-B14F-4D97-AF65-F5344CB8AC3E}">
        <p14:creationId xmlns:p14="http://schemas.microsoft.com/office/powerpoint/2010/main" val="304225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91F94B-8E55-47F7-ACDC-224C8AD509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E34DE6-2E11-4D7D-A0A1-A6A047816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7EBCF7-43A6-47A7-875A-116A72241C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3D2AD-D49C-4B28-8A5F-86DE4F6D4A94}" type="datetimeFigureOut">
              <a:rPr lang="en-GB" smtClean="0"/>
              <a:t>09/05/2022</a:t>
            </a:fld>
            <a:endParaRPr lang="en-GB"/>
          </a:p>
        </p:txBody>
      </p:sp>
      <p:sp>
        <p:nvSpPr>
          <p:cNvPr id="5" name="Footer Placeholder 4">
            <a:extLst>
              <a:ext uri="{FF2B5EF4-FFF2-40B4-BE49-F238E27FC236}">
                <a16:creationId xmlns:a16="http://schemas.microsoft.com/office/drawing/2014/main" id="{47EFF372-DF8D-47B4-B664-FE7F77D8E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13BB28-6DF8-411F-935B-EB681627A1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08B8F-D430-4963-BB09-0DD00F5AFDBA}" type="slidenum">
              <a:rPr lang="en-GB" smtClean="0"/>
              <a:t>‹#›</a:t>
            </a:fld>
            <a:endParaRPr lang="en-GB"/>
          </a:p>
        </p:txBody>
      </p:sp>
    </p:spTree>
    <p:extLst>
      <p:ext uri="{BB962C8B-B14F-4D97-AF65-F5344CB8AC3E}">
        <p14:creationId xmlns:p14="http://schemas.microsoft.com/office/powerpoint/2010/main" val="3456213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0B74-8AA2-4BC1-ACB5-2362ABCD2955}"/>
              </a:ext>
            </a:extLst>
          </p:cNvPr>
          <p:cNvSpPr>
            <a:spLocks noGrp="1"/>
          </p:cNvSpPr>
          <p:nvPr>
            <p:ph type="ctrTitle"/>
          </p:nvPr>
        </p:nvSpPr>
        <p:spPr>
          <a:xfrm>
            <a:off x="838199" y="291090"/>
            <a:ext cx="10515599" cy="932688"/>
          </a:xfrm>
        </p:spPr>
        <p:txBody>
          <a:bodyPr>
            <a:noAutofit/>
          </a:bodyPr>
          <a:lstStyle/>
          <a:p>
            <a:r>
              <a:rPr lang="en-GB" sz="4800" dirty="0">
                <a:solidFill>
                  <a:schemeClr val="accent1">
                    <a:lumMod val="75000"/>
                  </a:schemeClr>
                </a:solidFill>
                <a:latin typeface="Aharoni" panose="02010803020104030203" pitchFamily="2" charset="-79"/>
                <a:cs typeface="Aharoni" panose="02010803020104030203" pitchFamily="2" charset="-79"/>
              </a:rPr>
              <a:t>PHSE INFORMATION FOR PARENTS</a:t>
            </a:r>
          </a:p>
        </p:txBody>
      </p:sp>
      <p:pic>
        <p:nvPicPr>
          <p:cNvPr id="1026" name="Picture 2" descr="Year 9 PSHE Day">
            <a:extLst>
              <a:ext uri="{FF2B5EF4-FFF2-40B4-BE49-F238E27FC236}">
                <a16:creationId xmlns:a16="http://schemas.microsoft.com/office/drawing/2014/main" id="{52C11794-F3AD-4847-9C97-B709E3F6F94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52405" y="1768689"/>
            <a:ext cx="7490363" cy="33538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24CF259-007D-430C-B9AF-9DFFA3974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5847" y="4795260"/>
            <a:ext cx="2123799" cy="1565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54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572BD5-DBCC-42F6-9AF6-D78DDD1EB3EB}"/>
              </a:ext>
            </a:extLst>
          </p:cNvPr>
          <p:cNvSpPr txBox="1"/>
          <p:nvPr/>
        </p:nvSpPr>
        <p:spPr>
          <a:xfrm>
            <a:off x="990600" y="774701"/>
            <a:ext cx="10287000" cy="4673780"/>
          </a:xfrm>
          <a:prstGeom prst="rect">
            <a:avLst/>
          </a:prstGeom>
          <a:noFill/>
        </p:spPr>
        <p:txBody>
          <a:bodyPr wrap="square">
            <a:spAutoFit/>
          </a:bodyPr>
          <a:lstStyle/>
          <a:p>
            <a:pPr>
              <a:lnSpc>
                <a:spcPct val="107000"/>
              </a:lnSpc>
              <a:spcAft>
                <a:spcPts val="800"/>
              </a:spcAft>
            </a:pPr>
            <a:r>
              <a:rPr lang="en-GB" sz="2400" dirty="0">
                <a:solidFill>
                  <a:schemeClr val="accent1">
                    <a:lumMod val="75000"/>
                  </a:schemeClr>
                </a:solidFill>
                <a:effectLst/>
                <a:latin typeface="Aharoni" panose="02010803020104030203" pitchFamily="2" charset="-79"/>
                <a:ea typeface="Calibri" panose="020F0502020204030204" pitchFamily="34" charset="0"/>
                <a:cs typeface="Aharoni" panose="02010803020104030203" pitchFamily="2" charset="-79"/>
              </a:rPr>
              <a:t>“In order to deliver an effective PSHE provision, secondary schools must ensure that they cover the compulsory required topics of </a:t>
            </a:r>
            <a:r>
              <a:rPr lang="en-GB" sz="2400" b="1" dirty="0">
                <a:solidFill>
                  <a:schemeClr val="accent1">
                    <a:lumMod val="75000"/>
                  </a:schemeClr>
                </a:solidFill>
                <a:effectLst/>
                <a:latin typeface="Aharoni" panose="02010803020104030203" pitchFamily="2" charset="-79"/>
                <a:ea typeface="Calibri" panose="020F0502020204030204" pitchFamily="34" charset="0"/>
                <a:cs typeface="Aharoni" panose="02010803020104030203" pitchFamily="2" charset="-79"/>
              </a:rPr>
              <a:t>‘Health &amp; Wellbeing, Relationships and Sex Education (RSE) and Living in the Wider World</a:t>
            </a:r>
            <a:r>
              <a:rPr lang="en-GB" sz="2400" b="1" dirty="0">
                <a:solidFill>
                  <a:schemeClr val="accent1">
                    <a:lumMod val="75000"/>
                  </a:schemeClr>
                </a:solidFill>
                <a:latin typeface="Aharoni" panose="02010803020104030203" pitchFamily="2" charset="-79"/>
                <a:ea typeface="Calibri" panose="020F0502020204030204" pitchFamily="34" charset="0"/>
                <a:cs typeface="Aharoni" panose="02010803020104030203" pitchFamily="2" charset="-79"/>
              </a:rPr>
              <a:t>”</a:t>
            </a:r>
            <a:endParaRPr lang="en-GB" sz="2400" b="1" dirty="0">
              <a:solidFill>
                <a:schemeClr val="accent1">
                  <a:lumMod val="75000"/>
                </a:schemeClr>
              </a:solidFill>
              <a:effectLst/>
              <a:latin typeface="Aharoni" panose="02010803020104030203" pitchFamily="2" charset="-79"/>
              <a:ea typeface="Calibri" panose="020F0502020204030204" pitchFamily="34" charset="0"/>
              <a:cs typeface="Aharoni" panose="02010803020104030203" pitchFamily="2" charset="-79"/>
            </a:endParaRPr>
          </a:p>
          <a:p>
            <a:pPr>
              <a:lnSpc>
                <a:spcPct val="107000"/>
              </a:lnSpc>
              <a:spcAft>
                <a:spcPts val="800"/>
              </a:spcAft>
            </a:pPr>
            <a:endParaRPr lang="en-GB" b="1" i="1" dirty="0">
              <a:latin typeface="Calibri" panose="020F0502020204030204" pitchFamily="34" charset="0"/>
              <a:ea typeface="Calibri" panose="020F0502020204030204" pitchFamily="34" charset="0"/>
              <a:cs typeface="Times New Roman" panose="02020603050405020304" pitchFamily="18" charset="0"/>
            </a:endParaRPr>
          </a:p>
          <a:p>
            <a:r>
              <a:rPr lang="en-GB" dirty="0" err="1">
                <a:solidFill>
                  <a:schemeClr val="accent1">
                    <a:lumMod val="75000"/>
                  </a:schemeClr>
                </a:solidFill>
              </a:rPr>
              <a:t>Lacon</a:t>
            </a:r>
            <a:r>
              <a:rPr lang="en-GB" dirty="0">
                <a:solidFill>
                  <a:schemeClr val="accent1">
                    <a:lumMod val="75000"/>
                  </a:schemeClr>
                </a:solidFill>
              </a:rPr>
              <a:t> Childe have developed a programme which allows each member of staff to flourish in an area of their interest and expertise by choosing one of the following topics to deliver: </a:t>
            </a:r>
          </a:p>
          <a:p>
            <a:endParaRPr lang="en-GB" dirty="0">
              <a:solidFill>
                <a:schemeClr val="accent1">
                  <a:lumMod val="75000"/>
                </a:schemeClr>
              </a:solidFill>
            </a:endParaRPr>
          </a:p>
          <a:p>
            <a:pPr>
              <a:buFont typeface="Arial" panose="020B0604020202020204" pitchFamily="34" charset="0"/>
              <a:buChar char="•"/>
            </a:pPr>
            <a:r>
              <a:rPr lang="en-GB" b="1" dirty="0">
                <a:solidFill>
                  <a:schemeClr val="accent1">
                    <a:lumMod val="75000"/>
                  </a:schemeClr>
                </a:solidFill>
              </a:rPr>
              <a:t> Careers Education</a:t>
            </a:r>
            <a:endParaRPr lang="en-GB" dirty="0">
              <a:solidFill>
                <a:schemeClr val="accent1">
                  <a:lumMod val="75000"/>
                </a:schemeClr>
              </a:solidFill>
            </a:endParaRPr>
          </a:p>
          <a:p>
            <a:pPr>
              <a:buFont typeface="Arial" panose="020B0604020202020204" pitchFamily="34" charset="0"/>
              <a:buChar char="•"/>
            </a:pPr>
            <a:r>
              <a:rPr lang="en-GB" b="1" dirty="0">
                <a:solidFill>
                  <a:schemeClr val="accent1">
                    <a:lumMod val="75000"/>
                  </a:schemeClr>
                </a:solidFill>
              </a:rPr>
              <a:t> Healthy Lifestyle</a:t>
            </a:r>
            <a:endParaRPr lang="en-GB" dirty="0">
              <a:solidFill>
                <a:schemeClr val="accent1">
                  <a:lumMod val="75000"/>
                </a:schemeClr>
              </a:solidFill>
            </a:endParaRPr>
          </a:p>
          <a:p>
            <a:pPr>
              <a:buFont typeface="Arial" panose="020B0604020202020204" pitchFamily="34" charset="0"/>
              <a:buChar char="•"/>
            </a:pPr>
            <a:r>
              <a:rPr lang="en-GB" b="1" dirty="0">
                <a:solidFill>
                  <a:schemeClr val="accent1">
                    <a:lumMod val="75000"/>
                  </a:schemeClr>
                </a:solidFill>
              </a:rPr>
              <a:t> Citizenship</a:t>
            </a:r>
            <a:endParaRPr lang="en-GB" dirty="0">
              <a:solidFill>
                <a:schemeClr val="accent1">
                  <a:lumMod val="75000"/>
                </a:schemeClr>
              </a:solidFill>
            </a:endParaRPr>
          </a:p>
          <a:p>
            <a:pPr>
              <a:buFont typeface="Arial" panose="020B0604020202020204" pitchFamily="34" charset="0"/>
              <a:buChar char="•"/>
            </a:pPr>
            <a:r>
              <a:rPr lang="en-GB" b="1" dirty="0">
                <a:solidFill>
                  <a:schemeClr val="accent1">
                    <a:lumMod val="75000"/>
                  </a:schemeClr>
                </a:solidFill>
              </a:rPr>
              <a:t> Relationships and Sex Education (RSE)</a:t>
            </a:r>
            <a:endParaRPr lang="en-GB" dirty="0">
              <a:solidFill>
                <a:schemeClr val="accent1">
                  <a:lumMod val="75000"/>
                </a:schemeClr>
              </a:solidFill>
            </a:endParaRPr>
          </a:p>
          <a:p>
            <a:pPr>
              <a:buFont typeface="Arial" panose="020B0604020202020204" pitchFamily="34" charset="0"/>
              <a:buChar char="•"/>
            </a:pPr>
            <a:r>
              <a:rPr lang="en-GB" b="1" dirty="0">
                <a:solidFill>
                  <a:schemeClr val="accent1">
                    <a:lumMod val="75000"/>
                  </a:schemeClr>
                </a:solidFill>
              </a:rPr>
              <a:t> Thinking and Learning</a:t>
            </a:r>
            <a:endParaRPr lang="en-GB" dirty="0">
              <a:solidFill>
                <a:schemeClr val="accent1">
                  <a:lumMod val="75000"/>
                </a:schemeClr>
              </a:solidFill>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55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488A7E-1FF4-444D-8DB9-9CB4E8AF9EBB}"/>
              </a:ext>
            </a:extLst>
          </p:cNvPr>
          <p:cNvSpPr txBox="1"/>
          <p:nvPr/>
        </p:nvSpPr>
        <p:spPr>
          <a:xfrm>
            <a:off x="1077810" y="279802"/>
            <a:ext cx="10036380" cy="461665"/>
          </a:xfrm>
          <a:prstGeom prst="rect">
            <a:avLst/>
          </a:prstGeom>
          <a:noFill/>
        </p:spPr>
        <p:txBody>
          <a:bodyPr wrap="square">
            <a:spAutoFit/>
          </a:bodyPr>
          <a:lstStyle/>
          <a:p>
            <a:pPr algn="ctr"/>
            <a:r>
              <a:rPr lang="en-GB" sz="2400" b="1" u="sng" dirty="0">
                <a:solidFill>
                  <a:schemeClr val="accent1">
                    <a:lumMod val="75000"/>
                  </a:schemeClr>
                </a:solidFill>
              </a:rPr>
              <a:t>PSHE Timetable 2021-2022</a:t>
            </a:r>
            <a:endParaRPr lang="en-GB" sz="2400" dirty="0">
              <a:solidFill>
                <a:schemeClr val="accent1">
                  <a:lumMod val="75000"/>
                </a:schemeClr>
              </a:solidFill>
            </a:endParaRPr>
          </a:p>
        </p:txBody>
      </p:sp>
      <p:graphicFrame>
        <p:nvGraphicFramePr>
          <p:cNvPr id="6" name="Table 5">
            <a:extLst>
              <a:ext uri="{FF2B5EF4-FFF2-40B4-BE49-F238E27FC236}">
                <a16:creationId xmlns:a16="http://schemas.microsoft.com/office/drawing/2014/main" id="{00B36EBA-3D3D-4996-954D-237D3358CCE8}"/>
              </a:ext>
            </a:extLst>
          </p:cNvPr>
          <p:cNvGraphicFramePr>
            <a:graphicFrameLocks noGrp="1"/>
          </p:cNvGraphicFramePr>
          <p:nvPr/>
        </p:nvGraphicFramePr>
        <p:xfrm>
          <a:off x="1077810" y="1004785"/>
          <a:ext cx="10036380" cy="5388747"/>
        </p:xfrm>
        <a:graphic>
          <a:graphicData uri="http://schemas.openxmlformats.org/drawingml/2006/table">
            <a:tbl>
              <a:tblPr firstRow="1" bandRow="1">
                <a:tableStyleId>{5C22544A-7EE6-4342-B048-85BDC9FD1C3A}</a:tableStyleId>
              </a:tblPr>
              <a:tblGrid>
                <a:gridCol w="1672730">
                  <a:extLst>
                    <a:ext uri="{9D8B030D-6E8A-4147-A177-3AD203B41FA5}">
                      <a16:colId xmlns:a16="http://schemas.microsoft.com/office/drawing/2014/main" val="2073516299"/>
                    </a:ext>
                  </a:extLst>
                </a:gridCol>
                <a:gridCol w="1672730">
                  <a:extLst>
                    <a:ext uri="{9D8B030D-6E8A-4147-A177-3AD203B41FA5}">
                      <a16:colId xmlns:a16="http://schemas.microsoft.com/office/drawing/2014/main" val="563042467"/>
                    </a:ext>
                  </a:extLst>
                </a:gridCol>
                <a:gridCol w="1672730">
                  <a:extLst>
                    <a:ext uri="{9D8B030D-6E8A-4147-A177-3AD203B41FA5}">
                      <a16:colId xmlns:a16="http://schemas.microsoft.com/office/drawing/2014/main" val="1983870840"/>
                    </a:ext>
                  </a:extLst>
                </a:gridCol>
                <a:gridCol w="1672730">
                  <a:extLst>
                    <a:ext uri="{9D8B030D-6E8A-4147-A177-3AD203B41FA5}">
                      <a16:colId xmlns:a16="http://schemas.microsoft.com/office/drawing/2014/main" val="362538427"/>
                    </a:ext>
                  </a:extLst>
                </a:gridCol>
                <a:gridCol w="1672730">
                  <a:extLst>
                    <a:ext uri="{9D8B030D-6E8A-4147-A177-3AD203B41FA5}">
                      <a16:colId xmlns:a16="http://schemas.microsoft.com/office/drawing/2014/main" val="3103233075"/>
                    </a:ext>
                  </a:extLst>
                </a:gridCol>
                <a:gridCol w="1672730">
                  <a:extLst>
                    <a:ext uri="{9D8B030D-6E8A-4147-A177-3AD203B41FA5}">
                      <a16:colId xmlns:a16="http://schemas.microsoft.com/office/drawing/2014/main" val="1869797739"/>
                    </a:ext>
                  </a:extLst>
                </a:gridCol>
              </a:tblGrid>
              <a:tr h="423942">
                <a:tc>
                  <a:txBody>
                    <a:bodyPr/>
                    <a:lstStyle/>
                    <a:p>
                      <a:pPr algn="ctr"/>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u="sng" dirty="0">
                          <a:solidFill>
                            <a:schemeClr val="tx1"/>
                          </a:solidFill>
                        </a:rPr>
                        <a:t>Year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u="sng" dirty="0">
                          <a:solidFill>
                            <a:schemeClr val="tx1"/>
                          </a:solidFill>
                        </a:rPr>
                        <a:t>Year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u="sng" dirty="0">
                          <a:solidFill>
                            <a:schemeClr val="tx1"/>
                          </a:solidFill>
                        </a:rPr>
                        <a:t>Year 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u="sng" dirty="0">
                          <a:solidFill>
                            <a:schemeClr val="tx1"/>
                          </a:solidFill>
                        </a:rPr>
                        <a:t>Year 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u="sng" dirty="0">
                          <a:solidFill>
                            <a:schemeClr val="tx1"/>
                          </a:solidFill>
                        </a:rPr>
                        <a:t>Year 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94582604"/>
                  </a:ext>
                </a:extLst>
              </a:tr>
              <a:tr h="1045335">
                <a:tc>
                  <a:txBody>
                    <a:bodyPr/>
                    <a:lstStyle/>
                    <a:p>
                      <a:pPr algn="ctr"/>
                      <a:r>
                        <a:rPr lang="en-GB" b="1" dirty="0"/>
                        <a:t>Thursday 21st October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b="1" dirty="0"/>
                        <a:t>Careers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Citizenship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en-GB" b="1" dirty="0"/>
                        <a:t>Thinking and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GB" b="1" dirty="0"/>
                        <a:t>Healthy Lifestyle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t>Sex Education and 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064547678"/>
                  </a:ext>
                </a:extLst>
              </a:tr>
              <a:tr h="1045335">
                <a:tc>
                  <a:txBody>
                    <a:bodyPr/>
                    <a:lstStyle/>
                    <a:p>
                      <a:pPr algn="ctr"/>
                      <a:r>
                        <a:rPr lang="en-GB" b="1" dirty="0"/>
                        <a:t>Thursday 9th December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Sex Education and 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GB" b="1" dirty="0"/>
                        <a:t>Healthy Lifestyle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t>Careers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b="1" dirty="0"/>
                        <a:t>Citizenship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Thinking and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603051894"/>
                  </a:ext>
                </a:extLst>
              </a:tr>
              <a:tr h="1045335">
                <a:tc>
                  <a:txBody>
                    <a:bodyPr/>
                    <a:lstStyle/>
                    <a:p>
                      <a:pPr algn="ctr"/>
                      <a:r>
                        <a:rPr lang="en-GB" b="1" dirty="0"/>
                        <a:t>Thursday 20th January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b="1" dirty="0"/>
                        <a:t>Citizenship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en-GB" b="1" dirty="0"/>
                        <a:t>Careers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Sex Education and 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GB" b="1" dirty="0"/>
                        <a:t>Thinking and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GB" b="1" dirty="0"/>
                        <a:t>Healthy Lifestyle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8322468"/>
                  </a:ext>
                </a:extLst>
              </a:tr>
              <a:tr h="731735">
                <a:tc>
                  <a:txBody>
                    <a:bodyPr/>
                    <a:lstStyle/>
                    <a:p>
                      <a:pPr algn="ctr"/>
                      <a:r>
                        <a:rPr lang="en-GB" b="1" dirty="0"/>
                        <a:t>Monday 14th March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b="1" dirty="0"/>
                        <a:t>Healthy Lifestyle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t>Thinking and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GB" b="1" dirty="0"/>
                        <a:t>Citizenship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Sex Education and 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Careers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256844223"/>
                  </a:ext>
                </a:extLst>
              </a:tr>
              <a:tr h="731735">
                <a:tc>
                  <a:txBody>
                    <a:bodyPr/>
                    <a:lstStyle/>
                    <a:p>
                      <a:pPr algn="ctr"/>
                      <a:r>
                        <a:rPr lang="en-GB" b="1" dirty="0"/>
                        <a:t>Thursday 26th May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b="1" dirty="0"/>
                        <a:t>Thinking and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Sex Education and 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GB" b="1" dirty="0"/>
                        <a:t>Healthy Lifestyle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t>Careers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Citizenship</a:t>
                      </a:r>
                    </a:p>
                    <a:p>
                      <a:pPr algn="ctr"/>
                      <a:endParaRPr lang="en-GB"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783833904"/>
                  </a:ext>
                </a:extLst>
              </a:tr>
            </a:tbl>
          </a:graphicData>
        </a:graphic>
      </p:graphicFrame>
    </p:spTree>
    <p:extLst>
      <p:ext uri="{BB962C8B-B14F-4D97-AF65-F5344CB8AC3E}">
        <p14:creationId xmlns:p14="http://schemas.microsoft.com/office/powerpoint/2010/main" val="115051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76">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1" name="Group 78">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0"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2"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3">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9984385-A5E3-4C01-A03E-E377E1547437}"/>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4000" kern="1200">
                <a:solidFill>
                  <a:srgbClr val="FFFFFF"/>
                </a:solidFill>
                <a:effectLst/>
                <a:latin typeface="+mj-lt"/>
                <a:ea typeface="+mj-ea"/>
                <a:cs typeface="+mj-cs"/>
              </a:rPr>
            </a:br>
            <a:r>
              <a:rPr lang="en-US" sz="4000" b="1" u="sng" kern="1200">
                <a:solidFill>
                  <a:srgbClr val="FFFFFF"/>
                </a:solidFill>
                <a:latin typeface="+mj-lt"/>
                <a:ea typeface="+mj-ea"/>
                <a:cs typeface="+mj-cs"/>
              </a:rPr>
              <a:t>CAREERS EDUCATION</a:t>
            </a:r>
            <a:endParaRPr lang="en-US" sz="4000" kern="120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88FCD36F-EDB1-4016-9899-59CAB04BDA03}"/>
              </a:ext>
            </a:extLst>
          </p:cNvPr>
          <p:cNvSpPr>
            <a:spLocks noGrp="1"/>
          </p:cNvSpPr>
          <p:nvPr>
            <p:ph sz="half" idx="2"/>
          </p:nvPr>
        </p:nvSpPr>
        <p:spPr>
          <a:xfrm>
            <a:off x="1424904" y="2894201"/>
            <a:ext cx="4053545" cy="3163407"/>
          </a:xfrm>
        </p:spPr>
        <p:txBody>
          <a:bodyPr vert="horz" lIns="91440" tIns="45720" rIns="91440" bIns="45720" rtlCol="0">
            <a:normAutofit/>
          </a:bodyPr>
          <a:lstStyle/>
          <a:p>
            <a:pPr marL="0" indent="0" algn="just">
              <a:buNone/>
            </a:pPr>
            <a:r>
              <a:rPr lang="en-US" sz="1200" dirty="0">
                <a:solidFill>
                  <a:schemeClr val="accent1">
                    <a:lumMod val="75000"/>
                  </a:schemeClr>
                </a:solidFill>
                <a:effectLst/>
              </a:rPr>
              <a:t>The Careers Education team looks to develop the skills and knowledge that students will need in order to help them live in the </a:t>
            </a:r>
            <a:r>
              <a:rPr lang="en-US" sz="1200" i="1" dirty="0">
                <a:solidFill>
                  <a:schemeClr val="accent1">
                    <a:lumMod val="75000"/>
                  </a:schemeClr>
                </a:solidFill>
                <a:effectLst/>
              </a:rPr>
              <a:t>‘wider world’. </a:t>
            </a:r>
          </a:p>
          <a:p>
            <a:pPr marL="0" indent="0" algn="just">
              <a:buNone/>
            </a:pPr>
            <a:r>
              <a:rPr lang="en-US" sz="1200" dirty="0">
                <a:solidFill>
                  <a:schemeClr val="accent1">
                    <a:lumMod val="75000"/>
                  </a:schemeClr>
                </a:solidFill>
                <a:effectLst/>
              </a:rPr>
              <a:t>Staff look to give students guidance on potential careers that they can access upon leaving education and the steps that they need to take in order to go on their journey. </a:t>
            </a:r>
          </a:p>
          <a:p>
            <a:pPr marL="0" indent="0" algn="just">
              <a:buNone/>
            </a:pPr>
            <a:r>
              <a:rPr lang="en-US" sz="1200" dirty="0">
                <a:solidFill>
                  <a:schemeClr val="accent1">
                    <a:lumMod val="75000"/>
                  </a:schemeClr>
                </a:solidFill>
                <a:effectLst/>
              </a:rPr>
              <a:t>Students will also be challenged to develop their personal ‘employability’ skills by focusing on aspects such as confidence, teamwork and communication as well as being exposed to real life scenarios such as job interviews, writing CV’s and personal finance. </a:t>
            </a:r>
          </a:p>
          <a:p>
            <a:pPr marL="0" indent="0" algn="just">
              <a:buNone/>
            </a:pPr>
            <a:r>
              <a:rPr lang="en-US" sz="1200" dirty="0">
                <a:solidFill>
                  <a:schemeClr val="accent1">
                    <a:lumMod val="75000"/>
                  </a:schemeClr>
                </a:solidFill>
                <a:effectLst/>
              </a:rPr>
              <a:t>For the older students, there are also visits to and from local Colleges, Universities and Apprenticeship providers where the students can access information about the post-16 and post-18 opportunities that are available to them.</a:t>
            </a:r>
          </a:p>
          <a:p>
            <a:pPr marL="0" indent="0">
              <a:buNone/>
            </a:pPr>
            <a:endParaRPr lang="en-US" sz="1300" dirty="0"/>
          </a:p>
        </p:txBody>
      </p:sp>
      <p:pic>
        <p:nvPicPr>
          <p:cNvPr id="2050" name="Picture 2" descr="Careers Education, Information, Advice and Guidance | Alder Community High  School">
            <a:extLst>
              <a:ext uri="{FF2B5EF4-FFF2-40B4-BE49-F238E27FC236}">
                <a16:creationId xmlns:a16="http://schemas.microsoft.com/office/drawing/2014/main" id="{BF238D04-4356-403A-A2F7-B6E37FC1CF3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098892" y="2735925"/>
            <a:ext cx="4802404" cy="3076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38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76">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1" name="Group 78">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0"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2"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3">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9984385-A5E3-4C01-A03E-E377E1547437}"/>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4000" kern="1200" dirty="0">
                <a:solidFill>
                  <a:srgbClr val="FFFFFF"/>
                </a:solidFill>
                <a:effectLst/>
                <a:latin typeface="+mj-lt"/>
                <a:ea typeface="+mj-ea"/>
                <a:cs typeface="+mj-cs"/>
              </a:rPr>
            </a:br>
            <a:r>
              <a:rPr lang="en-US" sz="4000" b="1" u="sng" kern="1200" dirty="0">
                <a:solidFill>
                  <a:srgbClr val="FFFFFF"/>
                </a:solidFill>
                <a:latin typeface="+mj-lt"/>
                <a:ea typeface="+mj-ea"/>
                <a:cs typeface="+mj-cs"/>
              </a:rPr>
              <a:t>HEALTHY LIFESTYLE</a:t>
            </a:r>
            <a:endParaRPr lang="en-US" sz="4000"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88FCD36F-EDB1-4016-9899-59CAB04BDA03}"/>
              </a:ext>
            </a:extLst>
          </p:cNvPr>
          <p:cNvSpPr>
            <a:spLocks noGrp="1"/>
          </p:cNvSpPr>
          <p:nvPr>
            <p:ph sz="half" idx="2"/>
          </p:nvPr>
        </p:nvSpPr>
        <p:spPr>
          <a:xfrm>
            <a:off x="1222644" y="2543174"/>
            <a:ext cx="4649649" cy="3740179"/>
          </a:xfrm>
        </p:spPr>
        <p:txBody>
          <a:bodyPr vert="horz" lIns="91440" tIns="45720" rIns="91440" bIns="45720" rtlCol="0" anchor="t">
            <a:noAutofit/>
          </a:bodyPr>
          <a:lstStyle/>
          <a:p>
            <a:pPr marL="0" indent="0" algn="just">
              <a:lnSpc>
                <a:spcPct val="107000"/>
              </a:lnSpc>
              <a:spcAft>
                <a:spcPts val="800"/>
              </a:spcAft>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Healthy Lifestyle team aim to focus on the skills that students require to keep themselves physically and mentally healthy throughout their lives including aw</a:t>
            </a: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areness </a:t>
            </a: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of healthy food and drinks that they need to be consuming to remain physically healthy.</a:t>
            </a:r>
          </a:p>
          <a:p>
            <a:pPr marL="0" indent="0" algn="just">
              <a:lnSpc>
                <a:spcPct val="107000"/>
              </a:lnSpc>
              <a:spcAft>
                <a:spcPts val="800"/>
              </a:spcAft>
              <a:buNone/>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a:t>
            </a: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team also provides the students with the opportunity to develop their basic first aid skills from a qualified instructor, as well as having sessions delivered by an experienced and qualified leader in Road Safety.</a:t>
            </a:r>
          </a:p>
          <a:p>
            <a:pPr marL="0" indent="0" algn="just">
              <a:lnSpc>
                <a:spcPct val="107000"/>
              </a:lnSpc>
              <a:spcAft>
                <a:spcPts val="800"/>
              </a:spcAft>
              <a:buNone/>
            </a:pPr>
            <a:r>
              <a:rPr lang="en-GB" sz="1200" dirty="0">
                <a:solidFill>
                  <a:schemeClr val="accent1">
                    <a:lumMod val="75000"/>
                  </a:schemeClr>
                </a:solidFill>
                <a:latin typeface="Calibri"/>
                <a:ea typeface="Calibri"/>
                <a:cs typeface="Times New Roman"/>
              </a:rPr>
              <a:t>Student's</a:t>
            </a:r>
            <a:r>
              <a:rPr lang="en-GB" sz="1200" dirty="0">
                <a:solidFill>
                  <a:schemeClr val="accent1">
                    <a:lumMod val="75000"/>
                  </a:schemeClr>
                </a:solidFill>
                <a:effectLst/>
                <a:latin typeface="Calibri"/>
                <a:ea typeface="Calibri"/>
                <a:cs typeface="Times New Roman"/>
              </a:rPr>
              <a:t> mental wellbeing is also key to this programme, they will experience ways in which they can relax via different methods of meditation and various other activities. To further stimulate the student’s physical and mental wellbeing, they are also given the opportunity to take part in a range of physical activities using our fantastic facilities and educated on how sport and physical activity plays an integral part of an </a:t>
            </a:r>
            <a:r>
              <a:rPr lang="en-GB" sz="1200" dirty="0">
                <a:solidFill>
                  <a:schemeClr val="accent1">
                    <a:lumMod val="75000"/>
                  </a:schemeClr>
                </a:solidFill>
                <a:latin typeface="Calibri"/>
                <a:ea typeface="Calibri"/>
                <a:cs typeface="Times New Roman"/>
              </a:rPr>
              <a:t>individual's </a:t>
            </a:r>
            <a:r>
              <a:rPr lang="en-GB" sz="1200" dirty="0">
                <a:solidFill>
                  <a:schemeClr val="accent1">
                    <a:lumMod val="75000"/>
                  </a:schemeClr>
                </a:solidFill>
                <a:effectLst/>
                <a:latin typeface="Calibri"/>
                <a:ea typeface="Calibri"/>
                <a:cs typeface="Times New Roman"/>
              </a:rPr>
              <a:t>overall health and wellbeing</a:t>
            </a:r>
            <a:r>
              <a:rPr lang="en-GB" sz="1200" dirty="0">
                <a:effectLst/>
                <a:latin typeface="Calibri"/>
                <a:ea typeface="Calibri"/>
                <a:cs typeface="Times New Roman"/>
              </a:rPr>
              <a:t>.</a:t>
            </a:r>
            <a:r>
              <a:rPr lang="en-GB" sz="1200" dirty="0">
                <a:latin typeface="Calibri"/>
                <a:ea typeface="Calibri"/>
                <a:cs typeface="Times New Roman"/>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8" name="Picture 6" descr="Healthy Lifestyle Images">
            <a:extLst>
              <a:ext uri="{FF2B5EF4-FFF2-40B4-BE49-F238E27FC236}">
                <a16:creationId xmlns:a16="http://schemas.microsoft.com/office/drawing/2014/main" id="{A9973556-918A-4A7B-8C3E-F9F4BC662C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6073" y="2543174"/>
            <a:ext cx="4012164" cy="3288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583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76">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1" name="Group 78">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0"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2"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3">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9984385-A5E3-4C01-A03E-E377E1547437}"/>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4000" kern="1200">
                <a:solidFill>
                  <a:srgbClr val="FFFFFF"/>
                </a:solidFill>
                <a:effectLst/>
                <a:latin typeface="+mj-lt"/>
                <a:ea typeface="+mj-ea"/>
                <a:cs typeface="+mj-cs"/>
              </a:rPr>
            </a:br>
            <a:r>
              <a:rPr lang="en-US" sz="4000" b="1" u="sng">
                <a:solidFill>
                  <a:srgbClr val="FFFFFF"/>
                </a:solidFill>
              </a:rPr>
              <a:t>CITIZENSHIP</a:t>
            </a:r>
            <a:endParaRPr lang="en-US" sz="4000" b="1" u="sng"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88FCD36F-EDB1-4016-9899-59CAB04BDA03}"/>
              </a:ext>
            </a:extLst>
          </p:cNvPr>
          <p:cNvSpPr>
            <a:spLocks noGrp="1"/>
          </p:cNvSpPr>
          <p:nvPr>
            <p:ph sz="half" idx="2"/>
          </p:nvPr>
        </p:nvSpPr>
        <p:spPr>
          <a:xfrm>
            <a:off x="1222644" y="2301262"/>
            <a:ext cx="4649649" cy="3982092"/>
          </a:xfrm>
        </p:spPr>
        <p:txBody>
          <a:bodyPr vert="horz" lIns="91440" tIns="45720" rIns="91440" bIns="45720" rtlCol="0" anchor="t">
            <a:noAutofit/>
          </a:bodyPr>
          <a:lstStyle/>
          <a:p>
            <a:pPr marL="0" indent="0" algn="just">
              <a:lnSpc>
                <a:spcPct val="100000"/>
              </a:lnSpc>
              <a:spcBef>
                <a:spcPts val="0"/>
              </a:spcBef>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Citizenship group aim to educate students on aspects of the </a:t>
            </a:r>
            <a:r>
              <a:rPr lang="en-GB" sz="1200"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‘wider world’</a:t>
            </a: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and teach them how they can play their part in society as a good citizen. </a:t>
            </a:r>
          </a:p>
          <a:p>
            <a:pPr marL="0" indent="0" algn="just">
              <a:lnSpc>
                <a:spcPct val="100000"/>
              </a:lnSpc>
              <a:spcBef>
                <a:spcPts val="0"/>
              </a:spcBef>
              <a:buNone/>
            </a:pPr>
            <a:endPar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Students engage in activities and lessons which allow them to learn about common laws, British values, political matters, as well as understanding how the law system works in the UK and in other Countries. </a:t>
            </a:r>
          </a:p>
          <a:p>
            <a:pPr marL="0" indent="0" algn="just">
              <a:lnSpc>
                <a:spcPct val="100000"/>
              </a:lnSpc>
              <a:spcAft>
                <a:spcPts val="800"/>
              </a:spcAft>
              <a:buNone/>
            </a:pPr>
            <a:r>
              <a:rPr lang="en-GB" sz="1200" dirty="0">
                <a:solidFill>
                  <a:schemeClr val="accent1">
                    <a:lumMod val="75000"/>
                  </a:schemeClr>
                </a:solidFill>
                <a:effectLst/>
                <a:latin typeface="Calibri"/>
                <a:ea typeface="Calibri"/>
                <a:cs typeface="Times New Roman"/>
              </a:rPr>
              <a:t>The Citizenship also give students the opportunity to be involved in ‘Mock Trials’ which sees them participate in a court environment. These practical sessions, along with alternative sessions throughout the year, all combine to create the fantastic Mock Trial team that we have here at Lacon Childe School, winning awards in the last two years of local Mock Trial events against other schools in the area.</a:t>
            </a:r>
            <a:r>
              <a:rPr lang="en-GB" sz="1200" dirty="0">
                <a:solidFill>
                  <a:schemeClr val="accent1">
                    <a:lumMod val="75000"/>
                  </a:schemeClr>
                </a:solidFill>
                <a:latin typeface="Calibri"/>
                <a:ea typeface="Calibri"/>
                <a:cs typeface="Times New Roman"/>
              </a:rPr>
              <a:t> </a:t>
            </a:r>
            <a:endPar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en-GB" sz="1200" dirty="0">
                <a:solidFill>
                  <a:schemeClr val="accent1">
                    <a:lumMod val="75000"/>
                  </a:schemeClr>
                </a:solidFill>
                <a:effectLst/>
                <a:latin typeface="Calibri"/>
                <a:ea typeface="Calibri"/>
                <a:cs typeface="Times New Roman"/>
              </a:rPr>
              <a:t>Also</a:t>
            </a:r>
            <a:r>
              <a:rPr lang="en-GB" sz="1200" dirty="0">
                <a:solidFill>
                  <a:schemeClr val="accent1">
                    <a:lumMod val="75000"/>
                  </a:schemeClr>
                </a:solidFill>
                <a:latin typeface="Calibri"/>
                <a:ea typeface="Calibri"/>
                <a:cs typeface="Times New Roman"/>
              </a:rPr>
              <a:t>,</a:t>
            </a:r>
            <a:r>
              <a:rPr lang="en-GB" sz="1200" dirty="0">
                <a:solidFill>
                  <a:schemeClr val="accent1">
                    <a:lumMod val="75000"/>
                  </a:schemeClr>
                </a:solidFill>
                <a:effectLst/>
                <a:latin typeface="Calibri"/>
                <a:ea typeface="Calibri"/>
                <a:cs typeface="Times New Roman"/>
              </a:rPr>
              <a:t> Year 10 students are given the responsibility of organising and hosting a party for our local old aged pensioners. This includes the food, entertainment, invites, raffle prizes and much more. The event is a great tradition at Lacon Childe and is well attended and respected within the community.</a:t>
            </a:r>
            <a:r>
              <a:rPr lang="en-GB" sz="1200" dirty="0">
                <a:solidFill>
                  <a:schemeClr val="accent1">
                    <a:lumMod val="75000"/>
                  </a:schemeClr>
                </a:solidFill>
                <a:latin typeface="Calibri"/>
                <a:ea typeface="Calibri"/>
                <a:cs typeface="Times New Roman"/>
              </a:rPr>
              <a:t> </a:t>
            </a:r>
            <a:endPar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098" name="Picture 2" descr="Charity Volunteering Assembly, Tutor Time, PSHE, Whole School | Teaching  Resources">
            <a:extLst>
              <a:ext uri="{FF2B5EF4-FFF2-40B4-BE49-F238E27FC236}">
                <a16:creationId xmlns:a16="http://schemas.microsoft.com/office/drawing/2014/main" id="{35E4A5F1-3D76-4F6A-AB60-5418832EB8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6811" y="2739118"/>
            <a:ext cx="3758789" cy="2806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27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76">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1" name="Group 78">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0"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2"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3">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9984385-A5E3-4C01-A03E-E377E1547437}"/>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4000" kern="1200" dirty="0">
                <a:solidFill>
                  <a:srgbClr val="FFFFFF"/>
                </a:solidFill>
                <a:effectLst/>
                <a:latin typeface="+mj-lt"/>
                <a:ea typeface="+mj-ea"/>
                <a:cs typeface="+mj-cs"/>
              </a:rPr>
            </a:br>
            <a:r>
              <a:rPr lang="en-US" sz="4000" b="1" u="sng" kern="1200" dirty="0">
                <a:solidFill>
                  <a:srgbClr val="FFFFFF"/>
                </a:solidFill>
                <a:effectLst/>
                <a:latin typeface="+mj-lt"/>
                <a:ea typeface="+mj-ea"/>
                <a:cs typeface="+mj-cs"/>
              </a:rPr>
              <a:t>RELATONSHIPS &amp; SEX EDUCATION</a:t>
            </a:r>
            <a:endParaRPr lang="en-US" sz="4000" b="1" u="sng"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88FCD36F-EDB1-4016-9899-59CAB04BDA03}"/>
              </a:ext>
            </a:extLst>
          </p:cNvPr>
          <p:cNvSpPr>
            <a:spLocks noGrp="1"/>
          </p:cNvSpPr>
          <p:nvPr>
            <p:ph sz="half" idx="2"/>
          </p:nvPr>
        </p:nvSpPr>
        <p:spPr>
          <a:xfrm>
            <a:off x="1222644" y="2301262"/>
            <a:ext cx="4649649" cy="3982092"/>
          </a:xfrm>
        </p:spPr>
        <p:txBody>
          <a:bodyPr vert="horz" lIns="91440" tIns="45720" rIns="91440" bIns="45720" rtlCol="0">
            <a:noAutofit/>
          </a:bodyPr>
          <a:lstStyle/>
          <a:p>
            <a:pPr marL="0" indent="0" algn="just">
              <a:lnSpc>
                <a:spcPct val="100000"/>
              </a:lnSpc>
              <a:spcBef>
                <a:spcPts val="0"/>
              </a:spcBef>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RSE team have built a progressive and relevant scheme of work which is tailored to each specific year group they are delivering to.</a:t>
            </a:r>
          </a:p>
          <a:p>
            <a:pPr marL="0" indent="0" algn="just">
              <a:lnSpc>
                <a:spcPct val="100000"/>
              </a:lnSpc>
              <a:spcBef>
                <a:spcPts val="0"/>
              </a:spcBef>
              <a:buNone/>
            </a:pPr>
            <a:endPar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Ranging from what a healthy/unhealthy relationship looks like, how to be a positive part of a healthy relationship, the different relationships that people can have, as well as how students are able to maintain a sensible and healthy approach to sexual matters. The team ensure that the sessions that are being delivered to the students are confidential and, in an environment, where students feel comfortable to discuss such matters. </a:t>
            </a:r>
          </a:p>
          <a:p>
            <a:pPr marL="0" indent="0" algn="just">
              <a:lnSpc>
                <a:spcPct val="100000"/>
              </a:lnSpc>
              <a:spcBef>
                <a:spcPts val="0"/>
              </a:spcBef>
              <a:buNone/>
            </a:pPr>
            <a:endPar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Students engage in sessions where they are given expert advice from external providers on how to remain sexually healthy, along with what the implications are, should they not take precautions or measures to remain healthy. </a:t>
            </a:r>
          </a:p>
          <a:p>
            <a:pPr marL="0" indent="0" algn="just">
              <a:lnSpc>
                <a:spcPct val="100000"/>
              </a:lnSpc>
              <a:spcBef>
                <a:spcPts val="0"/>
              </a:spcBef>
              <a:buNone/>
            </a:pPr>
            <a:endPar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Students are also educated on up to date and growing personal matters regarding different communities such as LBGTQ (lesbian, gay, bisexual, transgender, and questioning). Students are taught to accept and respect any form of relationship that two people are involved in and consistently encouraged to not discriminate against any. </a:t>
            </a:r>
          </a:p>
          <a:p>
            <a:pPr marL="0" indent="0">
              <a:lnSpc>
                <a:spcPct val="100000"/>
              </a:lnSpc>
              <a:spcBef>
                <a:spcPts val="0"/>
              </a:spcBef>
              <a:buNone/>
            </a:pPr>
            <a:endPar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2" name="Picture 2" descr="Tillington Manor Primary School">
            <a:extLst>
              <a:ext uri="{FF2B5EF4-FFF2-40B4-BE49-F238E27FC236}">
                <a16:creationId xmlns:a16="http://schemas.microsoft.com/office/drawing/2014/main" id="{F7B1F1C0-3D77-4692-849E-4E8E40C415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7372" y="2543175"/>
            <a:ext cx="4097514" cy="2812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40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76">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1" name="Group 78">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0"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2"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3">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9984385-A5E3-4C01-A03E-E377E1547437}"/>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4000" kern="1200" dirty="0">
                <a:solidFill>
                  <a:srgbClr val="FFFFFF"/>
                </a:solidFill>
                <a:effectLst/>
                <a:latin typeface="+mj-lt"/>
                <a:ea typeface="+mj-ea"/>
                <a:cs typeface="+mj-cs"/>
              </a:rPr>
            </a:br>
            <a:r>
              <a:rPr lang="en-US" sz="4000" b="1" u="sng" dirty="0">
                <a:solidFill>
                  <a:srgbClr val="FFFFFF"/>
                </a:solidFill>
              </a:rPr>
              <a:t>THINKING &amp; LEARNING</a:t>
            </a:r>
            <a:endParaRPr lang="en-US" sz="4000" b="1" u="sng"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88FCD36F-EDB1-4016-9899-59CAB04BDA03}"/>
              </a:ext>
            </a:extLst>
          </p:cNvPr>
          <p:cNvSpPr>
            <a:spLocks noGrp="1"/>
          </p:cNvSpPr>
          <p:nvPr>
            <p:ph sz="half" idx="2"/>
          </p:nvPr>
        </p:nvSpPr>
        <p:spPr>
          <a:xfrm>
            <a:off x="1222644" y="2499520"/>
            <a:ext cx="4649649" cy="3783834"/>
          </a:xfrm>
        </p:spPr>
        <p:txBody>
          <a:bodyPr vert="horz" lIns="91440" tIns="45720" rIns="91440" bIns="45720" rtlCol="0">
            <a:noAutofit/>
          </a:bodyPr>
          <a:lstStyle/>
          <a:p>
            <a:pPr marL="0" indent="0" algn="just">
              <a:lnSpc>
                <a:spcPct val="107000"/>
              </a:lnSpc>
              <a:spcAft>
                <a:spcPts val="800"/>
              </a:spcAft>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Thinking and Learning team have developed a highly creative and engaging curriculum which encourages and challenges students to overcome barriers and forces them to use deep thinking skills. </a:t>
            </a:r>
          </a:p>
          <a:p>
            <a:pPr marL="0" indent="0" algn="just">
              <a:lnSpc>
                <a:spcPct val="107000"/>
              </a:lnSpc>
              <a:spcAft>
                <a:spcPts val="800"/>
              </a:spcAft>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Various practical activities such as problem-solving tasks, team building activities, external sessions from military forces and group-based thinking challenges, all combine together to encourage the deeper thinking skills of the students. </a:t>
            </a:r>
          </a:p>
          <a:p>
            <a:pPr marL="0" indent="0" algn="just">
              <a:lnSpc>
                <a:spcPct val="107000"/>
              </a:lnSpc>
              <a:spcAft>
                <a:spcPts val="800"/>
              </a:spcAft>
              <a:buNone/>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Students are also taught how they can train their brain to learn more effectively by using certain techniques in order to help retain information, both in the classroom and when revising for upcoming exams. This aspect is something which is taught throughout the key stages, but is more of an emphasis in both the year 7, when they have just joined us from Primary School, and year 11 students, when they are approaching their final academic year with us. </a:t>
            </a:r>
          </a:p>
          <a:p>
            <a:pPr marL="0" indent="0">
              <a:lnSpc>
                <a:spcPct val="100000"/>
              </a:lnSpc>
              <a:spcBef>
                <a:spcPts val="0"/>
              </a:spcBef>
              <a:buNone/>
            </a:pPr>
            <a:endPar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150" name="Picture 6" descr="Improve your critical thinking by using these 3 simple strategies">
            <a:extLst>
              <a:ext uri="{FF2B5EF4-FFF2-40B4-BE49-F238E27FC236}">
                <a16:creationId xmlns:a16="http://schemas.microsoft.com/office/drawing/2014/main" id="{F2F823A0-28FB-4A6A-A325-8AB358749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2936" y="2808481"/>
            <a:ext cx="4116420" cy="2570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536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1048</Words>
  <Application>Microsoft Office PowerPoint</Application>
  <PresentationFormat>Widescreen</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PHSE INFORMATION FOR PARENTS</vt:lpstr>
      <vt:lpstr>PowerPoint Presentation</vt:lpstr>
      <vt:lpstr>PowerPoint Presentation</vt:lpstr>
      <vt:lpstr> CAREERS EDUCATION</vt:lpstr>
      <vt:lpstr> HEALTHY LIFESTYLE</vt:lpstr>
      <vt:lpstr> CITIZENSHIP</vt:lpstr>
      <vt:lpstr> RELATONSHIPS &amp; SEX EDUCATION</vt:lpstr>
      <vt:lpstr> THINKING &amp;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PHSE INFORMATION FOR PARENTS</dc:title>
  <dc:creator>Bill, Lisa</dc:creator>
  <cp:lastModifiedBy>Bill, Lisa</cp:lastModifiedBy>
  <cp:revision>9</cp:revision>
  <dcterms:created xsi:type="dcterms:W3CDTF">2022-05-05T12:41:50Z</dcterms:created>
  <dcterms:modified xsi:type="dcterms:W3CDTF">2022-05-09T09:03:14Z</dcterms:modified>
</cp:coreProperties>
</file>