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69" r:id="rId6"/>
    <p:sldId id="256" r:id="rId7"/>
    <p:sldId id="257" r:id="rId8"/>
    <p:sldId id="259" r:id="rId9"/>
    <p:sldId id="260" r:id="rId10"/>
    <p:sldId id="268" r:id="rId11"/>
    <p:sldId id="266" r:id="rId12"/>
    <p:sldId id="263" r:id="rId13"/>
    <p:sldId id="264" r:id="rId14"/>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DEF0A7-1173-4D3B-8FF4-051C7889656D}" v="51" dt="2022-10-31T22:10:30.243"/>
    <p1510:client id="{47D1F0FD-115C-4618-BBB3-EB9020C15511}" v="6" dt="2022-10-31T14:51:57.789"/>
    <p1510:client id="{6A5CBEB4-5289-B5B2-2571-DBE3175F0CD6}" v="482" dt="2022-10-31T14:43:40.077"/>
    <p1510:client id="{84C3FBED-5DEC-66E1-4CF3-66B81AAA6379}" v="9" dt="2022-11-02T14:49:09.153"/>
    <p1510:client id="{9AC5FC40-2CD5-5289-1425-1C20AECA70A1}" v="50" dt="2022-11-09T20:30:59.776"/>
  </p1510:revLst>
</p1510:revInfo>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 styleId="{C083E6E3-FA7D-4D7B-A595-EF9225AFEA82}" styleName="">
    <a:wholeTbl>
      <a:tcTxStyle>
        <a:font>
          <a:latin typeface="+mn-lt"/>
          <a:ea typeface="+mn-ea"/>
          <a:cs typeface="+mn-cs"/>
        </a:font>
        <a:srgbClr val="000000"/>
      </a:tcTxStyle>
      <a:tcStyle>
        <a:tcBdr>
          <a:top>
            <a:ln w="12701" cap="flat" cmpd="sng" algn="ctr">
              <a:solidFill>
                <a:srgbClr val="A5A5A5"/>
              </a:solidFill>
              <a:prstDash val="solid"/>
              <a:round/>
              <a:headEnd type="none" w="med" len="med"/>
              <a:tailEnd type="none" w="med" len="med"/>
            </a:ln>
          </a:top>
          <a:bottom>
            <a:ln w="12701" cap="flat" cmpd="sng" algn="ctr">
              <a:solidFill>
                <a:srgbClr val="A5A5A5"/>
              </a:solidFill>
              <a:prstDash val="solid"/>
              <a:round/>
              <a:headEnd type="none" w="med" len="med"/>
              <a:tailEnd type="none" w="med" len="med"/>
            </a:ln>
          </a:bottom>
        </a:tcBdr>
      </a:tcStyle>
    </a:wholeTbl>
    <a:band1H>
      <a:tcStyle>
        <a:tcBdr/>
        <a:fill>
          <a:solidFill>
            <a:srgbClr val="A5A5A5"/>
          </a:solidFill>
        </a:fill>
      </a:tcStyle>
    </a:band1H>
    <a:band2H>
      <a:tcStyle>
        <a:tcBdr/>
      </a:tcStyle>
    </a:band2H>
    <a:band1V>
      <a:tcStyle>
        <a:tcBdr/>
        <a:fill>
          <a:solidFill>
            <a:srgbClr val="A5A5A5"/>
          </a:solidFill>
        </a:fill>
      </a:tcStyle>
    </a:band1V>
    <a:lastCol>
      <a:tcTxStyle b="on">
        <a:font>
          <a:latin typeface=""/>
          <a:ea typeface=""/>
          <a:cs typeface=""/>
        </a:font>
      </a:tcTxStyle>
      <a:tcStyle>
        <a:tcBdr/>
      </a:tcStyle>
    </a:lastCol>
    <a:firstCol>
      <a:tcTxStyle b="on">
        <a:font>
          <a:latin typeface=""/>
          <a:ea typeface=""/>
          <a:cs typeface=""/>
        </a:font>
      </a:tcTxStyle>
      <a:tcStyle>
        <a:tcBdr/>
      </a:tcStyle>
    </a:firstCol>
    <a:lastRow>
      <a:tcTxStyle b="on">
        <a:font>
          <a:latin typeface=""/>
          <a:ea typeface=""/>
          <a:cs typeface=""/>
        </a:font>
      </a:tcTxStyle>
      <a:tcStyle>
        <a:tcBdr>
          <a:top>
            <a:ln w="12701" cap="flat" cmpd="sng" algn="ctr">
              <a:solidFill>
                <a:srgbClr val="A5A5A5"/>
              </a:solidFill>
              <a:prstDash val="solid"/>
              <a:round/>
              <a:headEnd type="none" w="med" len="med"/>
              <a:tailEnd type="none" w="med" len="med"/>
            </a:ln>
          </a:top>
        </a:tcBdr>
      </a:tcStyle>
    </a:lastRow>
    <a:firstRow>
      <a:tcTxStyle b="on">
        <a:font>
          <a:latin typeface=""/>
          <a:ea typeface=""/>
          <a:cs typeface=""/>
        </a:font>
      </a:tcTxStyle>
      <a:tcStyle>
        <a:tcBdr>
          <a:bottom>
            <a:ln w="12701" cap="flat" cmpd="sng" algn="ctr">
              <a:solidFill>
                <a:srgbClr val="A5A5A5"/>
              </a:solidFill>
              <a:prstDash val="solid"/>
              <a:round/>
              <a:headEnd type="none" w="med" len="med"/>
              <a:tailEnd type="none" w="med" len="med"/>
            </a:ln>
          </a:bottom>
        </a:tcBdr>
      </a:tcStyle>
    </a:firstRow>
  </a:tblStyle>
  <a:tblStyle styleId="{7DF18680-E054-41AD-8BC1-D1AEF772440D}"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AEFF7"/>
          </a:solidFill>
        </a:fill>
      </a:tcStyle>
    </a:wholeTbl>
    <a:band1H>
      <a:tcStyle>
        <a:tcBdr/>
        <a:fill>
          <a:solidFill>
            <a:srgbClr val="D2DEEF"/>
          </a:solidFill>
        </a:fill>
      </a:tcStyle>
    </a:band1H>
    <a:band2H>
      <a:tcStyle>
        <a:tcBdr/>
      </a:tcStyle>
    </a:band2H>
    <a:band1V>
      <a:tcStyle>
        <a:tcBdr/>
        <a:fill>
          <a:solidFill>
            <a:srgbClr val="D2DEEF"/>
          </a:solidFill>
        </a:fill>
      </a:tcStyle>
    </a:band1V>
    <a:band2V>
      <a:tcStyle>
        <a:tcBdr/>
      </a:tcStyle>
    </a:band2V>
    <a:lastCol>
      <a:tcTxStyle b="on">
        <a:font>
          <a:latin typeface="+mn-lt"/>
          <a:ea typeface="+mn-ea"/>
          <a:cs typeface="+mn-cs"/>
        </a:font>
        <a:srgbClr val="FFFFFF"/>
      </a:tcTxStyle>
      <a:tcStyle>
        <a:tcBdr/>
        <a:fill>
          <a:solidFill>
            <a:srgbClr val="5B9BD5"/>
          </a:solidFill>
        </a:fill>
      </a:tcStyle>
    </a:lastCol>
    <a:firstCol>
      <a:tcTxStyle b="on">
        <a:font>
          <a:latin typeface="+mn-lt"/>
          <a:ea typeface="+mn-ea"/>
          <a:cs typeface="+mn-cs"/>
        </a:font>
        <a:srgbClr val="FFFFFF"/>
      </a:tcTxStyle>
      <a:tcStyle>
        <a:tcBdr/>
        <a:fill>
          <a:solidFill>
            <a:srgbClr val="5B9BD5"/>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5B9BD5"/>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5B9BD5"/>
          </a:solidFill>
        </a:fill>
      </a:tcStyle>
    </a:firstRow>
  </a:tblStyle>
  <a:tblStyle styleId="{3B4B98B0-60AC-42C2-AFA5-B58CD77FA1E5}" styleName="">
    <a:wholeTbl>
      <a:tcTxStyle>
        <a:font>
          <a:latin typeface="+mn-lt"/>
          <a:ea typeface="+mn-ea"/>
          <a:cs typeface="+mn-cs"/>
        </a:font>
        <a:srgbClr val="000000"/>
      </a:tcTxStyle>
      <a:tcStyle>
        <a:tcBdr>
          <a:top>
            <a:ln w="12701" cap="flat" cmpd="sng" algn="ctr">
              <a:solidFill>
                <a:srgbClr val="4472C4"/>
              </a:solidFill>
              <a:prstDash val="solid"/>
              <a:round/>
              <a:headEnd type="none" w="med" len="med"/>
              <a:tailEnd type="none" w="med" len="med"/>
            </a:ln>
          </a:top>
          <a:bottom>
            <a:ln w="12701" cap="flat" cmpd="sng" algn="ctr">
              <a:solidFill>
                <a:srgbClr val="4472C4"/>
              </a:solidFill>
              <a:prstDash val="solid"/>
              <a:round/>
              <a:headEnd type="none" w="med" len="med"/>
              <a:tailEnd type="none" w="med" len="med"/>
            </a:ln>
          </a:bottom>
        </a:tcBdr>
      </a:tcStyle>
    </a:wholeTbl>
    <a:band1H>
      <a:tcStyle>
        <a:tcBdr/>
        <a:fill>
          <a:solidFill>
            <a:srgbClr val="4472C4"/>
          </a:solidFill>
        </a:fill>
      </a:tcStyle>
    </a:band1H>
    <a:band2H>
      <a:tcStyle>
        <a:tcBdr/>
      </a:tcStyle>
    </a:band2H>
    <a:band1V>
      <a:tcStyle>
        <a:tcBdr/>
        <a:fill>
          <a:solidFill>
            <a:srgbClr val="4472C4"/>
          </a:solidFill>
        </a:fill>
      </a:tcStyle>
    </a:band1V>
    <a:lastCol>
      <a:tcTxStyle b="on">
        <a:font>
          <a:latin typeface=""/>
          <a:ea typeface=""/>
          <a:cs typeface=""/>
        </a:font>
      </a:tcTxStyle>
      <a:tcStyle>
        <a:tcBdr/>
      </a:tcStyle>
    </a:lastCol>
    <a:firstCol>
      <a:tcTxStyle b="on">
        <a:font>
          <a:latin typeface=""/>
          <a:ea typeface=""/>
          <a:cs typeface=""/>
        </a:font>
      </a:tcTxStyle>
      <a:tcStyle>
        <a:tcBdr/>
      </a:tcStyle>
    </a:firstCol>
    <a:lastRow>
      <a:tcTxStyle b="on">
        <a:font>
          <a:latin typeface=""/>
          <a:ea typeface=""/>
          <a:cs typeface=""/>
        </a:font>
      </a:tcTxStyle>
      <a:tcStyle>
        <a:tcBdr>
          <a:top>
            <a:ln w="12701" cap="flat" cmpd="sng" algn="ctr">
              <a:solidFill>
                <a:srgbClr val="4472C4"/>
              </a:solidFill>
              <a:prstDash val="solid"/>
              <a:round/>
              <a:headEnd type="none" w="med" len="med"/>
              <a:tailEnd type="none" w="med" len="med"/>
            </a:ln>
          </a:top>
        </a:tcBdr>
      </a:tcStyle>
    </a:lastRow>
    <a:firstRow>
      <a:tcTxStyle b="on">
        <a:font>
          <a:latin typeface=""/>
          <a:ea typeface=""/>
          <a:cs typeface=""/>
        </a:font>
      </a:tcTxStyle>
      <a:tcStyle>
        <a:tcBdr>
          <a:bottom>
            <a:ln w="12701" cap="flat" cmpd="sng" algn="ctr">
              <a:solidFill>
                <a:srgbClr val="4472C4"/>
              </a:solidFill>
              <a:prstDash val="solid"/>
              <a:round/>
              <a:headEnd type="none" w="med" len="med"/>
              <a:tailEnd type="none" w="med" len="med"/>
            </a:ln>
          </a:bottom>
        </a:tcBdr>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1252"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799BC-3BD6-4030-9572-372FEA9C2CCC}"/>
              </a:ext>
            </a:extLst>
          </p:cNvPr>
          <p:cNvSpPr txBox="1">
            <a:spLocks noGrp="1"/>
          </p:cNvSpPr>
          <p:nvPr>
            <p:ph type="ctrTitle"/>
          </p:nvPr>
        </p:nvSpPr>
        <p:spPr>
          <a:xfrm>
            <a:off x="742950" y="1122361"/>
            <a:ext cx="8420096"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B5FCD5C8-46AF-4832-AE97-1202D6AD9080}"/>
              </a:ext>
            </a:extLst>
          </p:cNvPr>
          <p:cNvSpPr txBox="1">
            <a:spLocks noGrp="1"/>
          </p:cNvSpPr>
          <p:nvPr>
            <p:ph type="subTitle" idx="1"/>
          </p:nvPr>
        </p:nvSpPr>
        <p:spPr>
          <a:xfrm>
            <a:off x="1238253" y="3602041"/>
            <a:ext cx="74295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7B418900-E143-4A2E-BEAA-5F54D0191A72}"/>
              </a:ext>
            </a:extLst>
          </p:cNvPr>
          <p:cNvSpPr txBox="1">
            <a:spLocks noGrp="1"/>
          </p:cNvSpPr>
          <p:nvPr>
            <p:ph type="dt" sz="half" idx="7"/>
          </p:nvPr>
        </p:nvSpPr>
        <p:spPr/>
        <p:txBody>
          <a:bodyPr/>
          <a:lstStyle>
            <a:lvl1pPr>
              <a:defRPr/>
            </a:lvl1pPr>
          </a:lstStyle>
          <a:p>
            <a:pPr lvl="0"/>
            <a:fld id="{96CF59D6-56B6-40E5-A64E-42C841F443FC}" type="datetime1">
              <a:rPr lang="en-GB"/>
              <a:pPr lvl="0"/>
              <a:t>09/11/2022</a:t>
            </a:fld>
            <a:endParaRPr lang="en-GB" dirty="0"/>
          </a:p>
        </p:txBody>
      </p:sp>
      <p:sp>
        <p:nvSpPr>
          <p:cNvPr id="5" name="Footer Placeholder 4">
            <a:extLst>
              <a:ext uri="{FF2B5EF4-FFF2-40B4-BE49-F238E27FC236}">
                <a16:creationId xmlns:a16="http://schemas.microsoft.com/office/drawing/2014/main" id="{AEB75DC1-EDE1-46A7-8DEA-B431D587FFF0}"/>
              </a:ext>
            </a:extLst>
          </p:cNvPr>
          <p:cNvSpPr txBox="1">
            <a:spLocks noGrp="1"/>
          </p:cNvSpPr>
          <p:nvPr>
            <p:ph type="ftr" sz="quarter" idx="9"/>
          </p:nvPr>
        </p:nvSpPr>
        <p:spPr/>
        <p:txBody>
          <a:bodyPr/>
          <a:lstStyle>
            <a:lvl1pPr>
              <a:defRPr/>
            </a:lvl1pPr>
          </a:lstStyle>
          <a:p>
            <a:pPr lvl="0"/>
            <a:endParaRPr lang="en-GB" dirty="0"/>
          </a:p>
        </p:txBody>
      </p:sp>
      <p:sp>
        <p:nvSpPr>
          <p:cNvPr id="6" name="Slide Number Placeholder 5">
            <a:extLst>
              <a:ext uri="{FF2B5EF4-FFF2-40B4-BE49-F238E27FC236}">
                <a16:creationId xmlns:a16="http://schemas.microsoft.com/office/drawing/2014/main" id="{AA477FB6-525A-471B-A7C4-89EBFBF59F09}"/>
              </a:ext>
            </a:extLst>
          </p:cNvPr>
          <p:cNvSpPr txBox="1">
            <a:spLocks noGrp="1"/>
          </p:cNvSpPr>
          <p:nvPr>
            <p:ph type="sldNum" sz="quarter" idx="8"/>
          </p:nvPr>
        </p:nvSpPr>
        <p:spPr/>
        <p:txBody>
          <a:bodyPr/>
          <a:lstStyle>
            <a:lvl1pPr>
              <a:defRPr/>
            </a:lvl1pPr>
          </a:lstStyle>
          <a:p>
            <a:pPr lvl="0"/>
            <a:fld id="{F01D2C24-049D-4115-8F5D-F6416C5C1552}" type="slidenum">
              <a:t>‹#›</a:t>
            </a:fld>
            <a:endParaRPr lang="en-GB" dirty="0"/>
          </a:p>
        </p:txBody>
      </p:sp>
    </p:spTree>
    <p:extLst>
      <p:ext uri="{BB962C8B-B14F-4D97-AF65-F5344CB8AC3E}">
        <p14:creationId xmlns:p14="http://schemas.microsoft.com/office/powerpoint/2010/main" val="166493349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E857D-4203-4B78-823B-84FA1CAF7D91}"/>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9E10BA21-763C-44AF-84E5-3C0F3F4319E4}"/>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D91AF1-76A3-48C7-B990-8C99FFAAE94F}"/>
              </a:ext>
            </a:extLst>
          </p:cNvPr>
          <p:cNvSpPr txBox="1">
            <a:spLocks noGrp="1"/>
          </p:cNvSpPr>
          <p:nvPr>
            <p:ph type="dt" sz="half" idx="7"/>
          </p:nvPr>
        </p:nvSpPr>
        <p:spPr/>
        <p:txBody>
          <a:bodyPr/>
          <a:lstStyle>
            <a:lvl1pPr>
              <a:defRPr/>
            </a:lvl1pPr>
          </a:lstStyle>
          <a:p>
            <a:pPr lvl="0"/>
            <a:fld id="{D648D1A7-3749-4247-9646-D8E935F67AF1}" type="datetime1">
              <a:rPr lang="en-GB"/>
              <a:pPr lvl="0"/>
              <a:t>09/11/2022</a:t>
            </a:fld>
            <a:endParaRPr lang="en-GB" dirty="0"/>
          </a:p>
        </p:txBody>
      </p:sp>
      <p:sp>
        <p:nvSpPr>
          <p:cNvPr id="5" name="Footer Placeholder 4">
            <a:extLst>
              <a:ext uri="{FF2B5EF4-FFF2-40B4-BE49-F238E27FC236}">
                <a16:creationId xmlns:a16="http://schemas.microsoft.com/office/drawing/2014/main" id="{17686619-AA88-4A3C-AE10-C828AF3007EB}"/>
              </a:ext>
            </a:extLst>
          </p:cNvPr>
          <p:cNvSpPr txBox="1">
            <a:spLocks noGrp="1"/>
          </p:cNvSpPr>
          <p:nvPr>
            <p:ph type="ftr" sz="quarter" idx="9"/>
          </p:nvPr>
        </p:nvSpPr>
        <p:spPr/>
        <p:txBody>
          <a:bodyPr/>
          <a:lstStyle>
            <a:lvl1pPr>
              <a:defRPr/>
            </a:lvl1pPr>
          </a:lstStyle>
          <a:p>
            <a:pPr lvl="0"/>
            <a:endParaRPr lang="en-GB" dirty="0"/>
          </a:p>
        </p:txBody>
      </p:sp>
      <p:sp>
        <p:nvSpPr>
          <p:cNvPr id="6" name="Slide Number Placeholder 5">
            <a:extLst>
              <a:ext uri="{FF2B5EF4-FFF2-40B4-BE49-F238E27FC236}">
                <a16:creationId xmlns:a16="http://schemas.microsoft.com/office/drawing/2014/main" id="{75826A39-5515-4D74-B0E8-9F9392C33895}"/>
              </a:ext>
            </a:extLst>
          </p:cNvPr>
          <p:cNvSpPr txBox="1">
            <a:spLocks noGrp="1"/>
          </p:cNvSpPr>
          <p:nvPr>
            <p:ph type="sldNum" sz="quarter" idx="8"/>
          </p:nvPr>
        </p:nvSpPr>
        <p:spPr/>
        <p:txBody>
          <a:bodyPr/>
          <a:lstStyle>
            <a:lvl1pPr>
              <a:defRPr/>
            </a:lvl1pPr>
          </a:lstStyle>
          <a:p>
            <a:pPr lvl="0"/>
            <a:fld id="{1AB7CCDF-82A2-4FD6-840A-C3262A89723E}" type="slidenum">
              <a:t>‹#›</a:t>
            </a:fld>
            <a:endParaRPr lang="en-GB" dirty="0"/>
          </a:p>
        </p:txBody>
      </p:sp>
    </p:spTree>
    <p:extLst>
      <p:ext uri="{BB962C8B-B14F-4D97-AF65-F5344CB8AC3E}">
        <p14:creationId xmlns:p14="http://schemas.microsoft.com/office/powerpoint/2010/main" val="3862711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EB02EE-B3C4-430C-A6EB-A690D0233B5E}"/>
              </a:ext>
            </a:extLst>
          </p:cNvPr>
          <p:cNvSpPr txBox="1">
            <a:spLocks noGrp="1"/>
          </p:cNvSpPr>
          <p:nvPr>
            <p:ph type="title" orient="vert"/>
          </p:nvPr>
        </p:nvSpPr>
        <p:spPr>
          <a:xfrm>
            <a:off x="7088977" y="365129"/>
            <a:ext cx="2135983"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08731E88-F90B-42F9-BBEB-72B408416DAE}"/>
              </a:ext>
            </a:extLst>
          </p:cNvPr>
          <p:cNvSpPr txBox="1">
            <a:spLocks noGrp="1"/>
          </p:cNvSpPr>
          <p:nvPr>
            <p:ph type="body" orient="vert" idx="1"/>
          </p:nvPr>
        </p:nvSpPr>
        <p:spPr>
          <a:xfrm>
            <a:off x="681035" y="365129"/>
            <a:ext cx="6284122"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0455F2-088D-46A3-B7F1-66B0403487E1}"/>
              </a:ext>
            </a:extLst>
          </p:cNvPr>
          <p:cNvSpPr txBox="1">
            <a:spLocks noGrp="1"/>
          </p:cNvSpPr>
          <p:nvPr>
            <p:ph type="dt" sz="half" idx="7"/>
          </p:nvPr>
        </p:nvSpPr>
        <p:spPr/>
        <p:txBody>
          <a:bodyPr/>
          <a:lstStyle>
            <a:lvl1pPr>
              <a:defRPr/>
            </a:lvl1pPr>
          </a:lstStyle>
          <a:p>
            <a:pPr lvl="0"/>
            <a:fld id="{F5D14506-C59C-4DA5-A1C1-53BDED755C81}" type="datetime1">
              <a:rPr lang="en-GB"/>
              <a:pPr lvl="0"/>
              <a:t>09/11/2022</a:t>
            </a:fld>
            <a:endParaRPr lang="en-GB" dirty="0"/>
          </a:p>
        </p:txBody>
      </p:sp>
      <p:sp>
        <p:nvSpPr>
          <p:cNvPr id="5" name="Footer Placeholder 4">
            <a:extLst>
              <a:ext uri="{FF2B5EF4-FFF2-40B4-BE49-F238E27FC236}">
                <a16:creationId xmlns:a16="http://schemas.microsoft.com/office/drawing/2014/main" id="{12EB59F6-D454-41F5-95F5-761A069594F6}"/>
              </a:ext>
            </a:extLst>
          </p:cNvPr>
          <p:cNvSpPr txBox="1">
            <a:spLocks noGrp="1"/>
          </p:cNvSpPr>
          <p:nvPr>
            <p:ph type="ftr" sz="quarter" idx="9"/>
          </p:nvPr>
        </p:nvSpPr>
        <p:spPr/>
        <p:txBody>
          <a:bodyPr/>
          <a:lstStyle>
            <a:lvl1pPr>
              <a:defRPr/>
            </a:lvl1pPr>
          </a:lstStyle>
          <a:p>
            <a:pPr lvl="0"/>
            <a:endParaRPr lang="en-GB" dirty="0"/>
          </a:p>
        </p:txBody>
      </p:sp>
      <p:sp>
        <p:nvSpPr>
          <p:cNvPr id="6" name="Slide Number Placeholder 5">
            <a:extLst>
              <a:ext uri="{FF2B5EF4-FFF2-40B4-BE49-F238E27FC236}">
                <a16:creationId xmlns:a16="http://schemas.microsoft.com/office/drawing/2014/main" id="{863D0B07-D3BB-4F14-AFA7-0BE994B65F68}"/>
              </a:ext>
            </a:extLst>
          </p:cNvPr>
          <p:cNvSpPr txBox="1">
            <a:spLocks noGrp="1"/>
          </p:cNvSpPr>
          <p:nvPr>
            <p:ph type="sldNum" sz="quarter" idx="8"/>
          </p:nvPr>
        </p:nvSpPr>
        <p:spPr/>
        <p:txBody>
          <a:bodyPr/>
          <a:lstStyle>
            <a:lvl1pPr>
              <a:defRPr/>
            </a:lvl1pPr>
          </a:lstStyle>
          <a:p>
            <a:pPr lvl="0"/>
            <a:fld id="{0539479C-7C9C-4E86-A457-845BA3898165}" type="slidenum">
              <a:t>‹#›</a:t>
            </a:fld>
            <a:endParaRPr lang="en-GB" dirty="0"/>
          </a:p>
        </p:txBody>
      </p:sp>
    </p:spTree>
    <p:extLst>
      <p:ext uri="{BB962C8B-B14F-4D97-AF65-F5344CB8AC3E}">
        <p14:creationId xmlns:p14="http://schemas.microsoft.com/office/powerpoint/2010/main" val="3720603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27FE3-16BB-403D-8E5E-95A8897764EA}"/>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45282468-FE35-4CF3-ADDE-FAB280C9E834}"/>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DEEAE8-BC23-46F0-A0A6-30CD065513C3}"/>
              </a:ext>
            </a:extLst>
          </p:cNvPr>
          <p:cNvSpPr txBox="1">
            <a:spLocks noGrp="1"/>
          </p:cNvSpPr>
          <p:nvPr>
            <p:ph type="dt" sz="half" idx="7"/>
          </p:nvPr>
        </p:nvSpPr>
        <p:spPr/>
        <p:txBody>
          <a:bodyPr/>
          <a:lstStyle>
            <a:lvl1pPr>
              <a:defRPr/>
            </a:lvl1pPr>
          </a:lstStyle>
          <a:p>
            <a:pPr lvl="0"/>
            <a:fld id="{2B6B1F44-D0C0-4CDC-95C4-AA122C024432}" type="datetime1">
              <a:rPr lang="en-GB"/>
              <a:pPr lvl="0"/>
              <a:t>09/11/2022</a:t>
            </a:fld>
            <a:endParaRPr lang="en-GB" dirty="0"/>
          </a:p>
        </p:txBody>
      </p:sp>
      <p:sp>
        <p:nvSpPr>
          <p:cNvPr id="5" name="Footer Placeholder 4">
            <a:extLst>
              <a:ext uri="{FF2B5EF4-FFF2-40B4-BE49-F238E27FC236}">
                <a16:creationId xmlns:a16="http://schemas.microsoft.com/office/drawing/2014/main" id="{9EF067A6-3435-4D14-BCA4-24989B705212}"/>
              </a:ext>
            </a:extLst>
          </p:cNvPr>
          <p:cNvSpPr txBox="1">
            <a:spLocks noGrp="1"/>
          </p:cNvSpPr>
          <p:nvPr>
            <p:ph type="ftr" sz="quarter" idx="9"/>
          </p:nvPr>
        </p:nvSpPr>
        <p:spPr/>
        <p:txBody>
          <a:bodyPr/>
          <a:lstStyle>
            <a:lvl1pPr>
              <a:defRPr/>
            </a:lvl1pPr>
          </a:lstStyle>
          <a:p>
            <a:pPr lvl="0"/>
            <a:endParaRPr lang="en-GB" dirty="0"/>
          </a:p>
        </p:txBody>
      </p:sp>
      <p:sp>
        <p:nvSpPr>
          <p:cNvPr id="6" name="Slide Number Placeholder 5">
            <a:extLst>
              <a:ext uri="{FF2B5EF4-FFF2-40B4-BE49-F238E27FC236}">
                <a16:creationId xmlns:a16="http://schemas.microsoft.com/office/drawing/2014/main" id="{24232820-EBAB-4260-BE88-B98E2CBBFB57}"/>
              </a:ext>
            </a:extLst>
          </p:cNvPr>
          <p:cNvSpPr txBox="1">
            <a:spLocks noGrp="1"/>
          </p:cNvSpPr>
          <p:nvPr>
            <p:ph type="sldNum" sz="quarter" idx="8"/>
          </p:nvPr>
        </p:nvSpPr>
        <p:spPr/>
        <p:txBody>
          <a:bodyPr/>
          <a:lstStyle>
            <a:lvl1pPr>
              <a:defRPr/>
            </a:lvl1pPr>
          </a:lstStyle>
          <a:p>
            <a:pPr lvl="0"/>
            <a:fld id="{FBFC7416-30B3-43B9-A085-05DD00A2D4B4}" type="slidenum">
              <a:t>‹#›</a:t>
            </a:fld>
            <a:endParaRPr lang="en-GB" dirty="0"/>
          </a:p>
        </p:txBody>
      </p:sp>
    </p:spTree>
    <p:extLst>
      <p:ext uri="{BB962C8B-B14F-4D97-AF65-F5344CB8AC3E}">
        <p14:creationId xmlns:p14="http://schemas.microsoft.com/office/powerpoint/2010/main" val="13300475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0BB46-39A6-410A-9BBA-7E361FE05045}"/>
              </a:ext>
            </a:extLst>
          </p:cNvPr>
          <p:cNvSpPr txBox="1">
            <a:spLocks noGrp="1"/>
          </p:cNvSpPr>
          <p:nvPr>
            <p:ph type="title"/>
          </p:nvPr>
        </p:nvSpPr>
        <p:spPr>
          <a:xfrm>
            <a:off x="675878" y="1709735"/>
            <a:ext cx="8543925"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42A9D297-90F0-4855-8640-EAF89A05C5D1}"/>
              </a:ext>
            </a:extLst>
          </p:cNvPr>
          <p:cNvSpPr txBox="1">
            <a:spLocks noGrp="1"/>
          </p:cNvSpPr>
          <p:nvPr>
            <p:ph type="body" idx="1"/>
          </p:nvPr>
        </p:nvSpPr>
        <p:spPr>
          <a:xfrm>
            <a:off x="675878" y="4589465"/>
            <a:ext cx="8543925" cy="1500182"/>
          </a:xfrm>
        </p:spPr>
        <p:txBody>
          <a:bodyPr/>
          <a:lstStyle>
            <a:lvl1pPr marL="0" indent="0">
              <a:buNone/>
              <a:defRPr sz="2400"/>
            </a:lvl1pPr>
          </a:lstStyle>
          <a:p>
            <a:pPr lvl="0"/>
            <a:r>
              <a:rPr lang="en-US"/>
              <a:t>Click to edit Master text styles</a:t>
            </a:r>
          </a:p>
        </p:txBody>
      </p:sp>
      <p:sp>
        <p:nvSpPr>
          <p:cNvPr id="4" name="Date Placeholder 3">
            <a:extLst>
              <a:ext uri="{FF2B5EF4-FFF2-40B4-BE49-F238E27FC236}">
                <a16:creationId xmlns:a16="http://schemas.microsoft.com/office/drawing/2014/main" id="{F75F8659-4E79-42F2-85F7-28B7414EFF08}"/>
              </a:ext>
            </a:extLst>
          </p:cNvPr>
          <p:cNvSpPr txBox="1">
            <a:spLocks noGrp="1"/>
          </p:cNvSpPr>
          <p:nvPr>
            <p:ph type="dt" sz="half" idx="7"/>
          </p:nvPr>
        </p:nvSpPr>
        <p:spPr/>
        <p:txBody>
          <a:bodyPr/>
          <a:lstStyle>
            <a:lvl1pPr>
              <a:defRPr/>
            </a:lvl1pPr>
          </a:lstStyle>
          <a:p>
            <a:pPr lvl="0"/>
            <a:fld id="{4C25B96E-5D2F-4F7E-9A32-7FA94F6D0BAC}" type="datetime1">
              <a:rPr lang="en-GB"/>
              <a:pPr lvl="0"/>
              <a:t>09/11/2022</a:t>
            </a:fld>
            <a:endParaRPr lang="en-GB" dirty="0"/>
          </a:p>
        </p:txBody>
      </p:sp>
      <p:sp>
        <p:nvSpPr>
          <p:cNvPr id="5" name="Footer Placeholder 4">
            <a:extLst>
              <a:ext uri="{FF2B5EF4-FFF2-40B4-BE49-F238E27FC236}">
                <a16:creationId xmlns:a16="http://schemas.microsoft.com/office/drawing/2014/main" id="{203B6DEB-E138-48EC-9714-36497781F484}"/>
              </a:ext>
            </a:extLst>
          </p:cNvPr>
          <p:cNvSpPr txBox="1">
            <a:spLocks noGrp="1"/>
          </p:cNvSpPr>
          <p:nvPr>
            <p:ph type="ftr" sz="quarter" idx="9"/>
          </p:nvPr>
        </p:nvSpPr>
        <p:spPr/>
        <p:txBody>
          <a:bodyPr/>
          <a:lstStyle>
            <a:lvl1pPr>
              <a:defRPr/>
            </a:lvl1pPr>
          </a:lstStyle>
          <a:p>
            <a:pPr lvl="0"/>
            <a:endParaRPr lang="en-GB" dirty="0"/>
          </a:p>
        </p:txBody>
      </p:sp>
      <p:sp>
        <p:nvSpPr>
          <p:cNvPr id="6" name="Slide Number Placeholder 5">
            <a:extLst>
              <a:ext uri="{FF2B5EF4-FFF2-40B4-BE49-F238E27FC236}">
                <a16:creationId xmlns:a16="http://schemas.microsoft.com/office/drawing/2014/main" id="{E77D2CD2-4180-485E-B21F-B07C79BC519B}"/>
              </a:ext>
            </a:extLst>
          </p:cNvPr>
          <p:cNvSpPr txBox="1">
            <a:spLocks noGrp="1"/>
          </p:cNvSpPr>
          <p:nvPr>
            <p:ph type="sldNum" sz="quarter" idx="8"/>
          </p:nvPr>
        </p:nvSpPr>
        <p:spPr/>
        <p:txBody>
          <a:bodyPr/>
          <a:lstStyle>
            <a:lvl1pPr>
              <a:defRPr/>
            </a:lvl1pPr>
          </a:lstStyle>
          <a:p>
            <a:pPr lvl="0"/>
            <a:fld id="{C722E6C6-F3DA-4091-9C40-A65E47317477}" type="slidenum">
              <a:t>‹#›</a:t>
            </a:fld>
            <a:endParaRPr lang="en-GB" dirty="0"/>
          </a:p>
        </p:txBody>
      </p:sp>
    </p:spTree>
    <p:extLst>
      <p:ext uri="{BB962C8B-B14F-4D97-AF65-F5344CB8AC3E}">
        <p14:creationId xmlns:p14="http://schemas.microsoft.com/office/powerpoint/2010/main" val="3046066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D7266-6F3E-4051-944B-5A3E7A1B3CB1}"/>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3D412099-FF62-4DA9-8876-D85263C5B6F8}"/>
              </a:ext>
            </a:extLst>
          </p:cNvPr>
          <p:cNvSpPr txBox="1">
            <a:spLocks noGrp="1"/>
          </p:cNvSpPr>
          <p:nvPr>
            <p:ph idx="1"/>
          </p:nvPr>
        </p:nvSpPr>
        <p:spPr>
          <a:xfrm>
            <a:off x="681035" y="1825627"/>
            <a:ext cx="421005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D64580-6084-48D0-A8E0-45B025CCA9A4}"/>
              </a:ext>
            </a:extLst>
          </p:cNvPr>
          <p:cNvSpPr txBox="1">
            <a:spLocks noGrp="1"/>
          </p:cNvSpPr>
          <p:nvPr>
            <p:ph idx="2"/>
          </p:nvPr>
        </p:nvSpPr>
        <p:spPr>
          <a:xfrm>
            <a:off x="5014917" y="1825627"/>
            <a:ext cx="421005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B952D8-9A60-429E-9496-92F310EAFAB8}"/>
              </a:ext>
            </a:extLst>
          </p:cNvPr>
          <p:cNvSpPr txBox="1">
            <a:spLocks noGrp="1"/>
          </p:cNvSpPr>
          <p:nvPr>
            <p:ph type="dt" sz="half" idx="7"/>
          </p:nvPr>
        </p:nvSpPr>
        <p:spPr/>
        <p:txBody>
          <a:bodyPr/>
          <a:lstStyle>
            <a:lvl1pPr>
              <a:defRPr/>
            </a:lvl1pPr>
          </a:lstStyle>
          <a:p>
            <a:pPr lvl="0"/>
            <a:fld id="{9033C392-8578-4056-9F7B-AAABD2FFA597}" type="datetime1">
              <a:rPr lang="en-GB"/>
              <a:pPr lvl="0"/>
              <a:t>09/11/2022</a:t>
            </a:fld>
            <a:endParaRPr lang="en-GB" dirty="0"/>
          </a:p>
        </p:txBody>
      </p:sp>
      <p:sp>
        <p:nvSpPr>
          <p:cNvPr id="6" name="Footer Placeholder 5">
            <a:extLst>
              <a:ext uri="{FF2B5EF4-FFF2-40B4-BE49-F238E27FC236}">
                <a16:creationId xmlns:a16="http://schemas.microsoft.com/office/drawing/2014/main" id="{6EB0D9D5-CE49-491D-8FF4-93EEE5EC883E}"/>
              </a:ext>
            </a:extLst>
          </p:cNvPr>
          <p:cNvSpPr txBox="1">
            <a:spLocks noGrp="1"/>
          </p:cNvSpPr>
          <p:nvPr>
            <p:ph type="ftr" sz="quarter" idx="9"/>
          </p:nvPr>
        </p:nvSpPr>
        <p:spPr/>
        <p:txBody>
          <a:bodyPr/>
          <a:lstStyle>
            <a:lvl1pPr>
              <a:defRPr/>
            </a:lvl1pPr>
          </a:lstStyle>
          <a:p>
            <a:pPr lvl="0"/>
            <a:endParaRPr lang="en-GB" dirty="0"/>
          </a:p>
        </p:txBody>
      </p:sp>
      <p:sp>
        <p:nvSpPr>
          <p:cNvPr id="7" name="Slide Number Placeholder 6">
            <a:extLst>
              <a:ext uri="{FF2B5EF4-FFF2-40B4-BE49-F238E27FC236}">
                <a16:creationId xmlns:a16="http://schemas.microsoft.com/office/drawing/2014/main" id="{85ABB0A3-1EB5-4DF2-A1C5-1869C53AF74A}"/>
              </a:ext>
            </a:extLst>
          </p:cNvPr>
          <p:cNvSpPr txBox="1">
            <a:spLocks noGrp="1"/>
          </p:cNvSpPr>
          <p:nvPr>
            <p:ph type="sldNum" sz="quarter" idx="8"/>
          </p:nvPr>
        </p:nvSpPr>
        <p:spPr/>
        <p:txBody>
          <a:bodyPr/>
          <a:lstStyle>
            <a:lvl1pPr>
              <a:defRPr/>
            </a:lvl1pPr>
          </a:lstStyle>
          <a:p>
            <a:pPr lvl="0"/>
            <a:fld id="{8F2A44CE-5A95-4460-85EF-906F876F392A}" type="slidenum">
              <a:t>‹#›</a:t>
            </a:fld>
            <a:endParaRPr lang="en-GB" dirty="0"/>
          </a:p>
        </p:txBody>
      </p:sp>
    </p:spTree>
    <p:extLst>
      <p:ext uri="{BB962C8B-B14F-4D97-AF65-F5344CB8AC3E}">
        <p14:creationId xmlns:p14="http://schemas.microsoft.com/office/powerpoint/2010/main" val="3810701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BE9C5-FF3B-4388-BE69-D57F5ECD6D1E}"/>
              </a:ext>
            </a:extLst>
          </p:cNvPr>
          <p:cNvSpPr txBox="1">
            <a:spLocks noGrp="1"/>
          </p:cNvSpPr>
          <p:nvPr>
            <p:ph type="title"/>
          </p:nvPr>
        </p:nvSpPr>
        <p:spPr>
          <a:xfrm>
            <a:off x="682325" y="365129"/>
            <a:ext cx="8543925"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6955CB39-1192-493C-8ABA-385C00DC5DF3}"/>
              </a:ext>
            </a:extLst>
          </p:cNvPr>
          <p:cNvSpPr txBox="1">
            <a:spLocks noGrp="1"/>
          </p:cNvSpPr>
          <p:nvPr>
            <p:ph type="body" idx="1"/>
          </p:nvPr>
        </p:nvSpPr>
        <p:spPr>
          <a:xfrm>
            <a:off x="682325" y="1681160"/>
            <a:ext cx="4190704"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CAAA2E7A-00EA-4289-8C10-228F7592F9A9}"/>
              </a:ext>
            </a:extLst>
          </p:cNvPr>
          <p:cNvSpPr txBox="1">
            <a:spLocks noGrp="1"/>
          </p:cNvSpPr>
          <p:nvPr>
            <p:ph idx="2"/>
          </p:nvPr>
        </p:nvSpPr>
        <p:spPr>
          <a:xfrm>
            <a:off x="682325" y="2505071"/>
            <a:ext cx="419070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A17429-03B3-4F02-AC3B-CF52E5D64DB3}"/>
              </a:ext>
            </a:extLst>
          </p:cNvPr>
          <p:cNvSpPr txBox="1">
            <a:spLocks noGrp="1"/>
          </p:cNvSpPr>
          <p:nvPr>
            <p:ph type="body" idx="3"/>
          </p:nvPr>
        </p:nvSpPr>
        <p:spPr>
          <a:xfrm>
            <a:off x="5014917" y="1681160"/>
            <a:ext cx="4211342"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1D597DE0-012C-49CD-A216-3C5BA80AE43D}"/>
              </a:ext>
            </a:extLst>
          </p:cNvPr>
          <p:cNvSpPr txBox="1">
            <a:spLocks noGrp="1"/>
          </p:cNvSpPr>
          <p:nvPr>
            <p:ph idx="4"/>
          </p:nvPr>
        </p:nvSpPr>
        <p:spPr>
          <a:xfrm>
            <a:off x="5014917" y="2505071"/>
            <a:ext cx="421134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4F080D-47E0-4EF3-8621-649CB811EB64}"/>
              </a:ext>
            </a:extLst>
          </p:cNvPr>
          <p:cNvSpPr txBox="1">
            <a:spLocks noGrp="1"/>
          </p:cNvSpPr>
          <p:nvPr>
            <p:ph type="dt" sz="half" idx="7"/>
          </p:nvPr>
        </p:nvSpPr>
        <p:spPr/>
        <p:txBody>
          <a:bodyPr/>
          <a:lstStyle>
            <a:lvl1pPr>
              <a:defRPr/>
            </a:lvl1pPr>
          </a:lstStyle>
          <a:p>
            <a:pPr lvl="0"/>
            <a:fld id="{C8731569-CA8E-4657-BE21-191AC63EDBAD}" type="datetime1">
              <a:rPr lang="en-GB"/>
              <a:pPr lvl="0"/>
              <a:t>09/11/2022</a:t>
            </a:fld>
            <a:endParaRPr lang="en-GB" dirty="0"/>
          </a:p>
        </p:txBody>
      </p:sp>
      <p:sp>
        <p:nvSpPr>
          <p:cNvPr id="8" name="Footer Placeholder 7">
            <a:extLst>
              <a:ext uri="{FF2B5EF4-FFF2-40B4-BE49-F238E27FC236}">
                <a16:creationId xmlns:a16="http://schemas.microsoft.com/office/drawing/2014/main" id="{9462816B-EFB0-4F0A-B1CF-FA5123309BFC}"/>
              </a:ext>
            </a:extLst>
          </p:cNvPr>
          <p:cNvSpPr txBox="1">
            <a:spLocks noGrp="1"/>
          </p:cNvSpPr>
          <p:nvPr>
            <p:ph type="ftr" sz="quarter" idx="9"/>
          </p:nvPr>
        </p:nvSpPr>
        <p:spPr/>
        <p:txBody>
          <a:bodyPr/>
          <a:lstStyle>
            <a:lvl1pPr>
              <a:defRPr/>
            </a:lvl1pPr>
          </a:lstStyle>
          <a:p>
            <a:pPr lvl="0"/>
            <a:endParaRPr lang="en-GB" dirty="0"/>
          </a:p>
        </p:txBody>
      </p:sp>
      <p:sp>
        <p:nvSpPr>
          <p:cNvPr id="9" name="Slide Number Placeholder 8">
            <a:extLst>
              <a:ext uri="{FF2B5EF4-FFF2-40B4-BE49-F238E27FC236}">
                <a16:creationId xmlns:a16="http://schemas.microsoft.com/office/drawing/2014/main" id="{65632349-92CD-4576-9AAE-1A3D74695EE0}"/>
              </a:ext>
            </a:extLst>
          </p:cNvPr>
          <p:cNvSpPr txBox="1">
            <a:spLocks noGrp="1"/>
          </p:cNvSpPr>
          <p:nvPr>
            <p:ph type="sldNum" sz="quarter" idx="8"/>
          </p:nvPr>
        </p:nvSpPr>
        <p:spPr/>
        <p:txBody>
          <a:bodyPr/>
          <a:lstStyle>
            <a:lvl1pPr>
              <a:defRPr/>
            </a:lvl1pPr>
          </a:lstStyle>
          <a:p>
            <a:pPr lvl="0"/>
            <a:fld id="{EAEAED71-3DD1-400E-95F2-6E107C42CCB1}" type="slidenum">
              <a:t>‹#›</a:t>
            </a:fld>
            <a:endParaRPr lang="en-GB" dirty="0"/>
          </a:p>
        </p:txBody>
      </p:sp>
    </p:spTree>
    <p:extLst>
      <p:ext uri="{BB962C8B-B14F-4D97-AF65-F5344CB8AC3E}">
        <p14:creationId xmlns:p14="http://schemas.microsoft.com/office/powerpoint/2010/main" val="3713239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8C1E3-D157-42E0-B866-09E46F00390B}"/>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C5B8E1A6-28E0-42A3-99CC-7E79C1492CAF}"/>
              </a:ext>
            </a:extLst>
          </p:cNvPr>
          <p:cNvSpPr txBox="1">
            <a:spLocks noGrp="1"/>
          </p:cNvSpPr>
          <p:nvPr>
            <p:ph type="dt" sz="half" idx="7"/>
          </p:nvPr>
        </p:nvSpPr>
        <p:spPr/>
        <p:txBody>
          <a:bodyPr/>
          <a:lstStyle>
            <a:lvl1pPr>
              <a:defRPr/>
            </a:lvl1pPr>
          </a:lstStyle>
          <a:p>
            <a:pPr lvl="0"/>
            <a:fld id="{EDDA98DC-8CD9-484B-8C87-5BBF624FEF05}" type="datetime1">
              <a:rPr lang="en-GB"/>
              <a:pPr lvl="0"/>
              <a:t>09/11/2022</a:t>
            </a:fld>
            <a:endParaRPr lang="en-GB" dirty="0"/>
          </a:p>
        </p:txBody>
      </p:sp>
      <p:sp>
        <p:nvSpPr>
          <p:cNvPr id="4" name="Footer Placeholder 3">
            <a:extLst>
              <a:ext uri="{FF2B5EF4-FFF2-40B4-BE49-F238E27FC236}">
                <a16:creationId xmlns:a16="http://schemas.microsoft.com/office/drawing/2014/main" id="{776FD9BF-365E-46AB-8F81-7B67B7AB9542}"/>
              </a:ext>
            </a:extLst>
          </p:cNvPr>
          <p:cNvSpPr txBox="1">
            <a:spLocks noGrp="1"/>
          </p:cNvSpPr>
          <p:nvPr>
            <p:ph type="ftr" sz="quarter" idx="9"/>
          </p:nvPr>
        </p:nvSpPr>
        <p:spPr/>
        <p:txBody>
          <a:bodyPr/>
          <a:lstStyle>
            <a:lvl1pPr>
              <a:defRPr/>
            </a:lvl1pPr>
          </a:lstStyle>
          <a:p>
            <a:pPr lvl="0"/>
            <a:endParaRPr lang="en-GB" dirty="0"/>
          </a:p>
        </p:txBody>
      </p:sp>
      <p:sp>
        <p:nvSpPr>
          <p:cNvPr id="5" name="Slide Number Placeholder 4">
            <a:extLst>
              <a:ext uri="{FF2B5EF4-FFF2-40B4-BE49-F238E27FC236}">
                <a16:creationId xmlns:a16="http://schemas.microsoft.com/office/drawing/2014/main" id="{F51553AF-CBCA-4968-A1BA-AE8F7ACBF976}"/>
              </a:ext>
            </a:extLst>
          </p:cNvPr>
          <p:cNvSpPr txBox="1">
            <a:spLocks noGrp="1"/>
          </p:cNvSpPr>
          <p:nvPr>
            <p:ph type="sldNum" sz="quarter" idx="8"/>
          </p:nvPr>
        </p:nvSpPr>
        <p:spPr/>
        <p:txBody>
          <a:bodyPr/>
          <a:lstStyle>
            <a:lvl1pPr>
              <a:defRPr/>
            </a:lvl1pPr>
          </a:lstStyle>
          <a:p>
            <a:pPr lvl="0"/>
            <a:fld id="{82C29657-CF4B-44C5-9861-9FA2C3E14548}" type="slidenum">
              <a:t>‹#›</a:t>
            </a:fld>
            <a:endParaRPr lang="en-GB" dirty="0"/>
          </a:p>
        </p:txBody>
      </p:sp>
    </p:spTree>
    <p:extLst>
      <p:ext uri="{BB962C8B-B14F-4D97-AF65-F5344CB8AC3E}">
        <p14:creationId xmlns:p14="http://schemas.microsoft.com/office/powerpoint/2010/main" val="811997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101986-CD47-4F43-AF28-467F33468F09}"/>
              </a:ext>
            </a:extLst>
          </p:cNvPr>
          <p:cNvSpPr txBox="1">
            <a:spLocks noGrp="1"/>
          </p:cNvSpPr>
          <p:nvPr>
            <p:ph type="dt" sz="half" idx="7"/>
          </p:nvPr>
        </p:nvSpPr>
        <p:spPr/>
        <p:txBody>
          <a:bodyPr/>
          <a:lstStyle>
            <a:lvl1pPr>
              <a:defRPr/>
            </a:lvl1pPr>
          </a:lstStyle>
          <a:p>
            <a:pPr lvl="0"/>
            <a:fld id="{FA6A4CFD-1B5E-4866-BAD9-BD81BF103E3A}" type="datetime1">
              <a:rPr lang="en-GB"/>
              <a:pPr lvl="0"/>
              <a:t>09/11/2022</a:t>
            </a:fld>
            <a:endParaRPr lang="en-GB" dirty="0"/>
          </a:p>
        </p:txBody>
      </p:sp>
      <p:sp>
        <p:nvSpPr>
          <p:cNvPr id="3" name="Footer Placeholder 2">
            <a:extLst>
              <a:ext uri="{FF2B5EF4-FFF2-40B4-BE49-F238E27FC236}">
                <a16:creationId xmlns:a16="http://schemas.microsoft.com/office/drawing/2014/main" id="{05935940-0FE6-4F4A-92DD-A01B809FCD69}"/>
              </a:ext>
            </a:extLst>
          </p:cNvPr>
          <p:cNvSpPr txBox="1">
            <a:spLocks noGrp="1"/>
          </p:cNvSpPr>
          <p:nvPr>
            <p:ph type="ftr" sz="quarter" idx="9"/>
          </p:nvPr>
        </p:nvSpPr>
        <p:spPr/>
        <p:txBody>
          <a:bodyPr/>
          <a:lstStyle>
            <a:lvl1pPr>
              <a:defRPr/>
            </a:lvl1pPr>
          </a:lstStyle>
          <a:p>
            <a:pPr lvl="0"/>
            <a:endParaRPr lang="en-GB" dirty="0"/>
          </a:p>
        </p:txBody>
      </p:sp>
      <p:sp>
        <p:nvSpPr>
          <p:cNvPr id="4" name="Slide Number Placeholder 3">
            <a:extLst>
              <a:ext uri="{FF2B5EF4-FFF2-40B4-BE49-F238E27FC236}">
                <a16:creationId xmlns:a16="http://schemas.microsoft.com/office/drawing/2014/main" id="{10364BA5-D6EF-4DA7-9393-5C2DA0AAC807}"/>
              </a:ext>
            </a:extLst>
          </p:cNvPr>
          <p:cNvSpPr txBox="1">
            <a:spLocks noGrp="1"/>
          </p:cNvSpPr>
          <p:nvPr>
            <p:ph type="sldNum" sz="quarter" idx="8"/>
          </p:nvPr>
        </p:nvSpPr>
        <p:spPr/>
        <p:txBody>
          <a:bodyPr/>
          <a:lstStyle>
            <a:lvl1pPr>
              <a:defRPr/>
            </a:lvl1pPr>
          </a:lstStyle>
          <a:p>
            <a:pPr lvl="0"/>
            <a:fld id="{955D940C-28AE-47B2-B636-0556B8ACED08}" type="slidenum">
              <a:t>‹#›</a:t>
            </a:fld>
            <a:endParaRPr lang="en-GB" dirty="0"/>
          </a:p>
        </p:txBody>
      </p:sp>
    </p:spTree>
    <p:extLst>
      <p:ext uri="{BB962C8B-B14F-4D97-AF65-F5344CB8AC3E}">
        <p14:creationId xmlns:p14="http://schemas.microsoft.com/office/powerpoint/2010/main" val="13484687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5E31A-C502-47C9-957B-88D4DFE387B7}"/>
              </a:ext>
            </a:extLst>
          </p:cNvPr>
          <p:cNvSpPr txBox="1">
            <a:spLocks noGrp="1"/>
          </p:cNvSpPr>
          <p:nvPr>
            <p:ph type="title"/>
          </p:nvPr>
        </p:nvSpPr>
        <p:spPr>
          <a:xfrm>
            <a:off x="682325" y="457200"/>
            <a:ext cx="3194941"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0376BF44-57CD-4541-9C8D-4BF7E7A15610}"/>
              </a:ext>
            </a:extLst>
          </p:cNvPr>
          <p:cNvSpPr txBox="1">
            <a:spLocks noGrp="1"/>
          </p:cNvSpPr>
          <p:nvPr>
            <p:ph idx="1"/>
          </p:nvPr>
        </p:nvSpPr>
        <p:spPr>
          <a:xfrm>
            <a:off x="4211342" y="987423"/>
            <a:ext cx="5014917"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57DFAC-5B3A-4EDD-A7B4-F86D7F574909}"/>
              </a:ext>
            </a:extLst>
          </p:cNvPr>
          <p:cNvSpPr txBox="1">
            <a:spLocks noGrp="1"/>
          </p:cNvSpPr>
          <p:nvPr>
            <p:ph type="body" idx="2"/>
          </p:nvPr>
        </p:nvSpPr>
        <p:spPr>
          <a:xfrm>
            <a:off x="682325" y="2057400"/>
            <a:ext cx="3194941"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7787DE87-CDFC-4C04-8364-BC9F50C5F07A}"/>
              </a:ext>
            </a:extLst>
          </p:cNvPr>
          <p:cNvSpPr txBox="1">
            <a:spLocks noGrp="1"/>
          </p:cNvSpPr>
          <p:nvPr>
            <p:ph type="dt" sz="half" idx="7"/>
          </p:nvPr>
        </p:nvSpPr>
        <p:spPr/>
        <p:txBody>
          <a:bodyPr/>
          <a:lstStyle>
            <a:lvl1pPr>
              <a:defRPr/>
            </a:lvl1pPr>
          </a:lstStyle>
          <a:p>
            <a:pPr lvl="0"/>
            <a:fld id="{8114381C-A338-4D1A-A806-D4D830E3283E}" type="datetime1">
              <a:rPr lang="en-GB"/>
              <a:pPr lvl="0"/>
              <a:t>09/11/2022</a:t>
            </a:fld>
            <a:endParaRPr lang="en-GB" dirty="0"/>
          </a:p>
        </p:txBody>
      </p:sp>
      <p:sp>
        <p:nvSpPr>
          <p:cNvPr id="6" name="Footer Placeholder 5">
            <a:extLst>
              <a:ext uri="{FF2B5EF4-FFF2-40B4-BE49-F238E27FC236}">
                <a16:creationId xmlns:a16="http://schemas.microsoft.com/office/drawing/2014/main" id="{14B46FDA-47DF-4BC7-995C-1AEABB928941}"/>
              </a:ext>
            </a:extLst>
          </p:cNvPr>
          <p:cNvSpPr txBox="1">
            <a:spLocks noGrp="1"/>
          </p:cNvSpPr>
          <p:nvPr>
            <p:ph type="ftr" sz="quarter" idx="9"/>
          </p:nvPr>
        </p:nvSpPr>
        <p:spPr/>
        <p:txBody>
          <a:bodyPr/>
          <a:lstStyle>
            <a:lvl1pPr>
              <a:defRPr/>
            </a:lvl1pPr>
          </a:lstStyle>
          <a:p>
            <a:pPr lvl="0"/>
            <a:endParaRPr lang="en-GB" dirty="0"/>
          </a:p>
        </p:txBody>
      </p:sp>
      <p:sp>
        <p:nvSpPr>
          <p:cNvPr id="7" name="Slide Number Placeholder 6">
            <a:extLst>
              <a:ext uri="{FF2B5EF4-FFF2-40B4-BE49-F238E27FC236}">
                <a16:creationId xmlns:a16="http://schemas.microsoft.com/office/drawing/2014/main" id="{898B2297-F25A-4431-8D42-6D4890508999}"/>
              </a:ext>
            </a:extLst>
          </p:cNvPr>
          <p:cNvSpPr txBox="1">
            <a:spLocks noGrp="1"/>
          </p:cNvSpPr>
          <p:nvPr>
            <p:ph type="sldNum" sz="quarter" idx="8"/>
          </p:nvPr>
        </p:nvSpPr>
        <p:spPr/>
        <p:txBody>
          <a:bodyPr/>
          <a:lstStyle>
            <a:lvl1pPr>
              <a:defRPr/>
            </a:lvl1pPr>
          </a:lstStyle>
          <a:p>
            <a:pPr lvl="0"/>
            <a:fld id="{2A25F145-08A6-416E-9529-A4FDEEB84AAB}" type="slidenum">
              <a:t>‹#›</a:t>
            </a:fld>
            <a:endParaRPr lang="en-GB" dirty="0"/>
          </a:p>
        </p:txBody>
      </p:sp>
    </p:spTree>
    <p:extLst>
      <p:ext uri="{BB962C8B-B14F-4D97-AF65-F5344CB8AC3E}">
        <p14:creationId xmlns:p14="http://schemas.microsoft.com/office/powerpoint/2010/main" val="3837170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6E67B-6AFC-4E66-8B34-66B1CA82DD27}"/>
              </a:ext>
            </a:extLst>
          </p:cNvPr>
          <p:cNvSpPr txBox="1">
            <a:spLocks noGrp="1"/>
          </p:cNvSpPr>
          <p:nvPr>
            <p:ph type="title"/>
          </p:nvPr>
        </p:nvSpPr>
        <p:spPr>
          <a:xfrm>
            <a:off x="682325" y="457200"/>
            <a:ext cx="3194941"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D7DB1800-0EFC-409F-9BF7-A8A0C780FB5D}"/>
              </a:ext>
            </a:extLst>
          </p:cNvPr>
          <p:cNvSpPr txBox="1">
            <a:spLocks noGrp="1"/>
          </p:cNvSpPr>
          <p:nvPr>
            <p:ph type="pic" idx="1"/>
          </p:nvPr>
        </p:nvSpPr>
        <p:spPr>
          <a:xfrm>
            <a:off x="4211342" y="987423"/>
            <a:ext cx="5014917" cy="4873623"/>
          </a:xfrm>
        </p:spPr>
        <p:txBody>
          <a:bodyPr/>
          <a:lstStyle>
            <a:lvl1pPr marL="0" indent="0">
              <a:buNone/>
              <a:defRPr sz="3200"/>
            </a:lvl1pPr>
          </a:lstStyle>
          <a:p>
            <a:pPr lvl="0"/>
            <a:r>
              <a:rPr lang="en-US" dirty="0"/>
              <a:t>Click icon to add picture</a:t>
            </a:r>
          </a:p>
        </p:txBody>
      </p:sp>
      <p:sp>
        <p:nvSpPr>
          <p:cNvPr id="4" name="Text Placeholder 3">
            <a:extLst>
              <a:ext uri="{FF2B5EF4-FFF2-40B4-BE49-F238E27FC236}">
                <a16:creationId xmlns:a16="http://schemas.microsoft.com/office/drawing/2014/main" id="{543FCAC3-F5DD-4C05-8F75-C7963B69C36B}"/>
              </a:ext>
            </a:extLst>
          </p:cNvPr>
          <p:cNvSpPr txBox="1">
            <a:spLocks noGrp="1"/>
          </p:cNvSpPr>
          <p:nvPr>
            <p:ph type="body" idx="2"/>
          </p:nvPr>
        </p:nvSpPr>
        <p:spPr>
          <a:xfrm>
            <a:off x="682325" y="2057400"/>
            <a:ext cx="3194941"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EA1BC7DA-CEF5-444C-9B8C-B8AFB4B5F7D0}"/>
              </a:ext>
            </a:extLst>
          </p:cNvPr>
          <p:cNvSpPr txBox="1">
            <a:spLocks noGrp="1"/>
          </p:cNvSpPr>
          <p:nvPr>
            <p:ph type="dt" sz="half" idx="7"/>
          </p:nvPr>
        </p:nvSpPr>
        <p:spPr/>
        <p:txBody>
          <a:bodyPr/>
          <a:lstStyle>
            <a:lvl1pPr>
              <a:defRPr/>
            </a:lvl1pPr>
          </a:lstStyle>
          <a:p>
            <a:pPr lvl="0"/>
            <a:fld id="{02E97FC6-8AA5-4882-83FD-803214B6AE24}" type="datetime1">
              <a:rPr lang="en-GB"/>
              <a:pPr lvl="0"/>
              <a:t>09/11/2022</a:t>
            </a:fld>
            <a:endParaRPr lang="en-GB" dirty="0"/>
          </a:p>
        </p:txBody>
      </p:sp>
      <p:sp>
        <p:nvSpPr>
          <p:cNvPr id="6" name="Footer Placeholder 5">
            <a:extLst>
              <a:ext uri="{FF2B5EF4-FFF2-40B4-BE49-F238E27FC236}">
                <a16:creationId xmlns:a16="http://schemas.microsoft.com/office/drawing/2014/main" id="{557A5364-787B-451C-ACC9-2FB25822C122}"/>
              </a:ext>
            </a:extLst>
          </p:cNvPr>
          <p:cNvSpPr txBox="1">
            <a:spLocks noGrp="1"/>
          </p:cNvSpPr>
          <p:nvPr>
            <p:ph type="ftr" sz="quarter" idx="9"/>
          </p:nvPr>
        </p:nvSpPr>
        <p:spPr/>
        <p:txBody>
          <a:bodyPr/>
          <a:lstStyle>
            <a:lvl1pPr>
              <a:defRPr/>
            </a:lvl1pPr>
          </a:lstStyle>
          <a:p>
            <a:pPr lvl="0"/>
            <a:endParaRPr lang="en-GB" dirty="0"/>
          </a:p>
        </p:txBody>
      </p:sp>
      <p:sp>
        <p:nvSpPr>
          <p:cNvPr id="7" name="Slide Number Placeholder 6">
            <a:extLst>
              <a:ext uri="{FF2B5EF4-FFF2-40B4-BE49-F238E27FC236}">
                <a16:creationId xmlns:a16="http://schemas.microsoft.com/office/drawing/2014/main" id="{09A13955-39A1-446A-B82C-B3AEC465E2B1}"/>
              </a:ext>
            </a:extLst>
          </p:cNvPr>
          <p:cNvSpPr txBox="1">
            <a:spLocks noGrp="1"/>
          </p:cNvSpPr>
          <p:nvPr>
            <p:ph type="sldNum" sz="quarter" idx="8"/>
          </p:nvPr>
        </p:nvSpPr>
        <p:spPr/>
        <p:txBody>
          <a:bodyPr/>
          <a:lstStyle>
            <a:lvl1pPr>
              <a:defRPr/>
            </a:lvl1pPr>
          </a:lstStyle>
          <a:p>
            <a:pPr lvl="0"/>
            <a:fld id="{8895BE95-B61F-41C6-B68D-B833FE4E611F}" type="slidenum">
              <a:t>‹#›</a:t>
            </a:fld>
            <a:endParaRPr lang="en-GB" dirty="0"/>
          </a:p>
        </p:txBody>
      </p:sp>
    </p:spTree>
    <p:extLst>
      <p:ext uri="{BB962C8B-B14F-4D97-AF65-F5344CB8AC3E}">
        <p14:creationId xmlns:p14="http://schemas.microsoft.com/office/powerpoint/2010/main" val="4123220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BEDEA3-FA9C-4108-91F2-90C9CE95ACC7}"/>
              </a:ext>
            </a:extLst>
          </p:cNvPr>
          <p:cNvSpPr txBox="1">
            <a:spLocks noGrp="1"/>
          </p:cNvSpPr>
          <p:nvPr>
            <p:ph type="title"/>
          </p:nvPr>
        </p:nvSpPr>
        <p:spPr>
          <a:xfrm>
            <a:off x="681035" y="365129"/>
            <a:ext cx="8543925"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2">
            <a:extLst>
              <a:ext uri="{FF2B5EF4-FFF2-40B4-BE49-F238E27FC236}">
                <a16:creationId xmlns:a16="http://schemas.microsoft.com/office/drawing/2014/main" id="{28468559-3B37-4BB1-8163-D979C082C000}"/>
              </a:ext>
            </a:extLst>
          </p:cNvPr>
          <p:cNvSpPr txBox="1">
            <a:spLocks noGrp="1"/>
          </p:cNvSpPr>
          <p:nvPr>
            <p:ph type="body" idx="1"/>
          </p:nvPr>
        </p:nvSpPr>
        <p:spPr>
          <a:xfrm>
            <a:off x="681035" y="1825627"/>
            <a:ext cx="8543925"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78C71F-CBDD-468F-8ABD-A0AD062AC952}"/>
              </a:ext>
            </a:extLst>
          </p:cNvPr>
          <p:cNvSpPr txBox="1">
            <a:spLocks noGrp="1"/>
          </p:cNvSpPr>
          <p:nvPr>
            <p:ph type="dt" sz="half" idx="2"/>
          </p:nvPr>
        </p:nvSpPr>
        <p:spPr>
          <a:xfrm>
            <a:off x="681035" y="6356351"/>
            <a:ext cx="2228850"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EE8D0C83-F176-4B9E-9695-612ED647BE01}" type="datetime1">
              <a:rPr lang="en-GB"/>
              <a:pPr lvl="0"/>
              <a:t>09/11/2022</a:t>
            </a:fld>
            <a:endParaRPr lang="en-GB" dirty="0"/>
          </a:p>
        </p:txBody>
      </p:sp>
      <p:sp>
        <p:nvSpPr>
          <p:cNvPr id="5" name="Footer Placeholder 4">
            <a:extLst>
              <a:ext uri="{FF2B5EF4-FFF2-40B4-BE49-F238E27FC236}">
                <a16:creationId xmlns:a16="http://schemas.microsoft.com/office/drawing/2014/main" id="{CE0CEAB8-94E3-47AF-9B8D-07A290731AC3}"/>
              </a:ext>
            </a:extLst>
          </p:cNvPr>
          <p:cNvSpPr txBox="1">
            <a:spLocks noGrp="1"/>
          </p:cNvSpPr>
          <p:nvPr>
            <p:ph type="ftr" sz="quarter" idx="3"/>
          </p:nvPr>
        </p:nvSpPr>
        <p:spPr>
          <a:xfrm>
            <a:off x="3281360" y="6356351"/>
            <a:ext cx="3343274" cy="365129"/>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dirty="0"/>
          </a:p>
        </p:txBody>
      </p:sp>
      <p:sp>
        <p:nvSpPr>
          <p:cNvPr id="6" name="Slide Number Placeholder 5">
            <a:extLst>
              <a:ext uri="{FF2B5EF4-FFF2-40B4-BE49-F238E27FC236}">
                <a16:creationId xmlns:a16="http://schemas.microsoft.com/office/drawing/2014/main" id="{B6C948E2-A2EB-462B-8591-D82E0B20C934}"/>
              </a:ext>
            </a:extLst>
          </p:cNvPr>
          <p:cNvSpPr txBox="1">
            <a:spLocks noGrp="1"/>
          </p:cNvSpPr>
          <p:nvPr>
            <p:ph type="sldNum" sz="quarter" idx="4"/>
          </p:nvPr>
        </p:nvSpPr>
        <p:spPr>
          <a:xfrm>
            <a:off x="6996110" y="6356351"/>
            <a:ext cx="222885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47084E61-69BD-4AE6-8B82-33A7E3C9AAD2}" type="slidenum">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EC071-8E78-4498-A05D-A4EA9AA88840}"/>
              </a:ext>
            </a:extLst>
          </p:cNvPr>
          <p:cNvSpPr txBox="1">
            <a:spLocks noGrp="1"/>
          </p:cNvSpPr>
          <p:nvPr>
            <p:ph type="ctrTitle"/>
          </p:nvPr>
        </p:nvSpPr>
        <p:spPr>
          <a:xfrm>
            <a:off x="98517" y="181837"/>
            <a:ext cx="2583719" cy="358097"/>
          </a:xfrm>
        </p:spPr>
        <p:txBody>
          <a:bodyPr>
            <a:noAutofit/>
          </a:bodyPr>
          <a:lstStyle/>
          <a:p>
            <a:pPr lvl="0"/>
            <a:r>
              <a:rPr lang="en-GB" sz="2400" dirty="0"/>
              <a:t>Curriculum Map</a:t>
            </a:r>
          </a:p>
        </p:txBody>
      </p:sp>
      <p:sp>
        <p:nvSpPr>
          <p:cNvPr id="3" name="Subtitle 2">
            <a:extLst>
              <a:ext uri="{FF2B5EF4-FFF2-40B4-BE49-F238E27FC236}">
                <a16:creationId xmlns:a16="http://schemas.microsoft.com/office/drawing/2014/main" id="{ECC9A654-8005-4B83-8989-CE7FA4779DBF}"/>
              </a:ext>
            </a:extLst>
          </p:cNvPr>
          <p:cNvSpPr txBox="1">
            <a:spLocks noGrp="1"/>
          </p:cNvSpPr>
          <p:nvPr>
            <p:ph type="subTitle" idx="1"/>
          </p:nvPr>
        </p:nvSpPr>
        <p:spPr>
          <a:xfrm>
            <a:off x="916036" y="710790"/>
            <a:ext cx="7519656" cy="4833563"/>
          </a:xfrm>
          <a:ln w="9528">
            <a:solidFill>
              <a:srgbClr val="4472C4"/>
            </a:solidFill>
            <a:prstDash val="solid"/>
          </a:ln>
        </p:spPr>
        <p:txBody>
          <a:bodyPr anchorCtr="0">
            <a:normAutofit/>
          </a:bodyPr>
          <a:lstStyle/>
          <a:p>
            <a:pPr lvl="0" algn="l">
              <a:lnSpc>
                <a:spcPct val="70000"/>
              </a:lnSpc>
            </a:pPr>
            <a:r>
              <a:rPr lang="en-GB" sz="1400" dirty="0"/>
              <a:t>Statement of Intent</a:t>
            </a:r>
            <a:endParaRPr lang="en-GB" sz="1400" dirty="0">
              <a:cs typeface="Calibri"/>
            </a:endParaRPr>
          </a:p>
          <a:p>
            <a:pPr algn="l">
              <a:lnSpc>
                <a:spcPct val="70000"/>
              </a:lnSpc>
            </a:pPr>
            <a:r>
              <a:rPr lang="en-GB" sz="1400" dirty="0">
                <a:cs typeface="Calibri"/>
              </a:rPr>
              <a:t>We aim to provide learners with the opportunity to become resilient, independent, creative and confident problem solvers.</a:t>
            </a:r>
          </a:p>
          <a:p>
            <a:pPr algn="l">
              <a:lnSpc>
                <a:spcPct val="70000"/>
              </a:lnSpc>
            </a:pPr>
            <a:r>
              <a:rPr lang="en-GB" sz="1400" dirty="0"/>
              <a:t>We encourage curiosity and responsibility where pupils consider the environmental, moral and social impact of products they use and the products that they design. </a:t>
            </a:r>
            <a:endParaRPr lang="en-GB" sz="1400" dirty="0">
              <a:cs typeface="Calibri"/>
            </a:endParaRPr>
          </a:p>
          <a:p>
            <a:pPr algn="l">
              <a:lnSpc>
                <a:spcPct val="70000"/>
              </a:lnSpc>
            </a:pPr>
            <a:r>
              <a:rPr lang="en-GB" sz="1400" dirty="0">
                <a:cs typeface="Calibri"/>
              </a:rPr>
              <a:t>Working to solve real and relevant problems in a variety of contexts and materials.</a:t>
            </a:r>
            <a:endParaRPr lang="en-GB" sz="1400" dirty="0"/>
          </a:p>
          <a:p>
            <a:pPr algn="l">
              <a:lnSpc>
                <a:spcPct val="70000"/>
              </a:lnSpc>
            </a:pPr>
            <a:r>
              <a:rPr lang="en-GB" sz="1400" dirty="0"/>
              <a:t>We have high expectations of all our pupils and lead by example. </a:t>
            </a:r>
            <a:endParaRPr lang="en-GB" sz="1400" dirty="0">
              <a:cs typeface="Calibri"/>
            </a:endParaRPr>
          </a:p>
          <a:p>
            <a:pPr lvl="0" algn="l">
              <a:lnSpc>
                <a:spcPct val="70000"/>
              </a:lnSpc>
            </a:pPr>
            <a:endParaRPr lang="en-GB" sz="1400" dirty="0">
              <a:cs typeface="Calibri"/>
            </a:endParaRPr>
          </a:p>
          <a:p>
            <a:pPr algn="l">
              <a:lnSpc>
                <a:spcPct val="70000"/>
              </a:lnSpc>
            </a:pPr>
            <a:r>
              <a:rPr lang="en-GB" sz="1400" dirty="0">
                <a:cs typeface="Calibri"/>
              </a:rPr>
              <a:t>Our curriculum</a:t>
            </a:r>
            <a:endParaRPr lang="en-GB" sz="1400" dirty="0"/>
          </a:p>
          <a:p>
            <a:pPr algn="l">
              <a:lnSpc>
                <a:spcPct val="70000"/>
              </a:lnSpc>
            </a:pPr>
            <a:r>
              <a:rPr lang="en-GB" sz="1400" dirty="0"/>
              <a:t>Our KS3 curriculum is the springboard and foundation for pupils to prepare them for the GCSE requirements, whilst also giving them a rounded view of a modern consumer and designer. </a:t>
            </a:r>
            <a:endParaRPr lang="en-GB" sz="1400" dirty="0">
              <a:cs typeface="Calibri"/>
            </a:endParaRPr>
          </a:p>
          <a:p>
            <a:pPr algn="l">
              <a:lnSpc>
                <a:spcPct val="70000"/>
              </a:lnSpc>
            </a:pPr>
            <a:r>
              <a:rPr lang="en-GB" sz="1400" dirty="0"/>
              <a:t>As a department we feel strongly that key practical skills should be developed and refined at KS3, to enable pupils to feel confident and have the skills to work independently at KS4 which is vital to allow them to flourish. </a:t>
            </a:r>
            <a:endParaRPr lang="en-GB" sz="1400" dirty="0">
              <a:cs typeface="Calibri"/>
            </a:endParaRPr>
          </a:p>
          <a:p>
            <a:pPr lvl="0" algn="l">
              <a:lnSpc>
                <a:spcPct val="70000"/>
              </a:lnSpc>
            </a:pPr>
            <a:r>
              <a:rPr lang="en-GB" sz="1400" dirty="0"/>
              <a:t>Year 7 and 8 are taught on a carousel rotating around Resistant Materials, Food and Textiles for a 13 week project.</a:t>
            </a:r>
            <a:endParaRPr lang="en-GB" sz="1400" dirty="0">
              <a:cs typeface="Calibri"/>
            </a:endParaRPr>
          </a:p>
          <a:p>
            <a:pPr algn="l">
              <a:lnSpc>
                <a:spcPct val="70000"/>
              </a:lnSpc>
            </a:pPr>
            <a:r>
              <a:rPr lang="en-GB" sz="1400" dirty="0"/>
              <a:t>Year 9 have 13 weeks in each subject area, divided into two shorter rotations. </a:t>
            </a:r>
            <a:endParaRPr lang="en-GB" sz="1400" dirty="0">
              <a:cs typeface="Calibri"/>
            </a:endParaRPr>
          </a:p>
          <a:p>
            <a:pPr algn="l">
              <a:lnSpc>
                <a:spcPct val="70000"/>
              </a:lnSpc>
            </a:pPr>
            <a:r>
              <a:rPr lang="en-GB" sz="1400" dirty="0"/>
              <a:t>KS4 Year 10 and 11 following GCSE Design Technology and GCSE Food preparation and Nutrition with AQA. </a:t>
            </a:r>
            <a:endParaRPr lang="en-GB" sz="1400" dirty="0">
              <a:cs typeface="Calibri"/>
            </a:endParaRPr>
          </a:p>
          <a:p>
            <a:pPr algn="l">
              <a:lnSpc>
                <a:spcPct val="70000"/>
              </a:lnSpc>
            </a:pPr>
            <a:r>
              <a:rPr lang="en-GB" sz="1400" dirty="0"/>
              <a:t>All pupils are taught by a specialists, we feel that this is vital.</a:t>
            </a:r>
            <a:endParaRPr lang="en-GB" sz="1400" dirty="0">
              <a:cs typeface="Calibri"/>
            </a:endParaRPr>
          </a:p>
          <a:p>
            <a:pPr lvl="0" algn="l">
              <a:lnSpc>
                <a:spcPct val="70000"/>
              </a:lnSpc>
            </a:pPr>
            <a:endParaRPr lang="en-GB" sz="7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1E76B-8AA5-4382-AC95-B62F4E4E1674}"/>
              </a:ext>
            </a:extLst>
          </p:cNvPr>
          <p:cNvSpPr txBox="1">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AC3FC24A-D5E3-4019-B1FF-9D3162A65541}"/>
              </a:ext>
            </a:extLst>
          </p:cNvPr>
          <p:cNvSpPr txBox="1">
            <a:spLocks noGrp="1"/>
          </p:cNvSpPr>
          <p:nvPr>
            <p:ph idx="1"/>
          </p:nvPr>
        </p:nvSpPr>
        <p:spPr/>
        <p:txBody>
          <a:bodyPr/>
          <a:lstStyle/>
          <a:p>
            <a:endParaRPr lang="en-GB" dirty="0"/>
          </a:p>
        </p:txBody>
      </p:sp>
      <p:graphicFrame>
        <p:nvGraphicFramePr>
          <p:cNvPr id="4" name="Table 4">
            <a:extLst>
              <a:ext uri="{FF2B5EF4-FFF2-40B4-BE49-F238E27FC236}">
                <a16:creationId xmlns:a16="http://schemas.microsoft.com/office/drawing/2014/main" id="{7FCF3456-F1A4-4165-9131-B324DE5EB726}"/>
              </a:ext>
            </a:extLst>
          </p:cNvPr>
          <p:cNvGraphicFramePr>
            <a:graphicFrameLocks noGrp="1"/>
          </p:cNvGraphicFramePr>
          <p:nvPr>
            <p:extLst>
              <p:ext uri="{D42A27DB-BD31-4B8C-83A1-F6EECF244321}">
                <p14:modId xmlns:p14="http://schemas.microsoft.com/office/powerpoint/2010/main" val="691729713"/>
              </p:ext>
            </p:extLst>
          </p:nvPr>
        </p:nvGraphicFramePr>
        <p:xfrm>
          <a:off x="326760" y="120581"/>
          <a:ext cx="9252481" cy="5217822"/>
        </p:xfrm>
        <a:graphic>
          <a:graphicData uri="http://schemas.openxmlformats.org/drawingml/2006/table">
            <a:tbl>
              <a:tblPr firstRow="1" bandRow="1">
                <a:effectLst/>
                <a:tableStyleId>{5C22544A-7EE6-4342-B048-85BDC9FD1C3A}</a:tableStyleId>
              </a:tblPr>
              <a:tblGrid>
                <a:gridCol w="1183654">
                  <a:extLst>
                    <a:ext uri="{9D8B030D-6E8A-4147-A177-3AD203B41FA5}">
                      <a16:colId xmlns:a16="http://schemas.microsoft.com/office/drawing/2014/main" val="862503113"/>
                    </a:ext>
                  </a:extLst>
                </a:gridCol>
                <a:gridCol w="1948403">
                  <a:extLst>
                    <a:ext uri="{9D8B030D-6E8A-4147-A177-3AD203B41FA5}">
                      <a16:colId xmlns:a16="http://schemas.microsoft.com/office/drawing/2014/main" val="1265174576"/>
                    </a:ext>
                  </a:extLst>
                </a:gridCol>
                <a:gridCol w="1314148">
                  <a:extLst>
                    <a:ext uri="{9D8B030D-6E8A-4147-A177-3AD203B41FA5}">
                      <a16:colId xmlns:a16="http://schemas.microsoft.com/office/drawing/2014/main" val="1115112095"/>
                    </a:ext>
                  </a:extLst>
                </a:gridCol>
                <a:gridCol w="1949381">
                  <a:extLst>
                    <a:ext uri="{9D8B030D-6E8A-4147-A177-3AD203B41FA5}">
                      <a16:colId xmlns:a16="http://schemas.microsoft.com/office/drawing/2014/main" val="784533180"/>
                    </a:ext>
                  </a:extLst>
                </a:gridCol>
                <a:gridCol w="1821914">
                  <a:extLst>
                    <a:ext uri="{9D8B030D-6E8A-4147-A177-3AD203B41FA5}">
                      <a16:colId xmlns:a16="http://schemas.microsoft.com/office/drawing/2014/main" val="3845708038"/>
                    </a:ext>
                  </a:extLst>
                </a:gridCol>
                <a:gridCol w="1034981">
                  <a:extLst>
                    <a:ext uri="{9D8B030D-6E8A-4147-A177-3AD203B41FA5}">
                      <a16:colId xmlns:a16="http://schemas.microsoft.com/office/drawing/2014/main" val="1720799972"/>
                    </a:ext>
                  </a:extLst>
                </a:gridCol>
              </a:tblGrid>
              <a:tr h="253654">
                <a:tc>
                  <a:txBody>
                    <a:bodyPr/>
                    <a:lstStyle/>
                    <a:p>
                      <a:pPr lvl="0"/>
                      <a:endParaRPr lang="en-GB" dirty="0"/>
                    </a:p>
                  </a:txBody>
                  <a:tcPr/>
                </a:tc>
                <a:tc>
                  <a:txBody>
                    <a:bodyPr/>
                    <a:lstStyle/>
                    <a:p>
                      <a:pPr lvl="0"/>
                      <a:r>
                        <a:rPr lang="en-GB" sz="1200" dirty="0"/>
                        <a:t>1</a:t>
                      </a:r>
                    </a:p>
                  </a:txBody>
                  <a:tcPr/>
                </a:tc>
                <a:tc>
                  <a:txBody>
                    <a:bodyPr/>
                    <a:lstStyle/>
                    <a:p>
                      <a:pPr lvl="0"/>
                      <a:r>
                        <a:rPr lang="en-GB" sz="1200" dirty="0"/>
                        <a:t>2</a:t>
                      </a:r>
                    </a:p>
                  </a:txBody>
                  <a:tcPr/>
                </a:tc>
                <a:tc>
                  <a:txBody>
                    <a:bodyPr/>
                    <a:lstStyle/>
                    <a:p>
                      <a:pPr lvl="0"/>
                      <a:r>
                        <a:rPr lang="en-GB" sz="1200" dirty="0"/>
                        <a:t>3</a:t>
                      </a:r>
                    </a:p>
                  </a:txBody>
                  <a:tcPr/>
                </a:tc>
                <a:tc>
                  <a:txBody>
                    <a:bodyPr/>
                    <a:lstStyle/>
                    <a:p>
                      <a:pPr lvl="0"/>
                      <a:r>
                        <a:rPr lang="en-GB" sz="1200" dirty="0"/>
                        <a:t>4</a:t>
                      </a:r>
                    </a:p>
                  </a:txBody>
                  <a:tcPr/>
                </a:tc>
                <a:tc>
                  <a:txBody>
                    <a:bodyPr/>
                    <a:lstStyle/>
                    <a:p>
                      <a:pPr lvl="0"/>
                      <a:r>
                        <a:rPr lang="en-GB" sz="1200" dirty="0"/>
                        <a:t>5</a:t>
                      </a:r>
                    </a:p>
                  </a:txBody>
                  <a:tcPr/>
                </a:tc>
                <a:extLst>
                  <a:ext uri="{0D108BD9-81ED-4DB2-BD59-A6C34878D82A}">
                    <a16:rowId xmlns:a16="http://schemas.microsoft.com/office/drawing/2014/main" val="1274730389"/>
                  </a:ext>
                </a:extLst>
              </a:tr>
              <a:tr h="3036850">
                <a:tc>
                  <a:txBody>
                    <a:bodyPr/>
                    <a:lstStyle/>
                    <a:p>
                      <a:pPr lvl="0"/>
                      <a:r>
                        <a:rPr lang="en-GB" dirty="0"/>
                        <a:t>Year 11</a:t>
                      </a:r>
                    </a:p>
                    <a:p>
                      <a:pPr lvl="0"/>
                      <a:r>
                        <a:rPr lang="en-GB" sz="1200" dirty="0"/>
                        <a:t>Food preparation and nutrition</a:t>
                      </a:r>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p>
                    <a:p>
                      <a:pPr marL="0" marR="0" lvl="0" indent="0" algn="l" defTabSz="914400" rtl="0" fontAlgn="auto" hangingPunct="1">
                        <a:lnSpc>
                          <a:spcPct val="100000"/>
                        </a:lnSpc>
                        <a:spcBef>
                          <a:spcPts val="0"/>
                        </a:spcBef>
                        <a:spcAft>
                          <a:spcPts val="0"/>
                        </a:spcAft>
                        <a:buNone/>
                        <a:tabLst/>
                      </a:pPr>
                      <a:r>
                        <a:rPr lang="en-GB" sz="1000" dirty="0"/>
                        <a:t>• Food investigation task ( </a:t>
                      </a:r>
                      <a:r>
                        <a:rPr lang="en-GB" sz="1000" b="1" i="0" u="none" strike="noStrike" kern="1200" baseline="0" dirty="0">
                          <a:solidFill>
                            <a:srgbClr val="000000"/>
                          </a:solidFill>
                          <a:latin typeface="Calibri"/>
                        </a:rPr>
                        <a:t>Nea 1)</a:t>
                      </a:r>
                    </a:p>
                    <a:p>
                      <a:pPr marL="0" marR="0" lvl="0" indent="0" algn="l" defTabSz="914400" rtl="0" fontAlgn="auto" hangingPunct="1">
                        <a:lnSpc>
                          <a:spcPct val="100000"/>
                        </a:lnSpc>
                        <a:spcBef>
                          <a:spcPts val="0"/>
                        </a:spcBef>
                        <a:spcAft>
                          <a:spcPts val="0"/>
                        </a:spcAft>
                        <a:buNone/>
                        <a:tabLst/>
                      </a:pPr>
                      <a:r>
                        <a:rPr lang="en-GB" sz="1050" b="0" i="0" kern="1200" dirty="0">
                          <a:solidFill>
                            <a:srgbClr val="000000"/>
                          </a:solidFill>
                          <a:latin typeface="Calibri"/>
                        </a:rPr>
                        <a:t>Students will investigate the working characteristics and the functional and chemical properties of a particular ingredient through practical investigation. They will produce a report which will include research into 'how ingredients work and why'.</a:t>
                      </a:r>
                      <a:endParaRPr lang="en-GB" sz="1050" b="1" i="0" u="none" strike="noStrike" kern="1200" baseline="0" dirty="0">
                        <a:solidFill>
                          <a:srgbClr val="000000"/>
                        </a:solidFill>
                        <a:latin typeface="Calibri"/>
                      </a:endParaRPr>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p>
                    <a:p>
                      <a:pPr lvl="0"/>
                      <a:endParaRPr lang="en-GB" sz="1000" dirty="0"/>
                    </a:p>
                    <a:p>
                      <a:pPr lvl="0"/>
                      <a:r>
                        <a:rPr lang="en-GB" sz="1000" dirty="0"/>
                        <a:t>NEA1</a:t>
                      </a:r>
                    </a:p>
                    <a:p>
                      <a:pPr lvl="0"/>
                      <a:r>
                        <a:rPr lang="en-GB" sz="1000" dirty="0"/>
                        <a:t>Completion</a:t>
                      </a:r>
                    </a:p>
                    <a:p>
                      <a:pPr lvl="0"/>
                      <a:endParaRPr lang="en-GB" sz="1000" dirty="0"/>
                    </a:p>
                    <a:p>
                      <a:pPr marL="0" marR="0" lvl="0" indent="0" algn="l" rtl="0" fontAlgn="auto" hangingPunct="1">
                        <a:lnSpc>
                          <a:spcPct val="100000"/>
                        </a:lnSpc>
                        <a:spcBef>
                          <a:spcPts val="0"/>
                        </a:spcBef>
                        <a:spcAft>
                          <a:spcPts val="0"/>
                        </a:spcAft>
                        <a:buNone/>
                      </a:pPr>
                      <a:r>
                        <a:rPr lang="en-GB" sz="1000" dirty="0"/>
                        <a:t>NEA2</a:t>
                      </a:r>
                    </a:p>
                    <a:p>
                      <a:pPr marL="0" marR="0" lvl="0" indent="0" algn="l">
                        <a:lnSpc>
                          <a:spcPct val="100000"/>
                        </a:lnSpc>
                        <a:spcBef>
                          <a:spcPts val="0"/>
                        </a:spcBef>
                        <a:spcAft>
                          <a:spcPts val="0"/>
                        </a:spcAft>
                        <a:buNone/>
                      </a:pPr>
                      <a:r>
                        <a:rPr lang="en-GB" sz="1000" dirty="0"/>
                        <a:t>Research and complete the technical dishes to showcase their skills</a:t>
                      </a:r>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p>
                    <a:p>
                      <a:pPr lvl="0"/>
                      <a:endParaRPr lang="en-GB" sz="1000" dirty="0"/>
                    </a:p>
                    <a:p>
                      <a:pPr lvl="0"/>
                      <a:r>
                        <a:rPr lang="en-GB" sz="1000" dirty="0"/>
                        <a:t>Nea 2</a:t>
                      </a:r>
                    </a:p>
                    <a:p>
                      <a:pPr lvl="0"/>
                      <a:r>
                        <a:rPr lang="en-GB" sz="1050" b="0" i="0" kern="1200" dirty="0">
                          <a:solidFill>
                            <a:srgbClr val="000000"/>
                          </a:solidFill>
                          <a:latin typeface="Calibri"/>
                        </a:rPr>
                        <a:t>Students will prepare, cook and present a final menu of three dishes to meet the needs of a specific context.  They will then produce their final menu within a single period of no more than 3 hours, planning in advance how this will be achieved.</a:t>
                      </a:r>
                      <a:endParaRPr lang="en-GB" sz="1050" dirty="0"/>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p>
                    <a:p>
                      <a:pPr lvl="0"/>
                      <a:endParaRPr lang="en-GB" sz="1000" dirty="0"/>
                    </a:p>
                    <a:p>
                      <a:pPr lvl="0"/>
                      <a:r>
                        <a:rPr lang="en-GB" sz="1000" dirty="0"/>
                        <a:t>Revision </a:t>
                      </a:r>
                    </a:p>
                    <a:p>
                      <a:pPr lvl="0"/>
                      <a:r>
                        <a:rPr lang="en-GB" sz="1000" dirty="0"/>
                        <a:t>The following will be covered in this period: </a:t>
                      </a:r>
                    </a:p>
                    <a:p>
                      <a:pPr lvl="0"/>
                      <a:r>
                        <a:rPr lang="en-GB" sz="1000" dirty="0"/>
                        <a:t>• how the written exam is organised </a:t>
                      </a:r>
                    </a:p>
                    <a:p>
                      <a:pPr lvl="0"/>
                      <a:r>
                        <a:rPr lang="en-GB" sz="1000" dirty="0"/>
                        <a:t>• how to prepare for the written exam </a:t>
                      </a:r>
                    </a:p>
                    <a:p>
                      <a:pPr lvl="0"/>
                      <a:r>
                        <a:rPr lang="en-GB" sz="1000" dirty="0"/>
                        <a:t>• the command words used in written exam </a:t>
                      </a:r>
                    </a:p>
                    <a:p>
                      <a:pPr lvl="0"/>
                      <a:r>
                        <a:rPr lang="en-GB" sz="1000" dirty="0"/>
                        <a:t>• the types of questions that will be asked in a written exam including: </a:t>
                      </a:r>
                    </a:p>
                    <a:p>
                      <a:pPr lvl="0"/>
                      <a:r>
                        <a:rPr lang="en-GB" sz="1000" dirty="0"/>
                        <a:t>multiple choice • data response • structured question • open-ended response questions or free response questions</a:t>
                      </a:r>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endParaRPr lang="en-US" dirty="0"/>
                    </a:p>
                    <a:p>
                      <a:pPr marL="0" marR="0" lvl="0" indent="0" algn="l" defTabSz="914400">
                        <a:lnSpc>
                          <a:spcPct val="100000"/>
                        </a:lnSpc>
                        <a:spcBef>
                          <a:spcPts val="0"/>
                        </a:spcBef>
                        <a:spcAft>
                          <a:spcPts val="0"/>
                        </a:spcAft>
                        <a:buNone/>
                        <a:tabLst/>
                      </a:pPr>
                      <a:endParaRPr lang="en-GB" sz="1000" b="1" i="0" u="none" strike="noStrike" kern="1200" baseline="0" dirty="0">
                        <a:solidFill>
                          <a:srgbClr val="000000"/>
                        </a:solidFill>
                        <a:latin typeface="Calibri"/>
                      </a:endParaRPr>
                    </a:p>
                    <a:p>
                      <a:pPr marL="0" marR="0" lvl="0" indent="0" algn="l">
                        <a:lnSpc>
                          <a:spcPct val="100000"/>
                        </a:lnSpc>
                        <a:spcBef>
                          <a:spcPts val="0"/>
                        </a:spcBef>
                        <a:spcAft>
                          <a:spcPts val="0"/>
                        </a:spcAft>
                        <a:buNone/>
                      </a:pPr>
                      <a:r>
                        <a:rPr lang="en-GB" sz="1000" b="1" i="0" u="none" strike="noStrike" kern="1200" baseline="0" dirty="0">
                          <a:solidFill>
                            <a:srgbClr val="000000"/>
                          </a:solidFill>
                          <a:latin typeface="Calibri"/>
                        </a:rPr>
                        <a:t>GCSE Examinations start.</a:t>
                      </a:r>
                    </a:p>
                    <a:p>
                      <a:pPr lvl="0"/>
                      <a:endParaRPr lang="en-GB" sz="1000" dirty="0"/>
                    </a:p>
                    <a:p>
                      <a:pPr lvl="0"/>
                      <a:endParaRPr lang="en-GB" sz="1000" dirty="0"/>
                    </a:p>
                    <a:p>
                      <a:pPr lvl="0"/>
                      <a:endParaRPr lang="en-GB" sz="1000" dirty="0"/>
                    </a:p>
                  </a:txBody>
                  <a:tcPr/>
                </a:tc>
                <a:extLst>
                  <a:ext uri="{0D108BD9-81ED-4DB2-BD59-A6C34878D82A}">
                    <a16:rowId xmlns:a16="http://schemas.microsoft.com/office/drawing/2014/main" val="1004873440"/>
                  </a:ext>
                </a:extLst>
              </a:tr>
              <a:tr h="1815212">
                <a:tc>
                  <a:txBody>
                    <a:bodyPr/>
                    <a:lstStyle/>
                    <a:p>
                      <a:pPr lvl="0"/>
                      <a:endParaRPr lang="en-GB" dirty="0"/>
                    </a:p>
                  </a:txBody>
                  <a:tcPr/>
                </a:tc>
                <a:tc>
                  <a:txBody>
                    <a:bodyPr/>
                    <a:lstStyle/>
                    <a:p>
                      <a:pPr lvl="0"/>
                      <a:r>
                        <a:rPr lang="en-GB" sz="1000" b="1" dirty="0"/>
                        <a:t>Key Assessments</a:t>
                      </a:r>
                    </a:p>
                    <a:p>
                      <a:pPr lvl="0"/>
                      <a:endParaRPr lang="en-GB" sz="1000" b="1" dirty="0"/>
                    </a:p>
                    <a:p>
                      <a:pPr lvl="0"/>
                      <a:r>
                        <a:rPr lang="en-GB" sz="1050" b="0" i="0" kern="1200" dirty="0">
                          <a:solidFill>
                            <a:srgbClr val="000000"/>
                          </a:solidFill>
                          <a:latin typeface="Calibri"/>
                        </a:rPr>
                        <a:t>Students produce a report of between 1,500–2,000 words (approx. 6–8 sides of A4 or A3 equivalent). Practical investigations are a compulsory element of this non-exam assessment.</a:t>
                      </a:r>
                      <a:endParaRPr lang="en-GB" sz="1050" b="1" dirty="0"/>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lvl="0"/>
                      <a:r>
                        <a:rPr lang="en-GB" sz="1000" dirty="0"/>
                        <a:t>  </a:t>
                      </a:r>
                    </a:p>
                    <a:p>
                      <a:pPr lvl="0"/>
                      <a:r>
                        <a:rPr lang="en-GB" sz="1000" dirty="0"/>
                        <a:t>NEA1 portfolio</a:t>
                      </a:r>
                    </a:p>
                    <a:p>
                      <a:pPr lvl="0"/>
                      <a:endParaRPr lang="en-GB" sz="1000" dirty="0"/>
                    </a:p>
                    <a:p>
                      <a:pPr lvl="0"/>
                      <a:endParaRPr lang="en-GB" sz="1000" dirty="0"/>
                    </a:p>
                    <a:p>
                      <a:pPr lvl="0"/>
                      <a:endParaRPr lang="en-GB" sz="1000" dirty="0"/>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lvl="0"/>
                      <a:endParaRPr lang="en-US" dirty="0"/>
                    </a:p>
                    <a:p>
                      <a:pPr lvl="0">
                        <a:buNone/>
                      </a:pPr>
                      <a:r>
                        <a:rPr lang="en-GB" sz="1000" b="0" i="0" kern="1200" dirty="0">
                          <a:solidFill>
                            <a:srgbClr val="000000"/>
                          </a:solidFill>
                          <a:latin typeface="Calibri"/>
                        </a:rPr>
                        <a:t>NEA2 portfolio</a:t>
                      </a:r>
                    </a:p>
                    <a:p>
                      <a:pPr lvl="0">
                        <a:buNone/>
                      </a:pPr>
                      <a:r>
                        <a:rPr lang="en-GB" sz="1000" b="0" i="0" kern="1200" dirty="0">
                          <a:solidFill>
                            <a:srgbClr val="000000"/>
                          </a:solidFill>
                          <a:latin typeface="Calibri"/>
                        </a:rPr>
                        <a:t>Year 11 mock exam</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lvl="0">
                        <a:buNone/>
                      </a:pPr>
                      <a:endParaRPr lang="en-GB" sz="900" dirty="0"/>
                    </a:p>
                    <a:p>
                      <a:pPr lvl="0">
                        <a:buNone/>
                      </a:pPr>
                      <a:r>
                        <a:rPr lang="en-GB" sz="900" dirty="0"/>
                        <a:t>Revision topic exam question practice</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txBody>
                  <a:tcPr/>
                </a:tc>
                <a:extLst>
                  <a:ext uri="{0D108BD9-81ED-4DB2-BD59-A6C34878D82A}">
                    <a16:rowId xmlns:a16="http://schemas.microsoft.com/office/drawing/2014/main" val="293670915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47057-F220-14D5-378A-6C8CC8C00B29}"/>
              </a:ext>
            </a:extLst>
          </p:cNvPr>
          <p:cNvSpPr>
            <a:spLocks noGrp="1"/>
          </p:cNvSpPr>
          <p:nvPr>
            <p:ph type="title"/>
          </p:nvPr>
        </p:nvSpPr>
        <p:spPr/>
        <p:txBody>
          <a:bodyPr/>
          <a:lstStyle/>
          <a:p>
            <a:r>
              <a:rPr lang="en-US" dirty="0">
                <a:cs typeface="Calibri Light"/>
              </a:rPr>
              <a:t>Key concepts</a:t>
            </a:r>
            <a:endParaRPr lang="en-US" dirty="0"/>
          </a:p>
        </p:txBody>
      </p:sp>
      <p:sp>
        <p:nvSpPr>
          <p:cNvPr id="3" name="Content Placeholder 2">
            <a:extLst>
              <a:ext uri="{FF2B5EF4-FFF2-40B4-BE49-F238E27FC236}">
                <a16:creationId xmlns:a16="http://schemas.microsoft.com/office/drawing/2014/main" id="{2FDEF1D4-2B14-C5B5-E8F5-65B341AAEC0D}"/>
              </a:ext>
            </a:extLst>
          </p:cNvPr>
          <p:cNvSpPr>
            <a:spLocks noGrp="1"/>
          </p:cNvSpPr>
          <p:nvPr>
            <p:ph idx="1"/>
          </p:nvPr>
        </p:nvSpPr>
        <p:spPr>
          <a:xfrm>
            <a:off x="681035" y="1499249"/>
            <a:ext cx="3912893" cy="3848240"/>
          </a:xfrm>
        </p:spPr>
        <p:style>
          <a:lnRef idx="2">
            <a:schemeClr val="accent5"/>
          </a:lnRef>
          <a:fillRef idx="1">
            <a:schemeClr val="lt1"/>
          </a:fillRef>
          <a:effectRef idx="0">
            <a:schemeClr val="accent5"/>
          </a:effectRef>
          <a:fontRef idx="minor">
            <a:schemeClr val="dk1"/>
          </a:fontRef>
        </p:style>
        <p:txBody>
          <a:bodyPr/>
          <a:lstStyle/>
          <a:p>
            <a:pPr marL="0" indent="0">
              <a:buNone/>
            </a:pPr>
            <a:r>
              <a:rPr lang="en-US" sz="2000" dirty="0">
                <a:cs typeface="Calibri"/>
              </a:rPr>
              <a:t>Resistant Materials and Textiles</a:t>
            </a:r>
          </a:p>
          <a:p>
            <a:pPr marL="0" indent="0">
              <a:buNone/>
            </a:pPr>
            <a:endParaRPr lang="en-US" sz="2000" dirty="0">
              <a:cs typeface="Calibri"/>
            </a:endParaRPr>
          </a:p>
          <a:p>
            <a:pPr marL="0" indent="0">
              <a:buNone/>
            </a:pPr>
            <a:r>
              <a:rPr lang="en-US" sz="2000" dirty="0">
                <a:highlight>
                  <a:srgbClr val="00FF00"/>
                </a:highlight>
                <a:cs typeface="Calibri"/>
              </a:rPr>
              <a:t>1. Identify and investigate</a:t>
            </a:r>
          </a:p>
          <a:p>
            <a:pPr marL="0" indent="0">
              <a:buNone/>
            </a:pPr>
            <a:r>
              <a:rPr lang="en-US" sz="2000" dirty="0">
                <a:highlight>
                  <a:srgbClr val="FF00FF"/>
                </a:highlight>
                <a:cs typeface="Calibri"/>
              </a:rPr>
              <a:t>2. Designing and development</a:t>
            </a:r>
          </a:p>
          <a:p>
            <a:pPr marL="0" indent="0">
              <a:buNone/>
            </a:pPr>
            <a:r>
              <a:rPr lang="en-US" sz="2000" dirty="0">
                <a:highlight>
                  <a:srgbClr val="FF0000"/>
                </a:highlight>
                <a:cs typeface="Calibri"/>
              </a:rPr>
              <a:t>3. Realisation</a:t>
            </a:r>
          </a:p>
          <a:p>
            <a:pPr marL="0" indent="0">
              <a:buNone/>
            </a:pPr>
            <a:r>
              <a:rPr lang="en-US" sz="2000" dirty="0">
                <a:highlight>
                  <a:srgbClr val="FFFF00"/>
                </a:highlight>
                <a:cs typeface="Calibri"/>
              </a:rPr>
              <a:t>4. Analyse and evaluate</a:t>
            </a:r>
          </a:p>
          <a:p>
            <a:pPr marL="0" indent="0">
              <a:buNone/>
            </a:pPr>
            <a:r>
              <a:rPr lang="en-US" sz="2000" dirty="0">
                <a:highlight>
                  <a:srgbClr val="00FFFF"/>
                </a:highlight>
                <a:cs typeface="Calibri"/>
              </a:rPr>
              <a:t>5. Knowledge and understanding of technical principles</a:t>
            </a:r>
          </a:p>
        </p:txBody>
      </p:sp>
      <p:sp>
        <p:nvSpPr>
          <p:cNvPr id="4" name="Content Placeholder 2">
            <a:extLst>
              <a:ext uri="{FF2B5EF4-FFF2-40B4-BE49-F238E27FC236}">
                <a16:creationId xmlns:a16="http://schemas.microsoft.com/office/drawing/2014/main" id="{8B91477D-A5DC-B3C3-B238-0B805A438710}"/>
              </a:ext>
            </a:extLst>
          </p:cNvPr>
          <p:cNvSpPr txBox="1">
            <a:spLocks/>
          </p:cNvSpPr>
          <p:nvPr/>
        </p:nvSpPr>
        <p:spPr>
          <a:xfrm>
            <a:off x="4952997" y="1499249"/>
            <a:ext cx="3912893" cy="3848240"/>
          </a:xfrm>
          <a:prstGeom prst="rect">
            <a:avLst/>
          </a:prstGeom>
        </p:spPr>
        <p:style>
          <a:lnRef idx="2">
            <a:schemeClr val="accent5"/>
          </a:lnRef>
          <a:fillRef idx="1">
            <a:schemeClr val="lt1"/>
          </a:fillRef>
          <a:effectRef idx="0">
            <a:schemeClr val="accent5"/>
          </a:effectRef>
          <a:fontRef idx="minor">
            <a:schemeClr val="dk1"/>
          </a:fontRef>
        </p:style>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chemeClr val="dk1"/>
                </a:solidFill>
                <a:uFillTx/>
                <a:latin typeface="+mn-lt"/>
                <a:ea typeface="+mn-ea"/>
                <a:cs typeface="+mn-c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chemeClr val="dk1"/>
                </a:solidFill>
                <a:uFillTx/>
                <a:latin typeface="+mn-lt"/>
                <a:ea typeface="+mn-ea"/>
                <a:cs typeface="+mn-c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chemeClr val="dk1"/>
                </a:solidFill>
                <a:uFillTx/>
                <a:latin typeface="+mn-lt"/>
                <a:ea typeface="+mn-ea"/>
                <a:cs typeface="+mn-c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chemeClr val="dk1"/>
                </a:solidFill>
                <a:uFillTx/>
                <a:latin typeface="+mn-lt"/>
                <a:ea typeface="+mn-ea"/>
                <a:cs typeface="+mn-c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chemeClr val="dk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itchFamily="34"/>
              <a:buNone/>
            </a:pPr>
            <a:r>
              <a:rPr lang="en-GB" sz="2000" dirty="0">
                <a:cs typeface="Calibri"/>
              </a:rPr>
              <a:t>Food</a:t>
            </a:r>
          </a:p>
          <a:p>
            <a:pPr marL="0" indent="0">
              <a:buNone/>
            </a:pPr>
            <a:endParaRPr lang="en-GB" sz="2000" dirty="0">
              <a:cs typeface="Calibri"/>
            </a:endParaRPr>
          </a:p>
          <a:p>
            <a:pPr>
              <a:buNone/>
            </a:pPr>
            <a:r>
              <a:rPr lang="en-GB" sz="2000" dirty="0">
                <a:highlight>
                  <a:srgbClr val="FFFF00"/>
                </a:highlight>
                <a:ea typeface="+mn-lt"/>
                <a:cs typeface="+mn-lt"/>
              </a:rPr>
              <a:t>1.Food, nutrition and health </a:t>
            </a:r>
            <a:endParaRPr lang="en-GB" dirty="0">
              <a:highlight>
                <a:srgbClr val="FFFF00"/>
              </a:highlight>
              <a:ea typeface="+mn-lt"/>
              <a:cs typeface="+mn-lt"/>
            </a:endParaRPr>
          </a:p>
          <a:p>
            <a:pPr>
              <a:buNone/>
            </a:pPr>
            <a:r>
              <a:rPr lang="en-GB" sz="2000" dirty="0">
                <a:highlight>
                  <a:srgbClr val="00FF00"/>
                </a:highlight>
                <a:ea typeface="+mn-lt"/>
                <a:cs typeface="+mn-lt"/>
              </a:rPr>
              <a:t>2. Food Science </a:t>
            </a:r>
            <a:endParaRPr lang="en-GB" dirty="0">
              <a:highlight>
                <a:srgbClr val="00FF00"/>
              </a:highlight>
              <a:ea typeface="+mn-lt"/>
              <a:cs typeface="+mn-lt"/>
            </a:endParaRPr>
          </a:p>
          <a:p>
            <a:pPr>
              <a:buNone/>
            </a:pPr>
            <a:r>
              <a:rPr lang="en-GB" sz="2000" dirty="0">
                <a:highlight>
                  <a:srgbClr val="00FFFF"/>
                </a:highlight>
                <a:ea typeface="+mn-lt"/>
                <a:cs typeface="+mn-lt"/>
              </a:rPr>
              <a:t>3. Food Safety </a:t>
            </a:r>
            <a:endParaRPr lang="en-GB" dirty="0">
              <a:highlight>
                <a:srgbClr val="00FFFF"/>
              </a:highlight>
              <a:ea typeface="+mn-lt"/>
              <a:cs typeface="+mn-lt"/>
            </a:endParaRPr>
          </a:p>
          <a:p>
            <a:pPr>
              <a:buNone/>
            </a:pPr>
            <a:r>
              <a:rPr lang="en-GB" sz="2000" dirty="0">
                <a:highlight>
                  <a:srgbClr val="FF00FF"/>
                </a:highlight>
                <a:ea typeface="+mn-lt"/>
                <a:cs typeface="+mn-lt"/>
              </a:rPr>
              <a:t>4. Food choice </a:t>
            </a:r>
            <a:endParaRPr lang="en-GB" dirty="0">
              <a:highlight>
                <a:srgbClr val="FF00FF"/>
              </a:highlight>
              <a:ea typeface="+mn-lt"/>
              <a:cs typeface="+mn-lt"/>
            </a:endParaRPr>
          </a:p>
          <a:p>
            <a:pPr marL="0" indent="0">
              <a:buNone/>
            </a:pPr>
            <a:r>
              <a:rPr lang="en-GB" sz="2000" dirty="0">
                <a:solidFill>
                  <a:schemeClr val="bg1"/>
                </a:solidFill>
                <a:highlight>
                  <a:srgbClr val="0000FF"/>
                </a:highlight>
                <a:ea typeface="+mn-lt"/>
                <a:cs typeface="+mn-lt"/>
              </a:rPr>
              <a:t>5. Food provenance Food Preparation and cooking techniques</a:t>
            </a:r>
            <a:endParaRPr lang="en-GB" dirty="0">
              <a:solidFill>
                <a:schemeClr val="bg1"/>
              </a:solidFill>
              <a:highlight>
                <a:srgbClr val="0000FF"/>
              </a:highlight>
              <a:ea typeface="+mn-lt"/>
              <a:cs typeface="+mn-lt"/>
            </a:endParaRPr>
          </a:p>
          <a:p>
            <a:endParaRPr lang="en-GB" sz="2000" dirty="0">
              <a:highlight>
                <a:srgbClr val="00FFFF"/>
              </a:highlight>
              <a:cs typeface="Calibri"/>
            </a:endParaRPr>
          </a:p>
        </p:txBody>
      </p:sp>
    </p:spTree>
    <p:extLst>
      <p:ext uri="{BB962C8B-B14F-4D97-AF65-F5344CB8AC3E}">
        <p14:creationId xmlns:p14="http://schemas.microsoft.com/office/powerpoint/2010/main" val="3350537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9714FB43-9C91-4E97-B960-39C245734394}"/>
              </a:ext>
            </a:extLst>
          </p:cNvPr>
          <p:cNvGraphicFramePr>
            <a:graphicFrameLocks noGrp="1"/>
          </p:cNvGraphicFramePr>
          <p:nvPr>
            <p:extLst>
              <p:ext uri="{D42A27DB-BD31-4B8C-83A1-F6EECF244321}">
                <p14:modId xmlns:p14="http://schemas.microsoft.com/office/powerpoint/2010/main" val="2070458239"/>
              </p:ext>
            </p:extLst>
          </p:nvPr>
        </p:nvGraphicFramePr>
        <p:xfrm>
          <a:off x="1489200" y="222592"/>
          <a:ext cx="7612494" cy="531504"/>
        </p:xfrm>
        <a:graphic>
          <a:graphicData uri="http://schemas.openxmlformats.org/drawingml/2006/table">
            <a:tbl>
              <a:tblPr firstRow="1" bandRow="1">
                <a:effectLst/>
                <a:tableStyleId>{5C22544A-7EE6-4342-B048-85BDC9FD1C3A}</a:tableStyleId>
              </a:tblPr>
              <a:tblGrid>
                <a:gridCol w="2559624">
                  <a:extLst>
                    <a:ext uri="{9D8B030D-6E8A-4147-A177-3AD203B41FA5}">
                      <a16:colId xmlns:a16="http://schemas.microsoft.com/office/drawing/2014/main" val="2212406437"/>
                    </a:ext>
                  </a:extLst>
                </a:gridCol>
                <a:gridCol w="2526429">
                  <a:extLst>
                    <a:ext uri="{9D8B030D-6E8A-4147-A177-3AD203B41FA5}">
                      <a16:colId xmlns:a16="http://schemas.microsoft.com/office/drawing/2014/main" val="4008893650"/>
                    </a:ext>
                  </a:extLst>
                </a:gridCol>
                <a:gridCol w="2526441">
                  <a:extLst>
                    <a:ext uri="{9D8B030D-6E8A-4147-A177-3AD203B41FA5}">
                      <a16:colId xmlns:a16="http://schemas.microsoft.com/office/drawing/2014/main" val="2029156892"/>
                    </a:ext>
                  </a:extLst>
                </a:gridCol>
              </a:tblGrid>
              <a:tr h="301303">
                <a:tc>
                  <a:txBody>
                    <a:bodyPr/>
                    <a:lstStyle/>
                    <a:p>
                      <a:pPr lvl="0"/>
                      <a:r>
                        <a:rPr lang="en-GB" sz="1500" dirty="0"/>
                        <a:t>Rotation 1          </a:t>
                      </a:r>
                      <a:r>
                        <a:rPr lang="en-GB" sz="1200" b="0" dirty="0"/>
                        <a:t>13 weeks</a:t>
                      </a:r>
                    </a:p>
                  </a:txBody>
                  <a:tcPr marL="74295" marR="74295" marT="37152" marB="37152"/>
                </a:tc>
                <a:tc>
                  <a:txBody>
                    <a:bodyPr/>
                    <a:lstStyle/>
                    <a:p>
                      <a:pPr marL="0" marR="0" lvl="0" indent="0" algn="l" defTabSz="914400" rtl="0" fontAlgn="auto" hangingPunct="1">
                        <a:lnSpc>
                          <a:spcPct val="100000"/>
                        </a:lnSpc>
                        <a:spcBef>
                          <a:spcPts val="0"/>
                        </a:spcBef>
                        <a:spcAft>
                          <a:spcPts val="0"/>
                        </a:spcAft>
                        <a:buNone/>
                        <a:tabLst/>
                      </a:pPr>
                      <a:r>
                        <a:rPr lang="en-GB" sz="1500" dirty="0"/>
                        <a:t>Rotation 2          </a:t>
                      </a:r>
                      <a:r>
                        <a:rPr lang="en-GB" sz="1200" b="0" dirty="0"/>
                        <a:t>13 weeks</a:t>
                      </a:r>
                      <a:endParaRPr lang="en-GB" sz="1200" dirty="0"/>
                    </a:p>
                    <a:p>
                      <a:pPr lvl="0"/>
                      <a:endParaRPr lang="en-GB" sz="1500" dirty="0"/>
                    </a:p>
                  </a:txBody>
                  <a:tcPr marL="74295" marR="74295" marT="37152" marB="37152"/>
                </a:tc>
                <a:tc>
                  <a:txBody>
                    <a:bodyPr/>
                    <a:lstStyle/>
                    <a:p>
                      <a:pPr lvl="0"/>
                      <a:r>
                        <a:rPr lang="en-GB" sz="1500" dirty="0"/>
                        <a:t>Rotation 3        </a:t>
                      </a:r>
                      <a:r>
                        <a:rPr lang="en-GB" sz="1200" b="0" dirty="0"/>
                        <a:t>13 weeks</a:t>
                      </a:r>
                    </a:p>
                  </a:txBody>
                  <a:tcPr marL="74295" marR="74295" marT="37152" marB="37152"/>
                </a:tc>
                <a:extLst>
                  <a:ext uri="{0D108BD9-81ED-4DB2-BD59-A6C34878D82A}">
                    <a16:rowId xmlns:a16="http://schemas.microsoft.com/office/drawing/2014/main" val="2364014925"/>
                  </a:ext>
                </a:extLst>
              </a:tr>
            </a:tbl>
          </a:graphicData>
        </a:graphic>
      </p:graphicFrame>
      <p:graphicFrame>
        <p:nvGraphicFramePr>
          <p:cNvPr id="3" name="Table 6">
            <a:extLst>
              <a:ext uri="{FF2B5EF4-FFF2-40B4-BE49-F238E27FC236}">
                <a16:creationId xmlns:a16="http://schemas.microsoft.com/office/drawing/2014/main" id="{0CE644F6-989D-4FCB-AF2D-CEE46BC1DCBB}"/>
              </a:ext>
            </a:extLst>
          </p:cNvPr>
          <p:cNvGraphicFramePr>
            <a:graphicFrameLocks noGrp="1"/>
          </p:cNvGraphicFramePr>
          <p:nvPr/>
        </p:nvGraphicFramePr>
        <p:xfrm>
          <a:off x="257559" y="523896"/>
          <a:ext cx="1231641" cy="5890518"/>
        </p:xfrm>
        <a:graphic>
          <a:graphicData uri="http://schemas.openxmlformats.org/drawingml/2006/table">
            <a:tbl>
              <a:tblPr firstRow="1" bandRow="1">
                <a:effectLst/>
                <a:tableStyleId>{5C22544A-7EE6-4342-B048-85BDC9FD1C3A}</a:tableStyleId>
              </a:tblPr>
              <a:tblGrid>
                <a:gridCol w="1231641">
                  <a:extLst>
                    <a:ext uri="{9D8B030D-6E8A-4147-A177-3AD203B41FA5}">
                      <a16:colId xmlns:a16="http://schemas.microsoft.com/office/drawing/2014/main" val="2685090216"/>
                    </a:ext>
                  </a:extLst>
                </a:gridCol>
              </a:tblGrid>
              <a:tr h="2885288">
                <a:tc>
                  <a:txBody>
                    <a:bodyPr/>
                    <a:lstStyle/>
                    <a:p>
                      <a:pPr lvl="0"/>
                      <a:r>
                        <a:rPr lang="en-GB" sz="1500" dirty="0"/>
                        <a:t>7</a:t>
                      </a:r>
                    </a:p>
                  </a:txBody>
                  <a:tcPr marL="74295" marR="74295" marT="37152" marB="37152">
                    <a:solidFill>
                      <a:srgbClr val="8FAADC"/>
                    </a:solidFill>
                  </a:tcPr>
                </a:tc>
                <a:extLst>
                  <a:ext uri="{0D108BD9-81ED-4DB2-BD59-A6C34878D82A}">
                    <a16:rowId xmlns:a16="http://schemas.microsoft.com/office/drawing/2014/main" val="56847157"/>
                  </a:ext>
                </a:extLst>
              </a:tr>
              <a:tr h="3005230">
                <a:tc>
                  <a:txBody>
                    <a:bodyPr/>
                    <a:lstStyle/>
                    <a:p>
                      <a:pPr lvl="0"/>
                      <a:r>
                        <a:rPr lang="en-GB" sz="1500" dirty="0"/>
                        <a:t>8</a:t>
                      </a:r>
                    </a:p>
                  </a:txBody>
                  <a:tcPr marL="74295" marR="74295" marT="37152" marB="37152"/>
                </a:tc>
                <a:extLst>
                  <a:ext uri="{0D108BD9-81ED-4DB2-BD59-A6C34878D82A}">
                    <a16:rowId xmlns:a16="http://schemas.microsoft.com/office/drawing/2014/main" val="542083965"/>
                  </a:ext>
                </a:extLst>
              </a:tr>
            </a:tbl>
          </a:graphicData>
        </a:graphic>
      </p:graphicFrame>
      <p:graphicFrame>
        <p:nvGraphicFramePr>
          <p:cNvPr id="4" name="Table 10">
            <a:extLst>
              <a:ext uri="{FF2B5EF4-FFF2-40B4-BE49-F238E27FC236}">
                <a16:creationId xmlns:a16="http://schemas.microsoft.com/office/drawing/2014/main" id="{D66EBB9F-508D-4D11-8C66-E53B40CE78C3}"/>
              </a:ext>
            </a:extLst>
          </p:cNvPr>
          <p:cNvGraphicFramePr>
            <a:graphicFrameLocks noGrp="1"/>
          </p:cNvGraphicFramePr>
          <p:nvPr>
            <p:extLst>
              <p:ext uri="{D42A27DB-BD31-4B8C-83A1-F6EECF244321}">
                <p14:modId xmlns:p14="http://schemas.microsoft.com/office/powerpoint/2010/main" val="658887138"/>
              </p:ext>
            </p:extLst>
          </p:nvPr>
        </p:nvGraphicFramePr>
        <p:xfrm>
          <a:off x="1521791" y="506937"/>
          <a:ext cx="7578480" cy="5919625"/>
        </p:xfrm>
        <a:graphic>
          <a:graphicData uri="http://schemas.openxmlformats.org/drawingml/2006/table">
            <a:tbl>
              <a:tblPr firstRow="1" bandRow="1">
                <a:effectLst/>
                <a:tableStyleId>{5C22544A-7EE6-4342-B048-85BDC9FD1C3A}</a:tableStyleId>
              </a:tblPr>
              <a:tblGrid>
                <a:gridCol w="2548202">
                  <a:extLst>
                    <a:ext uri="{9D8B030D-6E8A-4147-A177-3AD203B41FA5}">
                      <a16:colId xmlns:a16="http://schemas.microsoft.com/office/drawing/2014/main" val="2739977881"/>
                    </a:ext>
                  </a:extLst>
                </a:gridCol>
                <a:gridCol w="2504118">
                  <a:extLst>
                    <a:ext uri="{9D8B030D-6E8A-4147-A177-3AD203B41FA5}">
                      <a16:colId xmlns:a16="http://schemas.microsoft.com/office/drawing/2014/main" val="708791060"/>
                    </a:ext>
                  </a:extLst>
                </a:gridCol>
                <a:gridCol w="2526160">
                  <a:extLst>
                    <a:ext uri="{9D8B030D-6E8A-4147-A177-3AD203B41FA5}">
                      <a16:colId xmlns:a16="http://schemas.microsoft.com/office/drawing/2014/main" val="607256432"/>
                    </a:ext>
                  </a:extLst>
                </a:gridCol>
              </a:tblGrid>
              <a:tr h="2209481">
                <a:tc>
                  <a:txBody>
                    <a:bodyPr/>
                    <a:lstStyle/>
                    <a:p>
                      <a:pPr lvl="0"/>
                      <a:r>
                        <a:rPr lang="en-GB" sz="1000" b="1" i="0" u="none" strike="noStrike" kern="1200" baseline="0" dirty="0">
                          <a:solidFill>
                            <a:srgbClr val="000000"/>
                          </a:solidFill>
                          <a:latin typeface="Calibri"/>
                        </a:rPr>
                        <a:t>Key themes covered </a:t>
                      </a:r>
                    </a:p>
                    <a:p>
                      <a:pPr lvl="0"/>
                      <a:endParaRPr lang="en-GB" sz="1000" b="0" i="0" u="none" strike="noStrike" kern="1200" baseline="0" dirty="0">
                        <a:solidFill>
                          <a:srgbClr val="000000"/>
                        </a:solidFill>
                        <a:latin typeface="Calibri"/>
                      </a:endParaRPr>
                    </a:p>
                    <a:p>
                      <a:pPr lvl="0"/>
                      <a:r>
                        <a:rPr lang="en-GB" sz="1000" b="1" i="1" u="none" strike="noStrike" kern="1200" baseline="0" dirty="0">
                          <a:solidFill>
                            <a:srgbClr val="000000"/>
                          </a:solidFill>
                          <a:latin typeface="Calibri"/>
                        </a:rPr>
                        <a:t>1. Resistant materials </a:t>
                      </a:r>
                      <a:endParaRPr lang="en-GB" sz="1000" b="0" i="0" u="none" strike="noStrike" kern="1200" baseline="0" dirty="0">
                        <a:solidFill>
                          <a:srgbClr val="000000"/>
                        </a:solidFill>
                        <a:latin typeface="Calibri"/>
                      </a:endParaRPr>
                    </a:p>
                    <a:p>
                      <a:pPr lvl="0"/>
                      <a:r>
                        <a:rPr lang="en-GB" sz="1000" b="0" i="0" u="none" strike="noStrike" kern="1200" baseline="0" dirty="0">
                          <a:solidFill>
                            <a:srgbClr val="000000"/>
                          </a:solidFill>
                          <a:latin typeface="Calibri"/>
                        </a:rPr>
                        <a:t>Health and safety, Research, designing and manufacturing.</a:t>
                      </a:r>
                    </a:p>
                    <a:p>
                      <a:pPr lvl="0"/>
                      <a:r>
                        <a:rPr lang="en-GB" sz="1000" b="0" i="0" u="none" strike="noStrike" kern="1200" baseline="0" dirty="0">
                          <a:solidFill>
                            <a:srgbClr val="000000"/>
                          </a:solidFill>
                          <a:latin typeface="Calibri"/>
                        </a:rPr>
                        <a:t>Timber based product </a:t>
                      </a:r>
                    </a:p>
                    <a:p>
                      <a:pPr lvl="0"/>
                      <a:r>
                        <a:rPr lang="en-GB" sz="1000" b="0" i="0" u="none" strike="noStrike" kern="1200" baseline="0" dirty="0">
                          <a:solidFill>
                            <a:srgbClr val="000000"/>
                          </a:solidFill>
                          <a:latin typeface="Calibri"/>
                        </a:rPr>
                        <a:t>Man made boards and natural woods and their impact on the environment.</a:t>
                      </a:r>
                      <a:endParaRPr lang="en-GB" sz="1000" dirty="0">
                        <a:solidFill>
                          <a:srgbClr val="000000"/>
                        </a:solidFill>
                      </a:endParaRPr>
                    </a:p>
                  </a:txBody>
                  <a:tcPr marL="74295" marR="74295" marT="37152" marB="37152">
                    <a:solidFill>
                      <a:srgbClr val="8FAADC"/>
                    </a:solidFill>
                  </a:tcPr>
                </a:tc>
                <a:tc>
                  <a:txBody>
                    <a:bodyPr/>
                    <a:lstStyle/>
                    <a:p>
                      <a:pPr lvl="0"/>
                      <a:r>
                        <a:rPr lang="en-GB" sz="1000" dirty="0">
                          <a:solidFill>
                            <a:srgbClr val="000000"/>
                          </a:solidFill>
                        </a:rPr>
                        <a:t>Key themes covered</a:t>
                      </a:r>
                    </a:p>
                    <a:p>
                      <a:pPr lvl="0"/>
                      <a:endParaRPr lang="en-GB" sz="1000" dirty="0">
                        <a:solidFill>
                          <a:srgbClr val="000000"/>
                        </a:solidFill>
                      </a:endParaRPr>
                    </a:p>
                    <a:p>
                      <a:pPr lvl="0"/>
                      <a:r>
                        <a:rPr lang="en-GB" sz="1000" dirty="0">
                          <a:solidFill>
                            <a:srgbClr val="000000"/>
                          </a:solidFill>
                        </a:rPr>
                        <a:t>2. Food Technology</a:t>
                      </a:r>
                    </a:p>
                    <a:p>
                      <a:pPr lvl="0"/>
                      <a:r>
                        <a:rPr lang="en-GB" sz="1000" dirty="0">
                          <a:solidFill>
                            <a:srgbClr val="000000"/>
                          </a:solidFill>
                        </a:rPr>
                        <a:t>Health and safety, Knife skills, Weighing and measuring,  following a method, creaming method, rubbing in method, Bread making, blending.</a:t>
                      </a:r>
                    </a:p>
                    <a:p>
                      <a:pPr lvl="0"/>
                      <a:r>
                        <a:rPr lang="en-GB" sz="1000" dirty="0">
                          <a:solidFill>
                            <a:srgbClr val="000000"/>
                          </a:solidFill>
                        </a:rPr>
                        <a:t>Introduction to Eatwell Guide.</a:t>
                      </a:r>
                    </a:p>
                    <a:p>
                      <a:pPr lvl="0">
                        <a:buNone/>
                      </a:pPr>
                      <a:r>
                        <a:rPr lang="en-GB" sz="1000" dirty="0">
                          <a:solidFill>
                            <a:srgbClr val="000000"/>
                          </a:solidFill>
                        </a:rPr>
                        <a:t>Introduction to sensory analysis.</a:t>
                      </a:r>
                    </a:p>
                  </a:txBody>
                  <a:tcPr marL="74295" marR="74295" marT="37152" marB="37152">
                    <a:solidFill>
                      <a:srgbClr val="8FAADC"/>
                    </a:solidFill>
                  </a:tcPr>
                </a:tc>
                <a:tc>
                  <a:txBody>
                    <a:bodyPr/>
                    <a:lstStyle/>
                    <a:p>
                      <a:pPr lvl="0"/>
                      <a:r>
                        <a:rPr lang="en-GB" sz="1000" dirty="0">
                          <a:solidFill>
                            <a:schemeClr val="tx1"/>
                          </a:solidFill>
                        </a:rPr>
                        <a:t>Key themes covered</a:t>
                      </a:r>
                    </a:p>
                    <a:p>
                      <a:pPr lvl="0"/>
                      <a:r>
                        <a:rPr lang="en-GB" sz="1000" dirty="0">
                          <a:solidFill>
                            <a:srgbClr val="000000"/>
                          </a:solidFill>
                        </a:rPr>
                        <a:t>3. Textiles</a:t>
                      </a:r>
                    </a:p>
                    <a:p>
                      <a:pPr lvl="0"/>
                      <a:r>
                        <a:rPr lang="en-GB" sz="1000" dirty="0">
                          <a:solidFill>
                            <a:srgbClr val="000000"/>
                          </a:solidFill>
                        </a:rPr>
                        <a:t>Health and safety of key equipment, research and investigation of a brief, designing, use of key equipment – Sewing machine and iron, creating a paper pattern, introduction to techniques - Tie-dye, applique and Trapunto.</a:t>
                      </a:r>
                    </a:p>
                    <a:p>
                      <a:pPr lvl="0"/>
                      <a:r>
                        <a:rPr lang="en-GB" sz="1000" dirty="0">
                          <a:solidFill>
                            <a:srgbClr val="000000"/>
                          </a:solidFill>
                        </a:rPr>
                        <a:t>Pupils design and create a 3.D monster – learning to use the Equipment and processes.</a:t>
                      </a:r>
                    </a:p>
                    <a:p>
                      <a:pPr lvl="0"/>
                      <a:r>
                        <a:rPr lang="en-GB" sz="1000" dirty="0">
                          <a:solidFill>
                            <a:srgbClr val="000000"/>
                          </a:solidFill>
                        </a:rPr>
                        <a:t>Introduction to fibres and fabrics – where do fabrics come from?</a:t>
                      </a:r>
                    </a:p>
                  </a:txBody>
                  <a:tcPr marL="74295" marR="74295" marT="37152" marB="37152">
                    <a:solidFill>
                      <a:srgbClr val="8FAADC"/>
                    </a:solidFill>
                  </a:tcPr>
                </a:tc>
                <a:extLst>
                  <a:ext uri="{0D108BD9-81ED-4DB2-BD59-A6C34878D82A}">
                    <a16:rowId xmlns:a16="http://schemas.microsoft.com/office/drawing/2014/main" val="2335909063"/>
                  </a:ext>
                </a:extLst>
              </a:tr>
              <a:tr h="746910">
                <a:tc>
                  <a:txBody>
                    <a:bodyPr/>
                    <a:lstStyle/>
                    <a:p>
                      <a:pPr lvl="0"/>
                      <a:r>
                        <a:rPr lang="en-GB" sz="1000" b="1" dirty="0"/>
                        <a:t>Key assessments</a:t>
                      </a:r>
                    </a:p>
                    <a:p>
                      <a:pPr lvl="0"/>
                      <a:r>
                        <a:rPr lang="en-GB" sz="1000" dirty="0"/>
                        <a:t>Product Analysis, Design Ideas and final product</a:t>
                      </a:r>
                    </a:p>
                  </a:txBody>
                  <a:tcPr marL="74295" marR="74295" marT="37152" marB="37152"/>
                </a:tc>
                <a:tc>
                  <a:txBody>
                    <a:bodyPr/>
                    <a:lstStyle/>
                    <a:p>
                      <a:pPr lvl="0"/>
                      <a:r>
                        <a:rPr lang="en-GB" sz="1000" b="1" dirty="0"/>
                        <a:t>Key Assessments</a:t>
                      </a:r>
                    </a:p>
                    <a:p>
                      <a:pPr lvl="0"/>
                      <a:r>
                        <a:rPr lang="en-GB" sz="1000" b="0" dirty="0"/>
                        <a:t>Eatwell guide evaluation, scone practical, end of rotation assessment</a:t>
                      </a:r>
                      <a:endParaRPr lang="en-US" dirty="0"/>
                    </a:p>
                  </a:txBody>
                  <a:tcPr marL="74295" marR="74295" marT="37152" marB="37152"/>
                </a:tc>
                <a:tc>
                  <a:txBody>
                    <a:bodyPr/>
                    <a:lstStyle/>
                    <a:p>
                      <a:pPr lvl="0"/>
                      <a:r>
                        <a:rPr lang="en-GB" sz="1000" b="1" dirty="0"/>
                        <a:t>Key Assessments</a:t>
                      </a:r>
                    </a:p>
                    <a:p>
                      <a:pPr lvl="0"/>
                      <a:r>
                        <a:rPr lang="en-GB" sz="1000" b="0" dirty="0"/>
                        <a:t>Design development, sewing machine test sheet and final product.</a:t>
                      </a:r>
                    </a:p>
                  </a:txBody>
                  <a:tcPr marL="74295" marR="74295" marT="37152" marB="37152"/>
                </a:tc>
                <a:extLst>
                  <a:ext uri="{0D108BD9-81ED-4DB2-BD59-A6C34878D82A}">
                    <a16:rowId xmlns:a16="http://schemas.microsoft.com/office/drawing/2014/main" val="1417448200"/>
                  </a:ext>
                </a:extLst>
              </a:tr>
              <a:tr h="1805996">
                <a:tc>
                  <a:txBody>
                    <a:bodyPr/>
                    <a:lstStyle/>
                    <a:p>
                      <a:pPr lvl="0" algn="l"/>
                      <a:r>
                        <a:rPr lang="en-GB" sz="1000" b="1" dirty="0"/>
                        <a:t>Key themes covered</a:t>
                      </a:r>
                    </a:p>
                    <a:p>
                      <a:pPr lvl="0" algn="l"/>
                      <a:r>
                        <a:rPr lang="en-GB" sz="1000" b="1" dirty="0"/>
                        <a:t>1. </a:t>
                      </a:r>
                      <a:r>
                        <a:rPr lang="en-GB" sz="1000" b="1" i="1" dirty="0"/>
                        <a:t>Resistant materials</a:t>
                      </a:r>
                    </a:p>
                    <a:p>
                      <a:pPr lvl="0" algn="l"/>
                      <a:r>
                        <a:rPr lang="en-GB" sz="1000" dirty="0"/>
                        <a:t>Research into types  of CAD/CAM. Exploring and using at least two types of CAD/CAM ( laser cutting, sublimation printing) within the production of a money box. Learning making and finishing process for plastics. Paper and board, 3D packaging. Evaluating a project in depth. Learning about different types of plastics and how they are sourced. </a:t>
                      </a:r>
                    </a:p>
                    <a:p>
                      <a:pPr lvl="0" algn="l"/>
                      <a:endParaRPr lang="en-GB" sz="1000" dirty="0"/>
                    </a:p>
                  </a:txBody>
                  <a:tcPr marL="74295" marR="74295" marT="37152" marB="37152"/>
                </a:tc>
                <a:tc>
                  <a:txBody>
                    <a:bodyPr/>
                    <a:lstStyle/>
                    <a:p>
                      <a:pPr marL="0" marR="0" lvl="0" indent="0" algn="l" defTabSz="914400" rtl="0" fontAlgn="auto" hangingPunct="1">
                        <a:lnSpc>
                          <a:spcPct val="100000"/>
                        </a:lnSpc>
                        <a:spcBef>
                          <a:spcPts val="0"/>
                        </a:spcBef>
                        <a:spcAft>
                          <a:spcPts val="0"/>
                        </a:spcAft>
                        <a:buNone/>
                        <a:tabLst/>
                      </a:pPr>
                      <a:r>
                        <a:rPr lang="en-GB" sz="1000" b="1" dirty="0"/>
                        <a:t>Key themes covered</a:t>
                      </a:r>
                    </a:p>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2. Food</a:t>
                      </a:r>
                    </a:p>
                    <a:p>
                      <a:pPr marL="0" marR="0" lvl="0" indent="0" algn="l">
                        <a:lnSpc>
                          <a:spcPct val="100000"/>
                        </a:lnSpc>
                        <a:spcBef>
                          <a:spcPts val="0"/>
                        </a:spcBef>
                        <a:spcAft>
                          <a:spcPts val="0"/>
                        </a:spcAft>
                        <a:buNone/>
                      </a:pPr>
                      <a:r>
                        <a:rPr lang="en-GB" sz="1000" b="1" i="0" u="none" strike="noStrike" kern="1200" baseline="0" dirty="0">
                          <a:solidFill>
                            <a:srgbClr val="000000"/>
                          </a:solidFill>
                          <a:latin typeface="Calibri"/>
                        </a:rPr>
                        <a:t>Understanding how bacteria grow and how to preserve food</a:t>
                      </a:r>
                    </a:p>
                    <a:p>
                      <a:pPr marL="0" marR="0" lvl="0" indent="0" algn="l" rtl="0" fontAlgn="auto" hangingPunct="1">
                        <a:lnSpc>
                          <a:spcPct val="100000"/>
                        </a:lnSpc>
                        <a:spcBef>
                          <a:spcPts val="0"/>
                        </a:spcBef>
                        <a:spcAft>
                          <a:spcPts val="0"/>
                        </a:spcAft>
                        <a:buNone/>
                      </a:pPr>
                      <a:r>
                        <a:rPr lang="en-GB" sz="1000" b="0" i="0" u="none" strike="noStrike" kern="1200" baseline="0" dirty="0">
                          <a:solidFill>
                            <a:srgbClr val="000000"/>
                          </a:solidFill>
                          <a:latin typeface="Calibri"/>
                        </a:rPr>
                        <a:t>Healthy Eating- understanding the key macro and micro nutrients</a:t>
                      </a:r>
                    </a:p>
                    <a:p>
                      <a:pPr marL="0" marR="0" lvl="0" indent="0" algn="l" rtl="0" fontAlgn="auto" hangingPunct="1">
                        <a:lnSpc>
                          <a:spcPct val="100000"/>
                        </a:lnSpc>
                        <a:spcBef>
                          <a:spcPts val="0"/>
                        </a:spcBef>
                        <a:spcAft>
                          <a:spcPts val="0"/>
                        </a:spcAft>
                        <a:buNone/>
                      </a:pPr>
                      <a:r>
                        <a:rPr lang="en-GB" sz="1000" b="0" i="0" u="none" strike="noStrike" kern="1200" baseline="0" dirty="0">
                          <a:solidFill>
                            <a:srgbClr val="000000"/>
                          </a:solidFill>
                          <a:latin typeface="Calibri"/>
                        </a:rPr>
                        <a:t>Understanding the effects on cooking using starches and aeration techniques</a:t>
                      </a:r>
                    </a:p>
                    <a:p>
                      <a:pPr marL="0" marR="0" lvl="0" indent="0" algn="l">
                        <a:lnSpc>
                          <a:spcPct val="100000"/>
                        </a:lnSpc>
                        <a:spcBef>
                          <a:spcPts val="0"/>
                        </a:spcBef>
                        <a:spcAft>
                          <a:spcPts val="0"/>
                        </a:spcAft>
                        <a:buNone/>
                      </a:pPr>
                      <a:r>
                        <a:rPr lang="en-GB" sz="1000" b="0" i="0" u="none" strike="noStrike" kern="1200" baseline="0" dirty="0">
                          <a:solidFill>
                            <a:srgbClr val="000000"/>
                          </a:solidFill>
                          <a:latin typeface="Calibri"/>
                        </a:rPr>
                        <a:t>Evaluating energy balance</a:t>
                      </a:r>
                    </a:p>
                    <a:p>
                      <a:pPr marL="0" marR="0" lvl="0" indent="0" algn="l">
                        <a:lnSpc>
                          <a:spcPct val="100000"/>
                        </a:lnSpc>
                        <a:spcBef>
                          <a:spcPts val="0"/>
                        </a:spcBef>
                        <a:spcAft>
                          <a:spcPts val="0"/>
                        </a:spcAft>
                        <a:buNone/>
                      </a:pPr>
                      <a:r>
                        <a:rPr lang="en-GB" sz="1000" b="0" i="0" u="none" strike="noStrike" kern="1200" baseline="0" dirty="0">
                          <a:solidFill>
                            <a:srgbClr val="000000"/>
                          </a:solidFill>
                          <a:latin typeface="Calibri"/>
                        </a:rPr>
                        <a:t>Looking at dietary needs through life</a:t>
                      </a:r>
                    </a:p>
                    <a:p>
                      <a:pPr marL="0" marR="0" lvl="0" indent="0" algn="l">
                        <a:lnSpc>
                          <a:spcPct val="100000"/>
                        </a:lnSpc>
                        <a:spcBef>
                          <a:spcPts val="0"/>
                        </a:spcBef>
                        <a:spcAft>
                          <a:spcPts val="0"/>
                        </a:spcAft>
                        <a:buNone/>
                      </a:pPr>
                      <a:r>
                        <a:rPr lang="en-GB" sz="1000" b="0" i="0" u="none" strike="noStrike" kern="1200" baseline="0" dirty="0">
                          <a:solidFill>
                            <a:srgbClr val="000000"/>
                          </a:solidFill>
                          <a:latin typeface="Calibri"/>
                        </a:rPr>
                        <a:t>Understanding fair trade</a:t>
                      </a:r>
                    </a:p>
                  </a:txBody>
                  <a:tcPr marL="74295" marR="74295" marT="37152" marB="37152"/>
                </a:tc>
                <a:tc>
                  <a:txBody>
                    <a:bodyPr/>
                    <a:lstStyle/>
                    <a:p>
                      <a:pPr marL="0" marR="0" lvl="0" indent="0" algn="l" defTabSz="914400" rtl="0" fontAlgn="auto" hangingPunct="1">
                        <a:lnSpc>
                          <a:spcPct val="100000"/>
                        </a:lnSpc>
                        <a:spcBef>
                          <a:spcPts val="0"/>
                        </a:spcBef>
                        <a:spcAft>
                          <a:spcPts val="0"/>
                        </a:spcAft>
                        <a:buNone/>
                        <a:tabLst/>
                      </a:pPr>
                      <a:r>
                        <a:rPr lang="en-GB" sz="1000" b="1" dirty="0"/>
                        <a:t>Key themes covered</a:t>
                      </a:r>
                    </a:p>
                    <a:p>
                      <a:pPr lvl="0" algn="l"/>
                      <a:r>
                        <a:rPr lang="en-GB" sz="1000" dirty="0"/>
                        <a:t>3. </a:t>
                      </a:r>
                      <a:r>
                        <a:rPr lang="en-GB" sz="1000" b="1" dirty="0"/>
                        <a:t>Textiles</a:t>
                      </a:r>
                    </a:p>
                    <a:p>
                      <a:pPr lvl="0" algn="l"/>
                      <a:r>
                        <a:rPr lang="en-GB" sz="1000" b="0" dirty="0"/>
                        <a:t>Decorative technique project.</a:t>
                      </a:r>
                    </a:p>
                    <a:p>
                      <a:pPr lvl="0" algn="l"/>
                      <a:r>
                        <a:rPr lang="en-GB" sz="1000" b="0" dirty="0"/>
                        <a:t>Introduction to silk painting, Reverse applique, and heat transfer.</a:t>
                      </a:r>
                    </a:p>
                    <a:p>
                      <a:pPr lvl="0" algn="l"/>
                      <a:r>
                        <a:rPr lang="en-GB" sz="1000" b="0" dirty="0"/>
                        <a:t>Creativity in design, how to create a repeat pattern, how this is done in industry – screen printing. </a:t>
                      </a:r>
                    </a:p>
                    <a:p>
                      <a:pPr lvl="0" algn="l"/>
                      <a:r>
                        <a:rPr lang="en-GB" sz="1000" b="0" dirty="0"/>
                        <a:t>Fabric Construction – Knitting, weaving and bonding. Blending and mixing.</a:t>
                      </a:r>
                    </a:p>
                  </a:txBody>
                  <a:tcPr marL="74295" marR="74295" marT="37152" marB="37152"/>
                </a:tc>
                <a:extLst>
                  <a:ext uri="{0D108BD9-81ED-4DB2-BD59-A6C34878D82A}">
                    <a16:rowId xmlns:a16="http://schemas.microsoft.com/office/drawing/2014/main" val="3366144694"/>
                  </a:ext>
                </a:extLst>
              </a:tr>
              <a:tr h="1157238">
                <a:tc>
                  <a:txBody>
                    <a:bodyPr/>
                    <a:lstStyle/>
                    <a:p>
                      <a:pPr lvl="0"/>
                      <a:r>
                        <a:rPr lang="en-GB" sz="1000" b="1" dirty="0"/>
                        <a:t>Key assessments</a:t>
                      </a:r>
                    </a:p>
                    <a:p>
                      <a:pPr marL="0" marR="0" lvl="0" indent="0" algn="l" rtl="0" fontAlgn="auto" hangingPunct="1">
                        <a:lnSpc>
                          <a:spcPct val="100000"/>
                        </a:lnSpc>
                        <a:spcBef>
                          <a:spcPts val="0"/>
                        </a:spcBef>
                        <a:spcAft>
                          <a:spcPts val="0"/>
                        </a:spcAft>
                        <a:buNone/>
                      </a:pPr>
                      <a:r>
                        <a:rPr lang="en-GB" sz="1000" dirty="0"/>
                        <a:t>Design ideas. Successful inputting of CAD which then results in a working product. Accurate recording of new processes. </a:t>
                      </a:r>
                    </a:p>
                    <a:p>
                      <a:pPr lvl="0"/>
                      <a:endParaRPr lang="en-GB" sz="1000" b="1" dirty="0"/>
                    </a:p>
                  </a:txBody>
                  <a:tcPr marL="74295" marR="74295" marT="37152" marB="37152"/>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lvl="0"/>
                      <a:r>
                        <a:rPr lang="en-US" sz="1050" dirty="0"/>
                        <a:t>Comparison of chicken nuggets</a:t>
                      </a:r>
                    </a:p>
                    <a:p>
                      <a:pPr lvl="0">
                        <a:buNone/>
                      </a:pPr>
                      <a:r>
                        <a:rPr lang="en-US" sz="1050" dirty="0"/>
                        <a:t>Swiss roll practical assessment</a:t>
                      </a:r>
                    </a:p>
                    <a:p>
                      <a:pPr lvl="0">
                        <a:buNone/>
                      </a:pPr>
                      <a:r>
                        <a:rPr lang="en-US" sz="1050" dirty="0"/>
                        <a:t>Assessment of nutrient and functions of ingredients knowledge</a:t>
                      </a:r>
                    </a:p>
                    <a:p>
                      <a:pPr lvl="0">
                        <a:buNone/>
                      </a:pPr>
                      <a:endParaRPr lang="en-US" dirty="0"/>
                    </a:p>
                  </a:txBody>
                  <a:tcPr marL="74295" marR="74295" marT="37152" marB="37152"/>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marL="0" marR="0" lvl="0" indent="0" algn="l" rtl="0" fontAlgn="auto" hangingPunct="1">
                        <a:lnSpc>
                          <a:spcPct val="100000"/>
                        </a:lnSpc>
                        <a:spcBef>
                          <a:spcPts val="0"/>
                        </a:spcBef>
                        <a:spcAft>
                          <a:spcPts val="0"/>
                        </a:spcAft>
                        <a:buNone/>
                      </a:pPr>
                      <a:r>
                        <a:rPr lang="en-GB" sz="1000" b="0" dirty="0"/>
                        <a:t>Peer assessment of inspirational mood board, technique step-by-step sheet,  practical technique assessment.</a:t>
                      </a:r>
                    </a:p>
                    <a:p>
                      <a:pPr lvl="0"/>
                      <a:endParaRPr lang="en-GB" sz="1000" dirty="0"/>
                    </a:p>
                  </a:txBody>
                  <a:tcPr marL="74295" marR="74295" marT="37152" marB="37152"/>
                </a:tc>
                <a:extLst>
                  <a:ext uri="{0D108BD9-81ED-4DB2-BD59-A6C34878D82A}">
                    <a16:rowId xmlns:a16="http://schemas.microsoft.com/office/drawing/2014/main" val="1859833606"/>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43B64709-0CB9-4CF6-97C9-39AE1051B698}"/>
              </a:ext>
            </a:extLst>
          </p:cNvPr>
          <p:cNvGraphicFramePr>
            <a:graphicFrameLocks noGrp="1"/>
          </p:cNvGraphicFramePr>
          <p:nvPr>
            <p:extLst>
              <p:ext uri="{D42A27DB-BD31-4B8C-83A1-F6EECF244321}">
                <p14:modId xmlns:p14="http://schemas.microsoft.com/office/powerpoint/2010/main" val="904485833"/>
              </p:ext>
            </p:extLst>
          </p:nvPr>
        </p:nvGraphicFramePr>
        <p:xfrm>
          <a:off x="414022" y="205740"/>
          <a:ext cx="9077927" cy="6278880"/>
        </p:xfrm>
        <a:graphic>
          <a:graphicData uri="http://schemas.openxmlformats.org/drawingml/2006/table">
            <a:tbl>
              <a:tblPr firstRow="1" bandRow="1">
                <a:effectLst/>
                <a:tableStyleId>{5C22544A-7EE6-4342-B048-85BDC9FD1C3A}</a:tableStyleId>
              </a:tblPr>
              <a:tblGrid>
                <a:gridCol w="1135737">
                  <a:extLst>
                    <a:ext uri="{9D8B030D-6E8A-4147-A177-3AD203B41FA5}">
                      <a16:colId xmlns:a16="http://schemas.microsoft.com/office/drawing/2014/main" val="3487097221"/>
                    </a:ext>
                  </a:extLst>
                </a:gridCol>
                <a:gridCol w="1457955">
                  <a:extLst>
                    <a:ext uri="{9D8B030D-6E8A-4147-A177-3AD203B41FA5}">
                      <a16:colId xmlns:a16="http://schemas.microsoft.com/office/drawing/2014/main" val="642276453"/>
                    </a:ext>
                  </a:extLst>
                </a:gridCol>
                <a:gridCol w="1296847">
                  <a:extLst>
                    <a:ext uri="{9D8B030D-6E8A-4147-A177-3AD203B41FA5}">
                      <a16:colId xmlns:a16="http://schemas.microsoft.com/office/drawing/2014/main" val="951364584"/>
                    </a:ext>
                  </a:extLst>
                </a:gridCol>
                <a:gridCol w="1296847">
                  <a:extLst>
                    <a:ext uri="{9D8B030D-6E8A-4147-A177-3AD203B41FA5}">
                      <a16:colId xmlns:a16="http://schemas.microsoft.com/office/drawing/2014/main" val="568667987"/>
                    </a:ext>
                  </a:extLst>
                </a:gridCol>
                <a:gridCol w="1296847">
                  <a:extLst>
                    <a:ext uri="{9D8B030D-6E8A-4147-A177-3AD203B41FA5}">
                      <a16:colId xmlns:a16="http://schemas.microsoft.com/office/drawing/2014/main" val="3384302757"/>
                    </a:ext>
                  </a:extLst>
                </a:gridCol>
                <a:gridCol w="1296847">
                  <a:extLst>
                    <a:ext uri="{9D8B030D-6E8A-4147-A177-3AD203B41FA5}">
                      <a16:colId xmlns:a16="http://schemas.microsoft.com/office/drawing/2014/main" val="2260956428"/>
                    </a:ext>
                  </a:extLst>
                </a:gridCol>
                <a:gridCol w="1296847">
                  <a:extLst>
                    <a:ext uri="{9D8B030D-6E8A-4147-A177-3AD203B41FA5}">
                      <a16:colId xmlns:a16="http://schemas.microsoft.com/office/drawing/2014/main" val="753369424"/>
                    </a:ext>
                  </a:extLst>
                </a:gridCol>
              </a:tblGrid>
              <a:tr h="286810">
                <a:tc>
                  <a:txBody>
                    <a:bodyPr/>
                    <a:lstStyle/>
                    <a:p>
                      <a:pPr lvl="0"/>
                      <a:endParaRPr lang="en-GB" dirty="0"/>
                    </a:p>
                  </a:txBody>
                  <a:tcPr/>
                </a:tc>
                <a:tc>
                  <a:txBody>
                    <a:bodyPr/>
                    <a:lstStyle/>
                    <a:p>
                      <a:pPr lvl="0"/>
                      <a:r>
                        <a:rPr lang="en-GB" sz="1200" dirty="0"/>
                        <a:t>Rotation 1</a:t>
                      </a:r>
                    </a:p>
                  </a:txBody>
                  <a:tcPr/>
                </a:tc>
                <a:tc>
                  <a:txBody>
                    <a:bodyPr/>
                    <a:lstStyle/>
                    <a:p>
                      <a:pPr lvl="0"/>
                      <a:r>
                        <a:rPr lang="en-GB" sz="1200" dirty="0"/>
                        <a:t>Rotation 2</a:t>
                      </a:r>
                    </a:p>
                  </a:txBody>
                  <a:tcPr/>
                </a:tc>
                <a:tc>
                  <a:txBody>
                    <a:bodyPr/>
                    <a:lstStyle/>
                    <a:p>
                      <a:pPr lvl="0"/>
                      <a:r>
                        <a:rPr lang="en-GB" sz="1200" dirty="0"/>
                        <a:t>Rotation 3</a:t>
                      </a:r>
                    </a:p>
                  </a:txBody>
                  <a:tcPr/>
                </a:tc>
                <a:tc>
                  <a:txBody>
                    <a:bodyPr/>
                    <a:lstStyle/>
                    <a:p>
                      <a:pPr lvl="0"/>
                      <a:r>
                        <a:rPr lang="en-GB" sz="1200" dirty="0"/>
                        <a:t>Rotation 4</a:t>
                      </a:r>
                    </a:p>
                  </a:txBody>
                  <a:tcPr/>
                </a:tc>
                <a:tc>
                  <a:txBody>
                    <a:bodyPr/>
                    <a:lstStyle/>
                    <a:p>
                      <a:pPr lvl="0"/>
                      <a:r>
                        <a:rPr lang="en-GB" sz="1200" dirty="0"/>
                        <a:t>Rotation 5</a:t>
                      </a:r>
                    </a:p>
                  </a:txBody>
                  <a:tcPr/>
                </a:tc>
                <a:tc>
                  <a:txBody>
                    <a:bodyPr/>
                    <a:lstStyle/>
                    <a:p>
                      <a:pPr lvl="0"/>
                      <a:r>
                        <a:rPr lang="en-GB" sz="1200" dirty="0"/>
                        <a:t>Rotation 6</a:t>
                      </a:r>
                    </a:p>
                  </a:txBody>
                  <a:tcPr/>
                </a:tc>
                <a:extLst>
                  <a:ext uri="{0D108BD9-81ED-4DB2-BD59-A6C34878D82A}">
                    <a16:rowId xmlns:a16="http://schemas.microsoft.com/office/drawing/2014/main" val="2726599304"/>
                  </a:ext>
                </a:extLst>
              </a:tr>
              <a:tr h="3036850">
                <a:tc>
                  <a:txBody>
                    <a:bodyPr/>
                    <a:lstStyle/>
                    <a:p>
                      <a:pPr lvl="0"/>
                      <a:r>
                        <a:rPr lang="en-GB" dirty="0"/>
                        <a:t>Year 9</a:t>
                      </a:r>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p>
                    <a:p>
                      <a:pPr marL="0" marR="0" lvl="0" indent="0" algn="l" defTabSz="914400" rtl="0" fontAlgn="auto" hangingPunct="1">
                        <a:lnSpc>
                          <a:spcPct val="100000"/>
                        </a:lnSpc>
                        <a:spcBef>
                          <a:spcPts val="0"/>
                        </a:spcBef>
                        <a:spcAft>
                          <a:spcPts val="0"/>
                        </a:spcAft>
                        <a:buNone/>
                        <a:tabLst/>
                      </a:pPr>
                      <a:endParaRPr lang="en-GB" sz="1000" b="1" i="0" u="none" strike="noStrike" kern="1200" baseline="0" dirty="0">
                        <a:solidFill>
                          <a:srgbClr val="000000"/>
                        </a:solidFill>
                        <a:latin typeface="Calibri"/>
                      </a:endParaRPr>
                    </a:p>
                    <a:p>
                      <a:pPr marL="228600" lvl="0" indent="-228600">
                        <a:buSzPct val="100000"/>
                        <a:buAutoNum type="arabicPeriod"/>
                      </a:pPr>
                      <a:r>
                        <a:rPr lang="en-GB" sz="1000" dirty="0"/>
                        <a:t>Resistant Materials</a:t>
                      </a:r>
                    </a:p>
                    <a:p>
                      <a:pPr marL="0" lvl="0" indent="0">
                        <a:buNone/>
                      </a:pPr>
                      <a:endParaRPr lang="en-GB" sz="1000" kern="1200" dirty="0">
                        <a:solidFill>
                          <a:srgbClr val="000000"/>
                        </a:solidFill>
                        <a:latin typeface="Calibri"/>
                      </a:endParaRPr>
                    </a:p>
                    <a:p>
                      <a:pPr marL="0" lvl="0" indent="0">
                        <a:buNone/>
                      </a:pPr>
                      <a:r>
                        <a:rPr lang="en-GB" sz="1000" kern="1200" dirty="0">
                          <a:solidFill>
                            <a:srgbClr val="000000"/>
                          </a:solidFill>
                          <a:latin typeface="Calibri"/>
                        </a:rPr>
                        <a:t>Key joining methods for woods and plastics. Encouraging varied designs based on individual themes. Working to designs constraints and specification requirements set by a manufacturer. Developing independence in the planning and production of their final products.</a:t>
                      </a:r>
                      <a:endParaRPr lang="en-GB" sz="1000" dirty="0"/>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p>
                    <a:p>
                      <a:pPr lvl="0"/>
                      <a:endParaRPr lang="en-GB" sz="1000" dirty="0"/>
                    </a:p>
                    <a:p>
                      <a:pPr lvl="0"/>
                      <a:r>
                        <a:rPr lang="en-GB" sz="1000" dirty="0"/>
                        <a:t>2. Food Technology</a:t>
                      </a:r>
                    </a:p>
                    <a:p>
                      <a:pPr lvl="0"/>
                      <a:endParaRPr lang="en-GB" sz="1000" dirty="0"/>
                    </a:p>
                    <a:p>
                      <a:pPr lvl="0">
                        <a:buNone/>
                      </a:pPr>
                      <a:r>
                        <a:rPr lang="en-GB" sz="1000" dirty="0"/>
                        <a:t>Hygiene and the law</a:t>
                      </a:r>
                    </a:p>
                    <a:p>
                      <a:pPr lvl="0">
                        <a:buNone/>
                      </a:pPr>
                      <a:r>
                        <a:rPr lang="en-GB" sz="1000" dirty="0"/>
                        <a:t>How we make food choices to include vegetarianism</a:t>
                      </a:r>
                    </a:p>
                    <a:p>
                      <a:pPr lvl="0">
                        <a:buNone/>
                      </a:pPr>
                      <a:r>
                        <a:rPr lang="en-GB" sz="1000" dirty="0"/>
                        <a:t>Evaluation of different pastries by tasting and then making a product with shortcrust, choux and puff pastry</a:t>
                      </a:r>
                    </a:p>
                    <a:p>
                      <a:pPr lvl="0">
                        <a:buNone/>
                      </a:pPr>
                      <a:r>
                        <a:rPr lang="en-GB" sz="1000" dirty="0"/>
                        <a:t>Decorating techniques using the Tunnock's Teacake Challenge organised by the Food Teachers Centre</a:t>
                      </a:r>
                    </a:p>
                    <a:p>
                      <a:pPr lvl="0">
                        <a:buNone/>
                      </a:pPr>
                      <a:endParaRPr lang="en-GB" sz="1000" dirty="0"/>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p>
                    <a:p>
                      <a:pPr lvl="0"/>
                      <a:endParaRPr lang="en-GB" sz="1000" dirty="0"/>
                    </a:p>
                    <a:p>
                      <a:pPr lvl="0"/>
                      <a:r>
                        <a:rPr lang="en-GB" sz="1000" dirty="0"/>
                        <a:t>3. Textiles</a:t>
                      </a:r>
                    </a:p>
                    <a:p>
                      <a:pPr lvl="0"/>
                      <a:r>
                        <a:rPr lang="en-GB" sz="1000" dirty="0"/>
                        <a:t>Designing to specification criteria.</a:t>
                      </a:r>
                    </a:p>
                    <a:p>
                      <a:pPr lvl="0"/>
                      <a:r>
                        <a:rPr lang="en-GB" sz="1000" dirty="0"/>
                        <a:t>Environmental issues and recycling.</a:t>
                      </a:r>
                    </a:p>
                    <a:p>
                      <a:pPr lvl="0"/>
                      <a:r>
                        <a:rPr lang="en-GB" sz="1000" dirty="0"/>
                        <a:t>Designing with sustainability or the environment in mind. </a:t>
                      </a:r>
                    </a:p>
                    <a:p>
                      <a:pPr lvl="0"/>
                      <a:r>
                        <a:rPr lang="en-GB" sz="1000" dirty="0"/>
                        <a:t>Independent selection/recall of techniques previously learnt to encourage iterative design. Use of CAD/CAM where appropriate. </a:t>
                      </a:r>
                    </a:p>
                    <a:p>
                      <a:pPr lvl="0"/>
                      <a:r>
                        <a:rPr lang="en-GB" sz="1000" dirty="0"/>
                        <a:t>Evaluation of product.</a:t>
                      </a:r>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p>
                    <a:p>
                      <a:pPr lvl="0"/>
                      <a:endParaRPr lang="en-GB" sz="1000" dirty="0"/>
                    </a:p>
                    <a:p>
                      <a:pPr lvl="0"/>
                      <a:r>
                        <a:rPr lang="en-GB" sz="1000" dirty="0"/>
                        <a:t>4. Resistant Materials</a:t>
                      </a:r>
                    </a:p>
                    <a:p>
                      <a:pPr marL="0" marR="0" lvl="0" indent="0" algn="l" rtl="0" fontAlgn="auto" hangingPunct="1">
                        <a:lnSpc>
                          <a:spcPct val="100000"/>
                        </a:lnSpc>
                        <a:spcBef>
                          <a:spcPts val="0"/>
                        </a:spcBef>
                        <a:spcAft>
                          <a:spcPts val="0"/>
                        </a:spcAft>
                        <a:buNone/>
                      </a:pPr>
                      <a:r>
                        <a:rPr lang="en-GB" sz="1000" kern="1200" dirty="0">
                          <a:solidFill>
                            <a:srgbClr val="000000"/>
                          </a:solidFill>
                          <a:latin typeface="Calibri"/>
                        </a:rPr>
                        <a:t>Investigating and researching the work of a designer. Designing a product inspired by the work of a chosen designer with clear and obvious links. Stock forms and environmental impact of sourcing raw materials. Drawing techniques, including isometric, perspective and orthographic.</a:t>
                      </a:r>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endParaRPr lang="en-US" dirty="0"/>
                    </a:p>
                    <a:p>
                      <a:pPr lvl="0"/>
                      <a:endParaRPr lang="en-GB" sz="1000" dirty="0"/>
                    </a:p>
                    <a:p>
                      <a:pPr lvl="0"/>
                      <a:r>
                        <a:rPr lang="en-GB" sz="1000" dirty="0"/>
                        <a:t>5. Food Technology</a:t>
                      </a:r>
                    </a:p>
                    <a:p>
                      <a:pPr lvl="0"/>
                      <a:r>
                        <a:rPr lang="en-GB" sz="1000" dirty="0"/>
                        <a:t>Multi Cultural Project – Evaluation of food from around the world including culture, food, traditions, diets/ dietary requirements.</a:t>
                      </a:r>
                    </a:p>
                    <a:p>
                      <a:pPr lvl="0"/>
                      <a:r>
                        <a:rPr lang="en-GB" sz="1000" dirty="0"/>
                        <a:t>Plan and prepare 4 dishes from the around the world, showing a range of skills.</a:t>
                      </a:r>
                    </a:p>
                    <a:p>
                      <a:pPr lvl="0">
                        <a:buNone/>
                      </a:pPr>
                      <a:r>
                        <a:rPr lang="en-GB" sz="1000" dirty="0"/>
                        <a:t>NEA2 project to produce 2 products in 90 minutes.</a:t>
                      </a:r>
                      <a:endParaRPr lang="en-GB" dirty="0"/>
                    </a:p>
                    <a:p>
                      <a:pPr lvl="0"/>
                      <a:endParaRPr lang="en-GB" sz="1000" dirty="0"/>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p>
                    <a:p>
                      <a:pPr lvl="0"/>
                      <a:endParaRPr lang="en-GB" sz="1000" dirty="0"/>
                    </a:p>
                    <a:p>
                      <a:pPr lvl="0"/>
                      <a:r>
                        <a:rPr lang="en-GB" sz="1000" dirty="0"/>
                        <a:t>6. </a:t>
                      </a:r>
                      <a:r>
                        <a:rPr lang="en-GB" sz="900" dirty="0"/>
                        <a:t>Textiles</a:t>
                      </a:r>
                    </a:p>
                    <a:p>
                      <a:pPr lvl="0"/>
                      <a:r>
                        <a:rPr lang="en-GB" sz="900" dirty="0"/>
                        <a:t>Multi Cultural Project.</a:t>
                      </a:r>
                    </a:p>
                    <a:p>
                      <a:pPr lvl="0"/>
                      <a:r>
                        <a:rPr lang="en-GB" sz="900" dirty="0"/>
                        <a:t>Taking inspiration form the work of others/other cultures</a:t>
                      </a:r>
                    </a:p>
                    <a:p>
                      <a:pPr lvl="0"/>
                      <a:r>
                        <a:rPr lang="en-GB" sz="900" dirty="0"/>
                        <a:t>Introduction to Batik, couching and machine embroidery (More able pupils).</a:t>
                      </a:r>
                    </a:p>
                    <a:p>
                      <a:pPr lvl="0"/>
                      <a:r>
                        <a:rPr lang="en-GB" sz="900" dirty="0"/>
                        <a:t>Producing a wall-hanging using batik based on their chosen culture. Designing for a specific client, creating a client profile.</a:t>
                      </a:r>
                    </a:p>
                    <a:p>
                      <a:pPr lvl="0"/>
                      <a:r>
                        <a:rPr lang="en-GB" sz="900" dirty="0"/>
                        <a:t>Pupils plan Batik layering.</a:t>
                      </a:r>
                    </a:p>
                    <a:p>
                      <a:pPr lvl="0"/>
                      <a:r>
                        <a:rPr lang="en-GB" sz="900" dirty="0"/>
                        <a:t>Research into ways of hanging the product.</a:t>
                      </a:r>
                    </a:p>
                    <a:p>
                      <a:pPr lvl="0"/>
                      <a:r>
                        <a:rPr lang="en-GB" sz="900" dirty="0"/>
                        <a:t>Introduction to Fairtrade and Fairtrade principles.</a:t>
                      </a:r>
                    </a:p>
                    <a:p>
                      <a:pPr lvl="0"/>
                      <a:r>
                        <a:rPr lang="en-GB" sz="900" dirty="0"/>
                        <a:t>Moral and social issues relation to the textiles industry.</a:t>
                      </a:r>
                      <a:br>
                        <a:rPr lang="en-GB" sz="900" dirty="0"/>
                      </a:br>
                      <a:r>
                        <a:rPr lang="en-GB" sz="1000" dirty="0"/>
                        <a:t> </a:t>
                      </a:r>
                    </a:p>
                  </a:txBody>
                  <a:tcPr/>
                </a:tc>
                <a:extLst>
                  <a:ext uri="{0D108BD9-81ED-4DB2-BD59-A6C34878D82A}">
                    <a16:rowId xmlns:a16="http://schemas.microsoft.com/office/drawing/2014/main" val="4199661249"/>
                  </a:ext>
                </a:extLst>
              </a:tr>
              <a:tr h="1815212">
                <a:tc>
                  <a:txBody>
                    <a:bodyPr/>
                    <a:lstStyle/>
                    <a:p>
                      <a:pPr lvl="0"/>
                      <a:endParaRPr lang="en-GB" dirty="0"/>
                    </a:p>
                  </a:txBody>
                  <a:tcPr/>
                </a:tc>
                <a:tc>
                  <a:txBody>
                    <a:bodyPr/>
                    <a:lstStyle/>
                    <a:p>
                      <a:pPr lvl="0"/>
                      <a:r>
                        <a:rPr lang="en-GB" sz="1000" b="1" dirty="0"/>
                        <a:t>Key Assessments</a:t>
                      </a:r>
                    </a:p>
                    <a:p>
                      <a:pPr lvl="0"/>
                      <a:r>
                        <a:rPr lang="en-GB" sz="1000" kern="1200" dirty="0">
                          <a:solidFill>
                            <a:srgbClr val="000000"/>
                          </a:solidFill>
                          <a:latin typeface="Calibri"/>
                        </a:rPr>
                        <a:t>Producing a range of design ideas that are varied and make good use of the research that has been gathered. </a:t>
                      </a:r>
                    </a:p>
                    <a:p>
                      <a:pPr lvl="0"/>
                      <a:r>
                        <a:rPr lang="en-GB" sz="1000" kern="1200" dirty="0">
                          <a:solidFill>
                            <a:srgbClr val="000000"/>
                          </a:solidFill>
                          <a:latin typeface="Calibri"/>
                        </a:rPr>
                        <a:t>Completion of a final working and well made product that fully meets all of the design specification requirements. </a:t>
                      </a:r>
                      <a:endParaRPr lang="en-GB" sz="1000" b="1" dirty="0"/>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marL="0" marR="0" lvl="0" indent="0" algn="l">
                        <a:lnSpc>
                          <a:spcPct val="100000"/>
                        </a:lnSpc>
                        <a:spcBef>
                          <a:spcPts val="0"/>
                        </a:spcBef>
                        <a:spcAft>
                          <a:spcPts val="0"/>
                        </a:spcAft>
                        <a:buNone/>
                      </a:pPr>
                      <a:r>
                        <a:rPr lang="en-GB" sz="1000" b="0" dirty="0"/>
                        <a:t>Evaluation of a dish</a:t>
                      </a:r>
                    </a:p>
                    <a:p>
                      <a:pPr marL="0" marR="0" lvl="0" indent="0" algn="l">
                        <a:lnSpc>
                          <a:spcPct val="100000"/>
                        </a:lnSpc>
                        <a:spcBef>
                          <a:spcPts val="0"/>
                        </a:spcBef>
                        <a:spcAft>
                          <a:spcPts val="0"/>
                        </a:spcAft>
                        <a:buNone/>
                      </a:pPr>
                      <a:r>
                        <a:rPr lang="en-GB" sz="1000" b="0" dirty="0"/>
                        <a:t>Practical assessment of apple pie</a:t>
                      </a:r>
                    </a:p>
                    <a:p>
                      <a:pPr marL="0" marR="0" lvl="0" indent="0" algn="l" rtl="0" fontAlgn="auto" hangingPunct="1">
                        <a:lnSpc>
                          <a:spcPct val="100000"/>
                        </a:lnSpc>
                        <a:spcBef>
                          <a:spcPts val="0"/>
                        </a:spcBef>
                        <a:spcAft>
                          <a:spcPts val="0"/>
                        </a:spcAft>
                        <a:buNone/>
                      </a:pPr>
                      <a:endParaRPr lang="en-US" dirty="0"/>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lvl="0"/>
                      <a:r>
                        <a:rPr lang="en-GB" sz="1000" dirty="0"/>
                        <a:t>Use of recycling/ consideration of sustainability.</a:t>
                      </a:r>
                    </a:p>
                    <a:p>
                      <a:pPr lvl="0"/>
                      <a:r>
                        <a:rPr lang="en-GB" sz="1000" dirty="0"/>
                        <a:t>Designing and final product quality of finish.</a:t>
                      </a:r>
                    </a:p>
                    <a:p>
                      <a:pPr lvl="0"/>
                      <a:r>
                        <a:rPr lang="en-GB" sz="1000" dirty="0"/>
                        <a:t>Evaluation.</a:t>
                      </a:r>
                    </a:p>
                    <a:p>
                      <a:pPr lvl="0"/>
                      <a:endParaRPr lang="en-GB" sz="1000" dirty="0"/>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lvl="0"/>
                      <a:r>
                        <a:rPr lang="en-GB" sz="900" dirty="0"/>
                        <a:t>Clear and obvious links to the designers work. Successful manufacturing of product. Clear and accurate drawings.</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lvl="0"/>
                      <a:r>
                        <a:rPr lang="en-GB" sz="1000" dirty="0"/>
                        <a:t>Evaluations</a:t>
                      </a:r>
                    </a:p>
                    <a:p>
                      <a:pPr lvl="0"/>
                      <a:r>
                        <a:rPr lang="en-GB" sz="1000" dirty="0"/>
                        <a:t>Quality of outcome</a:t>
                      </a:r>
                    </a:p>
                    <a:p>
                      <a:pPr lvl="0"/>
                      <a:r>
                        <a:rPr lang="en-GB" sz="1000" dirty="0"/>
                        <a:t>Range of skills, understanding of culture, nutritional analysis.</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lvl="0"/>
                      <a:r>
                        <a:rPr lang="en-GB" sz="1000" dirty="0"/>
                        <a:t>Client profile</a:t>
                      </a:r>
                    </a:p>
                    <a:p>
                      <a:pPr lvl="0"/>
                      <a:endParaRPr lang="en-GB" sz="1000" dirty="0"/>
                    </a:p>
                    <a:p>
                      <a:pPr lvl="0"/>
                      <a:r>
                        <a:rPr lang="en-GB" sz="1000" dirty="0"/>
                        <a:t>Fairtrade questions and mind map</a:t>
                      </a:r>
                    </a:p>
                    <a:p>
                      <a:pPr lvl="0"/>
                      <a:r>
                        <a:rPr lang="en-GB" sz="1000" dirty="0"/>
                        <a:t>Quality of final product.</a:t>
                      </a:r>
                    </a:p>
                  </a:txBody>
                  <a:tcPr/>
                </a:tc>
                <a:extLst>
                  <a:ext uri="{0D108BD9-81ED-4DB2-BD59-A6C34878D82A}">
                    <a16:rowId xmlns:a16="http://schemas.microsoft.com/office/drawing/2014/main" val="2190609417"/>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C169E-521B-4EE4-B239-09FA0D611A84}"/>
              </a:ext>
            </a:extLst>
          </p:cNvPr>
          <p:cNvSpPr txBox="1">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54B954E0-9BC6-427F-BF84-169EA410674F}"/>
              </a:ext>
            </a:extLst>
          </p:cNvPr>
          <p:cNvSpPr txBox="1">
            <a:spLocks noGrp="1"/>
          </p:cNvSpPr>
          <p:nvPr>
            <p:ph idx="1"/>
          </p:nvPr>
        </p:nvSpPr>
        <p:spPr/>
        <p:txBody>
          <a:bodyPr/>
          <a:lstStyle/>
          <a:p>
            <a:endParaRPr lang="en-GB" dirty="0"/>
          </a:p>
        </p:txBody>
      </p:sp>
      <p:graphicFrame>
        <p:nvGraphicFramePr>
          <p:cNvPr id="4" name="Table 4">
            <a:extLst>
              <a:ext uri="{FF2B5EF4-FFF2-40B4-BE49-F238E27FC236}">
                <a16:creationId xmlns:a16="http://schemas.microsoft.com/office/drawing/2014/main" id="{FCC1E0CC-A3D6-4E17-9E1C-A55F562DEA10}"/>
              </a:ext>
            </a:extLst>
          </p:cNvPr>
          <p:cNvGraphicFramePr>
            <a:graphicFrameLocks noGrp="1"/>
          </p:cNvGraphicFramePr>
          <p:nvPr>
            <p:extLst>
              <p:ext uri="{D42A27DB-BD31-4B8C-83A1-F6EECF244321}">
                <p14:modId xmlns:p14="http://schemas.microsoft.com/office/powerpoint/2010/main" val="3719409015"/>
              </p:ext>
            </p:extLst>
          </p:nvPr>
        </p:nvGraphicFramePr>
        <p:xfrm>
          <a:off x="407672" y="221269"/>
          <a:ext cx="8954103" cy="6740316"/>
        </p:xfrm>
        <a:graphic>
          <a:graphicData uri="http://schemas.openxmlformats.org/drawingml/2006/table">
            <a:tbl>
              <a:tblPr firstRow="1" bandRow="1">
                <a:effectLst/>
                <a:tableStyleId>{5C22544A-7EE6-4342-B048-85BDC9FD1C3A}</a:tableStyleId>
              </a:tblPr>
              <a:tblGrid>
                <a:gridCol w="1120246">
                  <a:extLst>
                    <a:ext uri="{9D8B030D-6E8A-4147-A177-3AD203B41FA5}">
                      <a16:colId xmlns:a16="http://schemas.microsoft.com/office/drawing/2014/main" val="441878864"/>
                    </a:ext>
                  </a:extLst>
                </a:gridCol>
                <a:gridCol w="1426261">
                  <a:extLst>
                    <a:ext uri="{9D8B030D-6E8A-4147-A177-3AD203B41FA5}">
                      <a16:colId xmlns:a16="http://schemas.microsoft.com/office/drawing/2014/main" val="3089765677"/>
                    </a:ext>
                  </a:extLst>
                </a:gridCol>
                <a:gridCol w="1290972">
                  <a:extLst>
                    <a:ext uri="{9D8B030D-6E8A-4147-A177-3AD203B41FA5}">
                      <a16:colId xmlns:a16="http://schemas.microsoft.com/office/drawing/2014/main" val="1483433110"/>
                    </a:ext>
                  </a:extLst>
                </a:gridCol>
                <a:gridCol w="1279156">
                  <a:extLst>
                    <a:ext uri="{9D8B030D-6E8A-4147-A177-3AD203B41FA5}">
                      <a16:colId xmlns:a16="http://schemas.microsoft.com/office/drawing/2014/main" val="1657130264"/>
                    </a:ext>
                  </a:extLst>
                </a:gridCol>
                <a:gridCol w="1279156">
                  <a:extLst>
                    <a:ext uri="{9D8B030D-6E8A-4147-A177-3AD203B41FA5}">
                      <a16:colId xmlns:a16="http://schemas.microsoft.com/office/drawing/2014/main" val="2884960248"/>
                    </a:ext>
                  </a:extLst>
                </a:gridCol>
                <a:gridCol w="1279156">
                  <a:extLst>
                    <a:ext uri="{9D8B030D-6E8A-4147-A177-3AD203B41FA5}">
                      <a16:colId xmlns:a16="http://schemas.microsoft.com/office/drawing/2014/main" val="1774666323"/>
                    </a:ext>
                  </a:extLst>
                </a:gridCol>
                <a:gridCol w="1279156">
                  <a:extLst>
                    <a:ext uri="{9D8B030D-6E8A-4147-A177-3AD203B41FA5}">
                      <a16:colId xmlns:a16="http://schemas.microsoft.com/office/drawing/2014/main" val="931259134"/>
                    </a:ext>
                  </a:extLst>
                </a:gridCol>
              </a:tblGrid>
              <a:tr h="347593">
                <a:tc>
                  <a:txBody>
                    <a:bodyPr/>
                    <a:lstStyle/>
                    <a:p>
                      <a:pPr lvl="0"/>
                      <a:endParaRPr lang="en-GB" dirty="0"/>
                    </a:p>
                  </a:txBody>
                  <a:tcPr/>
                </a:tc>
                <a:tc>
                  <a:txBody>
                    <a:bodyPr/>
                    <a:lstStyle/>
                    <a:p>
                      <a:pPr lvl="0"/>
                      <a:r>
                        <a:rPr lang="en-GB" sz="1200" dirty="0"/>
                        <a:t>1</a:t>
                      </a:r>
                    </a:p>
                  </a:txBody>
                  <a:tcPr/>
                </a:tc>
                <a:tc>
                  <a:txBody>
                    <a:bodyPr/>
                    <a:lstStyle/>
                    <a:p>
                      <a:pPr lvl="0"/>
                      <a:r>
                        <a:rPr lang="en-GB" sz="1200" dirty="0"/>
                        <a:t>2</a:t>
                      </a:r>
                    </a:p>
                  </a:txBody>
                  <a:tcPr/>
                </a:tc>
                <a:tc>
                  <a:txBody>
                    <a:bodyPr/>
                    <a:lstStyle/>
                    <a:p>
                      <a:pPr lvl="0"/>
                      <a:r>
                        <a:rPr lang="en-GB" sz="1200" dirty="0"/>
                        <a:t>3</a:t>
                      </a:r>
                    </a:p>
                  </a:txBody>
                  <a:tcPr/>
                </a:tc>
                <a:tc>
                  <a:txBody>
                    <a:bodyPr/>
                    <a:lstStyle/>
                    <a:p>
                      <a:pPr lvl="0"/>
                      <a:r>
                        <a:rPr lang="en-GB" sz="1200" dirty="0"/>
                        <a:t>4</a:t>
                      </a:r>
                    </a:p>
                  </a:txBody>
                  <a:tcPr/>
                </a:tc>
                <a:tc>
                  <a:txBody>
                    <a:bodyPr/>
                    <a:lstStyle/>
                    <a:p>
                      <a:pPr lvl="0"/>
                      <a:r>
                        <a:rPr lang="en-GB" sz="1200" dirty="0"/>
                        <a:t>5</a:t>
                      </a:r>
                    </a:p>
                  </a:txBody>
                  <a:tcPr/>
                </a:tc>
                <a:tc>
                  <a:txBody>
                    <a:bodyPr/>
                    <a:lstStyle/>
                    <a:p>
                      <a:pPr lvl="0"/>
                      <a:r>
                        <a:rPr lang="en-GB" sz="1200" dirty="0"/>
                        <a:t>6</a:t>
                      </a:r>
                    </a:p>
                  </a:txBody>
                  <a:tcPr/>
                </a:tc>
                <a:extLst>
                  <a:ext uri="{0D108BD9-81ED-4DB2-BD59-A6C34878D82A}">
                    <a16:rowId xmlns:a16="http://schemas.microsoft.com/office/drawing/2014/main" val="1822348397"/>
                  </a:ext>
                </a:extLst>
              </a:tr>
              <a:tr h="4104903">
                <a:tc>
                  <a:txBody>
                    <a:bodyPr/>
                    <a:lstStyle/>
                    <a:p>
                      <a:pPr lvl="0"/>
                      <a:r>
                        <a:rPr lang="en-GB" dirty="0"/>
                        <a:t>Year 10</a:t>
                      </a:r>
                    </a:p>
                    <a:p>
                      <a:pPr lvl="0"/>
                      <a:r>
                        <a:rPr lang="en-GB" sz="1600" dirty="0"/>
                        <a:t>Design Technology</a:t>
                      </a:r>
                    </a:p>
                    <a:p>
                      <a:pPr lvl="0"/>
                      <a:endParaRPr lang="en-GB" sz="1600" dirty="0"/>
                    </a:p>
                    <a:p>
                      <a:pPr lvl="0"/>
                      <a:r>
                        <a:rPr lang="en-GB" sz="1600" dirty="0"/>
                        <a:t>Textiles</a:t>
                      </a:r>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p>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Textiles</a:t>
                      </a:r>
                    </a:p>
                    <a:p>
                      <a:pPr marL="0" marR="0" lvl="0" indent="0" algn="l" defTabSz="914400" rtl="0" fontAlgn="auto" hangingPunct="1">
                        <a:lnSpc>
                          <a:spcPct val="100000"/>
                        </a:lnSpc>
                        <a:spcBef>
                          <a:spcPts val="0"/>
                        </a:spcBef>
                        <a:spcAft>
                          <a:spcPts val="0"/>
                        </a:spcAft>
                        <a:buNone/>
                        <a:tabLst/>
                      </a:pPr>
                      <a:r>
                        <a:rPr lang="en-GB" sz="1000" b="0" i="0" u="none" strike="noStrike" kern="1200" baseline="0" dirty="0">
                          <a:solidFill>
                            <a:srgbClr val="000000"/>
                          </a:solidFill>
                          <a:latin typeface="Calibri"/>
                        </a:rPr>
                        <a:t>Fashion project -</a:t>
                      </a:r>
                    </a:p>
                    <a:p>
                      <a:pPr marL="0" marR="0" lvl="0" indent="0" algn="l" defTabSz="914400" rtl="0" fontAlgn="auto" hangingPunct="1">
                        <a:lnSpc>
                          <a:spcPct val="100000"/>
                        </a:lnSpc>
                        <a:spcBef>
                          <a:spcPts val="0"/>
                        </a:spcBef>
                        <a:spcAft>
                          <a:spcPts val="0"/>
                        </a:spcAft>
                        <a:buNone/>
                        <a:tabLst/>
                      </a:pPr>
                      <a:r>
                        <a:rPr lang="en-GB" sz="1000" b="0" i="0" u="none" strike="noStrike" kern="1200" baseline="0" dirty="0">
                          <a:solidFill>
                            <a:srgbClr val="000000"/>
                          </a:solidFill>
                          <a:latin typeface="Calibri"/>
                        </a:rPr>
                        <a:t>Introduction to pattern cutting – using and adapting paper patterns for clothing.</a:t>
                      </a:r>
                    </a:p>
                    <a:p>
                      <a:pPr marL="0" marR="0" lvl="0" indent="0" algn="l" rtl="0" fontAlgn="auto" hangingPunct="1">
                        <a:lnSpc>
                          <a:spcPct val="100000"/>
                        </a:lnSpc>
                        <a:spcBef>
                          <a:spcPts val="0"/>
                        </a:spcBef>
                        <a:spcAft>
                          <a:spcPts val="0"/>
                        </a:spcAft>
                        <a:buNone/>
                      </a:pPr>
                      <a:r>
                        <a:rPr lang="en-GB" sz="1000" b="0" i="0" u="none" strike="noStrike" kern="1200" baseline="0" dirty="0">
                          <a:solidFill>
                            <a:srgbClr val="000000"/>
                          </a:solidFill>
                          <a:latin typeface="Calibri"/>
                        </a:rPr>
                        <a:t>Introduction to influential designers  - research and designing based on inspiration from a designer influence. </a:t>
                      </a:r>
                    </a:p>
                    <a:p>
                      <a:pPr marL="0" marR="0" lvl="0" indent="0" algn="l" defTabSz="914400" rtl="0" fontAlgn="auto" hangingPunct="1">
                        <a:lnSpc>
                          <a:spcPct val="100000"/>
                        </a:lnSpc>
                        <a:spcBef>
                          <a:spcPts val="0"/>
                        </a:spcBef>
                        <a:spcAft>
                          <a:spcPts val="0"/>
                        </a:spcAft>
                        <a:buNone/>
                        <a:tabLst/>
                      </a:pPr>
                      <a:r>
                        <a:rPr lang="en-GB" sz="1000" b="0" i="0" u="none" strike="noStrike" kern="1200" baseline="0" dirty="0">
                          <a:solidFill>
                            <a:srgbClr val="000000"/>
                          </a:solidFill>
                          <a:latin typeface="Calibri"/>
                        </a:rPr>
                        <a:t>Research including product analysis and designer research.</a:t>
                      </a:r>
                    </a:p>
                    <a:p>
                      <a:pPr marL="0" marR="0" lvl="0" indent="0" algn="l" rtl="0" fontAlgn="auto" hangingPunct="1">
                        <a:lnSpc>
                          <a:spcPct val="100000"/>
                        </a:lnSpc>
                        <a:spcBef>
                          <a:spcPts val="0"/>
                        </a:spcBef>
                        <a:spcAft>
                          <a:spcPts val="0"/>
                        </a:spcAft>
                        <a:buNone/>
                      </a:pPr>
                      <a:r>
                        <a:rPr lang="en-GB" sz="1000" b="0" i="0" u="none" strike="noStrike" kern="1200" baseline="0" dirty="0">
                          <a:solidFill>
                            <a:srgbClr val="000000"/>
                          </a:solidFill>
                          <a:latin typeface="Calibri"/>
                        </a:rPr>
                        <a:t>Design development skills </a:t>
                      </a:r>
                    </a:p>
                    <a:p>
                      <a:pPr marL="0" marR="0" lvl="0" indent="0" algn="l" defTabSz="914400" rtl="0" fontAlgn="auto" hangingPunct="1">
                        <a:lnSpc>
                          <a:spcPct val="100000"/>
                        </a:lnSpc>
                        <a:spcBef>
                          <a:spcPts val="0"/>
                        </a:spcBef>
                        <a:spcAft>
                          <a:spcPts val="0"/>
                        </a:spcAft>
                        <a:buNone/>
                        <a:tabLst/>
                      </a:pPr>
                      <a:r>
                        <a:rPr lang="en-GB" sz="1000" b="0" i="0" u="none" strike="noStrike" kern="1200" baseline="0" dirty="0">
                          <a:solidFill>
                            <a:srgbClr val="000000"/>
                          </a:solidFill>
                          <a:latin typeface="Calibri"/>
                        </a:rPr>
                        <a:t>Presentation skills.</a:t>
                      </a:r>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p>
                    <a:p>
                      <a:pPr lvl="0"/>
                      <a:r>
                        <a:rPr lang="en-GB" sz="1000" dirty="0"/>
                        <a:t>Completion of fashion project</a:t>
                      </a:r>
                    </a:p>
                    <a:p>
                      <a:pPr lvl="0"/>
                      <a:r>
                        <a:rPr lang="en-GB" sz="1000" dirty="0"/>
                        <a:t>Production of final </a:t>
                      </a:r>
                      <a:r>
                        <a:rPr lang="en-GB" sz="1000" b="0" dirty="0"/>
                        <a:t>fashion prototype.</a:t>
                      </a:r>
                    </a:p>
                    <a:p>
                      <a:pPr marL="0" marR="0" lvl="0" indent="0" algn="l" rtl="0" fontAlgn="auto" hangingPunct="1">
                        <a:lnSpc>
                          <a:spcPct val="100000"/>
                        </a:lnSpc>
                        <a:spcBef>
                          <a:spcPts val="0"/>
                        </a:spcBef>
                        <a:spcAft>
                          <a:spcPts val="0"/>
                        </a:spcAft>
                        <a:buNone/>
                      </a:pPr>
                      <a:r>
                        <a:rPr lang="en-GB" sz="1000" b="0" dirty="0"/>
                        <a:t>Including </a:t>
                      </a:r>
                      <a:r>
                        <a:rPr lang="en-GB" sz="1000" b="0" i="0" u="none" strike="noStrike" kern="1200" baseline="0" dirty="0">
                          <a:solidFill>
                            <a:srgbClr val="000000"/>
                          </a:solidFill>
                          <a:latin typeface="Calibri"/>
                        </a:rPr>
                        <a:t>How to create shape in fabric – Darts, pleats, gathers. </a:t>
                      </a:r>
                    </a:p>
                    <a:p>
                      <a:pPr marL="0" marR="0" lvl="0" indent="0" algn="l" defTabSz="914400" rtl="0" fontAlgn="auto" hangingPunct="1">
                        <a:lnSpc>
                          <a:spcPct val="100000"/>
                        </a:lnSpc>
                        <a:spcBef>
                          <a:spcPts val="0"/>
                        </a:spcBef>
                        <a:spcAft>
                          <a:spcPts val="0"/>
                        </a:spcAft>
                        <a:buNone/>
                        <a:tabLst/>
                      </a:pPr>
                      <a:r>
                        <a:rPr lang="en-GB" sz="1000" b="0" i="0" u="none" strike="noStrike" kern="1200" baseline="0" dirty="0">
                          <a:solidFill>
                            <a:srgbClr val="000000"/>
                          </a:solidFill>
                          <a:latin typeface="Calibri"/>
                        </a:rPr>
                        <a:t>How to insert a zip or button fastening.</a:t>
                      </a:r>
                    </a:p>
                    <a:p>
                      <a:pPr marL="0" marR="0" lvl="0" indent="0" algn="l" rtl="0" fontAlgn="auto" hangingPunct="1">
                        <a:lnSpc>
                          <a:spcPct val="100000"/>
                        </a:lnSpc>
                        <a:spcBef>
                          <a:spcPts val="0"/>
                        </a:spcBef>
                        <a:spcAft>
                          <a:spcPts val="0"/>
                        </a:spcAft>
                        <a:buNone/>
                      </a:pPr>
                      <a:r>
                        <a:rPr lang="en-GB" sz="1000" b="0" i="0" u="none" strike="noStrike" kern="1200" baseline="0" dirty="0">
                          <a:solidFill>
                            <a:srgbClr val="000000"/>
                          </a:solidFill>
                          <a:latin typeface="Calibri"/>
                        </a:rPr>
                        <a:t>Evaluation – in terms of design inspiration and functionality of product. </a:t>
                      </a:r>
                    </a:p>
                    <a:p>
                      <a:pPr lvl="0"/>
                      <a:r>
                        <a:rPr lang="en-GB" sz="1000" dirty="0"/>
                        <a:t>Topic – Fabrics</a:t>
                      </a:r>
                    </a:p>
                    <a:p>
                      <a:pPr lvl="0"/>
                      <a:r>
                        <a:rPr lang="en-GB" sz="1000" dirty="0"/>
                        <a:t>Including </a:t>
                      </a:r>
                    </a:p>
                    <a:p>
                      <a:pPr lvl="0"/>
                      <a:r>
                        <a:rPr lang="en-GB" sz="1000" dirty="0"/>
                        <a:t>Fibres and their origins, advantages and disadvantages.</a:t>
                      </a:r>
                    </a:p>
                    <a:p>
                      <a:pPr lvl="0"/>
                      <a:r>
                        <a:rPr lang="en-GB" sz="1000" dirty="0"/>
                        <a:t>Methods of construction – uses, advantages/disadvantages. Stock forms/ types/ sizes. Environmental/social impact</a:t>
                      </a:r>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p>
                    <a:p>
                      <a:pPr lvl="0"/>
                      <a:endParaRPr lang="en-GB" sz="900" dirty="0"/>
                    </a:p>
                    <a:p>
                      <a:pPr lvl="0"/>
                      <a:r>
                        <a:rPr lang="en-GB" sz="1000" dirty="0"/>
                        <a:t>Topic – </a:t>
                      </a:r>
                    </a:p>
                    <a:p>
                      <a:pPr lvl="0"/>
                      <a:r>
                        <a:rPr lang="en-GB" sz="1000" dirty="0"/>
                        <a:t>*Smart Materials, technical textiles and composite materials.</a:t>
                      </a:r>
                    </a:p>
                    <a:p>
                      <a:pPr lvl="0"/>
                      <a:r>
                        <a:rPr lang="en-GB" sz="1000" dirty="0"/>
                        <a:t>*Printing and finishing techniques.</a:t>
                      </a:r>
                    </a:p>
                    <a:p>
                      <a:pPr lvl="0"/>
                      <a:r>
                        <a:rPr lang="en-GB" sz="1000" dirty="0"/>
                        <a:t>*Industrial Manufacture – Methods of Production, JIT, Lean manufacture, CIM, Robotics and CAD/CAM. </a:t>
                      </a:r>
                    </a:p>
                    <a:p>
                      <a:pPr lvl="0"/>
                      <a:r>
                        <a:rPr lang="en-GB" sz="1000" dirty="0"/>
                        <a:t>*Modern and smart materials.</a:t>
                      </a:r>
                    </a:p>
                    <a:p>
                      <a:pPr lvl="0"/>
                      <a:endParaRPr lang="en-GB" sz="1000" dirty="0"/>
                    </a:p>
                    <a:p>
                      <a:pPr lvl="0"/>
                      <a:endParaRPr lang="en-GB" sz="1000" dirty="0"/>
                    </a:p>
                    <a:p>
                      <a:pPr lvl="0"/>
                      <a:endParaRPr lang="en-GB" sz="1000" dirty="0"/>
                    </a:p>
                    <a:p>
                      <a:pPr lvl="0"/>
                      <a:endParaRPr lang="en-GB" sz="1000" dirty="0"/>
                    </a:p>
                    <a:p>
                      <a:pPr lvl="0"/>
                      <a:endParaRPr lang="en-GB" sz="1000" dirty="0"/>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p>
                    <a:p>
                      <a:pPr lvl="0"/>
                      <a:endParaRPr lang="en-GB" sz="1000" dirty="0"/>
                    </a:p>
                    <a:p>
                      <a:pPr lvl="0"/>
                      <a:r>
                        <a:rPr lang="en-GB" sz="1000" dirty="0"/>
                        <a:t>Practice NEA project.</a:t>
                      </a:r>
                    </a:p>
                    <a:p>
                      <a:pPr marL="171450" lvl="0" indent="-171450">
                        <a:buSzPct val="100000"/>
                        <a:buFont typeface="Arial" pitchFamily="34"/>
                        <a:buChar char="•"/>
                      </a:pPr>
                      <a:r>
                        <a:rPr lang="en-GB" sz="1000" dirty="0"/>
                        <a:t>How to analyse a context.</a:t>
                      </a:r>
                    </a:p>
                    <a:p>
                      <a:pPr marL="171450" lvl="0" indent="-171450">
                        <a:buSzPct val="100000"/>
                        <a:buFont typeface="Arial" pitchFamily="34"/>
                        <a:buChar char="•"/>
                      </a:pPr>
                      <a:r>
                        <a:rPr lang="en-GB" sz="1000" dirty="0"/>
                        <a:t>Client profiling and interviews, </a:t>
                      </a:r>
                    </a:p>
                    <a:p>
                      <a:pPr marL="171450" lvl="0" indent="-171450">
                        <a:buSzPct val="100000"/>
                        <a:buFont typeface="Arial" pitchFamily="34"/>
                        <a:buChar char="•"/>
                      </a:pPr>
                      <a:r>
                        <a:rPr lang="en-GB" sz="1000" dirty="0"/>
                        <a:t>Writing a design brief and specification</a:t>
                      </a:r>
                    </a:p>
                    <a:p>
                      <a:pPr marL="171450" lvl="0" indent="-171450">
                        <a:buSzPct val="100000"/>
                        <a:buFont typeface="Arial" pitchFamily="34"/>
                        <a:buChar char="•"/>
                      </a:pPr>
                      <a:r>
                        <a:rPr lang="en-GB" sz="1000" dirty="0"/>
                        <a:t>Developing iterative design - Design development and modelling. </a:t>
                      </a:r>
                    </a:p>
                    <a:p>
                      <a:pPr lvl="0"/>
                      <a:endParaRPr lang="en-GB" sz="1000" dirty="0"/>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p>
                    <a:p>
                      <a:pPr lvl="0"/>
                      <a:endParaRPr lang="en-GB" sz="1000" dirty="0"/>
                    </a:p>
                    <a:p>
                      <a:pPr lvl="0"/>
                      <a:r>
                        <a:rPr lang="en-GB" sz="1000" dirty="0"/>
                        <a:t>Completion of practice NEA</a:t>
                      </a:r>
                    </a:p>
                    <a:p>
                      <a:pPr marL="171450" lvl="0" indent="-171450">
                        <a:buSzPct val="100000"/>
                        <a:buFont typeface="Arial" pitchFamily="34"/>
                        <a:buChar char="•"/>
                      </a:pPr>
                      <a:r>
                        <a:rPr lang="en-GB" sz="1000" dirty="0"/>
                        <a:t>Production of final prototype </a:t>
                      </a:r>
                    </a:p>
                    <a:p>
                      <a:pPr marL="171450" lvl="0" indent="-171450">
                        <a:buSzPct val="100000"/>
                        <a:buFont typeface="Arial" pitchFamily="34"/>
                        <a:buChar char="•"/>
                      </a:pPr>
                      <a:r>
                        <a:rPr lang="en-GB" sz="1000" dirty="0"/>
                        <a:t>Testing and evaluation</a:t>
                      </a:r>
                    </a:p>
                    <a:p>
                      <a:pPr marL="0" lvl="0" indent="0">
                        <a:buNone/>
                      </a:pPr>
                      <a:r>
                        <a:rPr lang="en-GB" sz="1000" dirty="0"/>
                        <a:t>Preparation for year 10 Exam</a:t>
                      </a:r>
                    </a:p>
                    <a:p>
                      <a:pPr marL="0" lvl="0" indent="0">
                        <a:buNone/>
                      </a:pPr>
                      <a:r>
                        <a:rPr lang="en-GB" sz="1000" dirty="0"/>
                        <a:t>Focused revision.</a:t>
                      </a:r>
                    </a:p>
                    <a:p>
                      <a:pPr marL="0" lvl="0" indent="0">
                        <a:buNone/>
                      </a:pPr>
                      <a:endParaRPr lang="en-GB" sz="1000" dirty="0"/>
                    </a:p>
                    <a:p>
                      <a:pPr marL="0" lvl="0" indent="0">
                        <a:buNone/>
                      </a:pPr>
                      <a:r>
                        <a:rPr lang="en-GB" sz="1000" dirty="0"/>
                        <a:t>Review of the year 10 exam, reflecting on areas to improve in year 11.</a:t>
                      </a:r>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p>
                    <a:p>
                      <a:pPr lvl="0"/>
                      <a:endParaRPr lang="en-GB" sz="1000" dirty="0"/>
                    </a:p>
                    <a:p>
                      <a:pPr lvl="0"/>
                      <a:r>
                        <a:rPr lang="en-GB" sz="1000" dirty="0"/>
                        <a:t>NEA begins</a:t>
                      </a:r>
                    </a:p>
                    <a:p>
                      <a:pPr lvl="0"/>
                      <a:r>
                        <a:rPr lang="en-GB" sz="1000" dirty="0"/>
                        <a:t>AQA release contexts on 1</a:t>
                      </a:r>
                      <a:r>
                        <a:rPr lang="en-GB" sz="1000" baseline="30000" dirty="0"/>
                        <a:t>st</a:t>
                      </a:r>
                      <a:r>
                        <a:rPr lang="en-GB" sz="1000" dirty="0"/>
                        <a:t> June. </a:t>
                      </a:r>
                    </a:p>
                    <a:p>
                      <a:pPr lvl="0"/>
                      <a:r>
                        <a:rPr lang="en-GB" sz="1000" dirty="0"/>
                        <a:t>Section A</a:t>
                      </a:r>
                    </a:p>
                    <a:p>
                      <a:pPr marL="171450" lvl="0" indent="-171450">
                        <a:buSzPct val="100000"/>
                        <a:buFont typeface="Arial" pitchFamily="34"/>
                        <a:buChar char="•"/>
                      </a:pPr>
                      <a:r>
                        <a:rPr lang="en-GB" sz="1000" dirty="0"/>
                        <a:t>Choosing and analysis of context</a:t>
                      </a:r>
                    </a:p>
                    <a:p>
                      <a:pPr marL="171450" lvl="0" indent="-171450">
                        <a:buSzPct val="100000"/>
                        <a:buFont typeface="Arial" pitchFamily="34"/>
                        <a:buChar char="•"/>
                      </a:pPr>
                      <a:r>
                        <a:rPr lang="en-GB" sz="1000" dirty="0"/>
                        <a:t>Identification of problem and further analysis</a:t>
                      </a:r>
                    </a:p>
                    <a:p>
                      <a:pPr marL="171450" lvl="0" indent="-171450">
                        <a:buSzPct val="100000"/>
                        <a:buFont typeface="Arial" pitchFamily="34"/>
                        <a:buChar char="•"/>
                      </a:pPr>
                      <a:r>
                        <a:rPr lang="en-GB" sz="1000" dirty="0"/>
                        <a:t>Research –  Client profile and profiling. </a:t>
                      </a:r>
                    </a:p>
                    <a:p>
                      <a:pPr marL="171450" lvl="0" indent="-171450">
                        <a:buSzPct val="100000"/>
                        <a:buFont typeface="Arial" pitchFamily="34"/>
                        <a:buChar char="•"/>
                      </a:pPr>
                      <a:r>
                        <a:rPr lang="en-GB" sz="1000" dirty="0"/>
                        <a:t>Product analysis.</a:t>
                      </a:r>
                    </a:p>
                    <a:p>
                      <a:pPr marL="171450" lvl="0" indent="-171450">
                        <a:buSzPct val="100000"/>
                        <a:buFont typeface="Arial" pitchFamily="34"/>
                        <a:buChar char="•"/>
                      </a:pPr>
                      <a:r>
                        <a:rPr lang="en-GB" sz="1000" dirty="0"/>
                        <a:t>Additional research led by the choice of problem – pupil led.</a:t>
                      </a:r>
                    </a:p>
                    <a:p>
                      <a:pPr marL="171450" lvl="0" indent="-171450">
                        <a:buSzPct val="100000"/>
                        <a:buFont typeface="Arial" pitchFamily="34"/>
                        <a:buChar char="•"/>
                      </a:pPr>
                      <a:r>
                        <a:rPr lang="en-GB" sz="1000" dirty="0"/>
                        <a:t>Review of research.</a:t>
                      </a:r>
                    </a:p>
                    <a:p>
                      <a:pPr marL="171450" lvl="0" indent="-171450">
                        <a:buSzPct val="100000"/>
                        <a:buFont typeface="Arial" pitchFamily="34"/>
                        <a:buChar char="•"/>
                      </a:pPr>
                      <a:endParaRPr lang="en-GB" sz="1000" dirty="0"/>
                    </a:p>
                  </a:txBody>
                  <a:tcPr/>
                </a:tc>
                <a:extLst>
                  <a:ext uri="{0D108BD9-81ED-4DB2-BD59-A6C34878D82A}">
                    <a16:rowId xmlns:a16="http://schemas.microsoft.com/office/drawing/2014/main" val="859547397"/>
                  </a:ext>
                </a:extLst>
              </a:tr>
              <a:tr h="2168316">
                <a:tc>
                  <a:txBody>
                    <a:bodyPr/>
                    <a:lstStyle/>
                    <a:p>
                      <a:pPr lvl="0"/>
                      <a:endParaRPr lang="en-GB" dirty="0"/>
                    </a:p>
                  </a:txBody>
                  <a:tcPr/>
                </a:tc>
                <a:tc>
                  <a:txBody>
                    <a:bodyPr/>
                    <a:lstStyle/>
                    <a:p>
                      <a:pPr lvl="0"/>
                      <a:r>
                        <a:rPr lang="en-GB" sz="1000" b="1" dirty="0"/>
                        <a:t>Key Assessments</a:t>
                      </a:r>
                    </a:p>
                    <a:p>
                      <a:pPr lvl="0"/>
                      <a:endParaRPr lang="en-GB" sz="1000" b="1" dirty="0"/>
                    </a:p>
                    <a:p>
                      <a:pPr lvl="0"/>
                      <a:r>
                        <a:rPr lang="en-GB" sz="1000" b="0" dirty="0"/>
                        <a:t>Whole project assessed. First assessment – Iconic Designer research, product analysis</a:t>
                      </a:r>
                    </a:p>
                    <a:p>
                      <a:pPr lvl="0"/>
                      <a:r>
                        <a:rPr lang="en-GB" sz="1000" b="0" dirty="0"/>
                        <a:t>Design Development, designing for a specific client.</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lvl="0"/>
                      <a:r>
                        <a:rPr lang="en-GB" sz="1000" dirty="0"/>
                        <a:t>Final assessment of fashion project including evaluation.</a:t>
                      </a:r>
                    </a:p>
                    <a:p>
                      <a:pPr lvl="0">
                        <a:buNone/>
                      </a:pPr>
                      <a:endParaRPr lang="en-GB" sz="1000" dirty="0"/>
                    </a:p>
                    <a:p>
                      <a:pPr lvl="0">
                        <a:buNone/>
                      </a:pPr>
                      <a:r>
                        <a:rPr lang="en-GB" sz="1000" dirty="0"/>
                        <a:t>Mid topic test – Methods of production and Fibres and Fabrics</a:t>
                      </a:r>
                      <a:endParaRPr lang="en-GB" dirty="0"/>
                    </a:p>
                    <a:p>
                      <a:pPr lvl="0">
                        <a:buNone/>
                      </a:pPr>
                      <a:r>
                        <a:rPr lang="en-GB" sz="1000" dirty="0"/>
                        <a:t>t.</a:t>
                      </a:r>
                    </a:p>
                    <a:p>
                      <a:pPr lvl="0">
                        <a:buNone/>
                      </a:pPr>
                      <a:endParaRPr lang="en-GB" sz="1000" dirty="0"/>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lvl="0"/>
                      <a:endParaRPr lang="en-GB" sz="1000" dirty="0"/>
                    </a:p>
                    <a:p>
                      <a:pPr lvl="0"/>
                      <a:r>
                        <a:rPr lang="en-GB" sz="1000" dirty="0"/>
                        <a:t>End of unit test on topics learnt.</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lvl="0"/>
                      <a:endParaRPr lang="en-GB" sz="900" dirty="0"/>
                    </a:p>
                    <a:p>
                      <a:pPr lvl="0"/>
                      <a:r>
                        <a:rPr lang="en-GB" sz="900" dirty="0"/>
                        <a:t>Assessment of section 1 and 2 of the practice NEA.</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marL="0" marR="0" lvl="0" indent="0" algn="l" defTabSz="914400" rtl="0" fontAlgn="auto" hangingPunct="1">
                        <a:lnSpc>
                          <a:spcPct val="100000"/>
                        </a:lnSpc>
                        <a:spcBef>
                          <a:spcPts val="0"/>
                        </a:spcBef>
                        <a:spcAft>
                          <a:spcPts val="0"/>
                        </a:spcAft>
                        <a:buNone/>
                        <a:tabLst/>
                      </a:pPr>
                      <a:endParaRPr lang="en-GB" sz="1000" b="1" dirty="0"/>
                    </a:p>
                    <a:p>
                      <a:pPr marL="0" marR="0" lvl="0" indent="0" algn="l" defTabSz="914400" rtl="0" fontAlgn="auto" hangingPunct="1">
                        <a:lnSpc>
                          <a:spcPct val="100000"/>
                        </a:lnSpc>
                        <a:spcBef>
                          <a:spcPts val="0"/>
                        </a:spcBef>
                        <a:spcAft>
                          <a:spcPts val="0"/>
                        </a:spcAft>
                        <a:buNone/>
                        <a:tabLst/>
                      </a:pPr>
                      <a:r>
                        <a:rPr lang="en-GB" sz="1000" b="0" dirty="0"/>
                        <a:t>Whole project assessment.</a:t>
                      </a:r>
                    </a:p>
                    <a:p>
                      <a:pPr marL="0" marR="0" lvl="0" indent="0" algn="l" defTabSz="914400" rtl="0" fontAlgn="auto" hangingPunct="1">
                        <a:lnSpc>
                          <a:spcPct val="100000"/>
                        </a:lnSpc>
                        <a:spcBef>
                          <a:spcPts val="0"/>
                        </a:spcBef>
                        <a:spcAft>
                          <a:spcPts val="0"/>
                        </a:spcAft>
                        <a:buNone/>
                        <a:tabLst/>
                      </a:pPr>
                      <a:r>
                        <a:rPr lang="en-GB" sz="1000" b="0" dirty="0"/>
                        <a:t>Year 10 examination.</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marL="0" marR="0" lvl="0" indent="0" algn="l" defTabSz="914400" rtl="0" fontAlgn="auto" hangingPunct="1">
                        <a:lnSpc>
                          <a:spcPct val="100000"/>
                        </a:lnSpc>
                        <a:spcBef>
                          <a:spcPts val="0"/>
                        </a:spcBef>
                        <a:spcAft>
                          <a:spcPts val="0"/>
                        </a:spcAft>
                        <a:buNone/>
                        <a:tabLst/>
                      </a:pPr>
                      <a:endParaRPr lang="en-GB" sz="1000" b="1" dirty="0"/>
                    </a:p>
                    <a:p>
                      <a:pPr marL="0" marR="0" lvl="0" indent="0" algn="l" defTabSz="914400" rtl="0" fontAlgn="auto" hangingPunct="1">
                        <a:lnSpc>
                          <a:spcPct val="100000"/>
                        </a:lnSpc>
                        <a:spcBef>
                          <a:spcPts val="0"/>
                        </a:spcBef>
                        <a:spcAft>
                          <a:spcPts val="0"/>
                        </a:spcAft>
                        <a:buNone/>
                        <a:tabLst/>
                      </a:pPr>
                      <a:r>
                        <a:rPr lang="en-GB" sz="1000" b="0" dirty="0"/>
                        <a:t>Assessment of section A – Research and investigation.</a:t>
                      </a:r>
                    </a:p>
                  </a:txBody>
                  <a:tcPr/>
                </a:tc>
                <a:extLst>
                  <a:ext uri="{0D108BD9-81ED-4DB2-BD59-A6C34878D82A}">
                    <a16:rowId xmlns:a16="http://schemas.microsoft.com/office/drawing/2014/main" val="1981640432"/>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A4AA0-17BC-4A96-9676-D3CD89CA76CB}"/>
              </a:ext>
            </a:extLst>
          </p:cNvPr>
          <p:cNvSpPr txBox="1">
            <a:spLocks noGrp="1"/>
          </p:cNvSpPr>
          <p:nvPr>
            <p:ph type="title"/>
          </p:nvPr>
        </p:nvSpPr>
        <p:spPr/>
        <p:txBody>
          <a:bodyPr/>
          <a:lstStyle/>
          <a:p>
            <a:endParaRPr lang="en-GB" dirty="0"/>
          </a:p>
        </p:txBody>
      </p:sp>
      <p:graphicFrame>
        <p:nvGraphicFramePr>
          <p:cNvPr id="3" name="Table 4">
            <a:extLst>
              <a:ext uri="{FF2B5EF4-FFF2-40B4-BE49-F238E27FC236}">
                <a16:creationId xmlns:a16="http://schemas.microsoft.com/office/drawing/2014/main" id="{A83E04C3-1184-40A1-AD9E-0CF7C130B1C9}"/>
              </a:ext>
            </a:extLst>
          </p:cNvPr>
          <p:cNvGraphicFramePr>
            <a:graphicFrameLocks noGrp="1"/>
          </p:cNvGraphicFramePr>
          <p:nvPr>
            <p:extLst>
              <p:ext uri="{D42A27DB-BD31-4B8C-83A1-F6EECF244321}">
                <p14:modId xmlns:p14="http://schemas.microsoft.com/office/powerpoint/2010/main" val="1580698516"/>
              </p:ext>
            </p:extLst>
          </p:nvPr>
        </p:nvGraphicFramePr>
        <p:xfrm>
          <a:off x="90434" y="97785"/>
          <a:ext cx="9706700" cy="6547683"/>
        </p:xfrm>
        <a:graphic>
          <a:graphicData uri="http://schemas.openxmlformats.org/drawingml/2006/table">
            <a:tbl>
              <a:tblPr firstRow="1" bandRow="1">
                <a:effectLst/>
                <a:tableStyleId>{5C22544A-7EE6-4342-B048-85BDC9FD1C3A}</a:tableStyleId>
              </a:tblPr>
              <a:tblGrid>
                <a:gridCol w="1017919">
                  <a:extLst>
                    <a:ext uri="{9D8B030D-6E8A-4147-A177-3AD203B41FA5}">
                      <a16:colId xmlns:a16="http://schemas.microsoft.com/office/drawing/2014/main" val="3091584307"/>
                    </a:ext>
                  </a:extLst>
                </a:gridCol>
                <a:gridCol w="2407880">
                  <a:extLst>
                    <a:ext uri="{9D8B030D-6E8A-4147-A177-3AD203B41FA5}">
                      <a16:colId xmlns:a16="http://schemas.microsoft.com/office/drawing/2014/main" val="3421670892"/>
                    </a:ext>
                  </a:extLst>
                </a:gridCol>
                <a:gridCol w="1608420">
                  <a:extLst>
                    <a:ext uri="{9D8B030D-6E8A-4147-A177-3AD203B41FA5}">
                      <a16:colId xmlns:a16="http://schemas.microsoft.com/office/drawing/2014/main" val="1376397460"/>
                    </a:ext>
                  </a:extLst>
                </a:gridCol>
                <a:gridCol w="1567738">
                  <a:extLst>
                    <a:ext uri="{9D8B030D-6E8A-4147-A177-3AD203B41FA5}">
                      <a16:colId xmlns:a16="http://schemas.microsoft.com/office/drawing/2014/main" val="3018278210"/>
                    </a:ext>
                  </a:extLst>
                </a:gridCol>
                <a:gridCol w="2160205">
                  <a:extLst>
                    <a:ext uri="{9D8B030D-6E8A-4147-A177-3AD203B41FA5}">
                      <a16:colId xmlns:a16="http://schemas.microsoft.com/office/drawing/2014/main" val="239690343"/>
                    </a:ext>
                  </a:extLst>
                </a:gridCol>
                <a:gridCol w="944538">
                  <a:extLst>
                    <a:ext uri="{9D8B030D-6E8A-4147-A177-3AD203B41FA5}">
                      <a16:colId xmlns:a16="http://schemas.microsoft.com/office/drawing/2014/main" val="3373911068"/>
                    </a:ext>
                  </a:extLst>
                </a:gridCol>
              </a:tblGrid>
              <a:tr h="347718">
                <a:tc>
                  <a:txBody>
                    <a:bodyPr/>
                    <a:lstStyle/>
                    <a:p>
                      <a:pPr lvl="0"/>
                      <a:endParaRPr lang="en-GB" dirty="0"/>
                    </a:p>
                  </a:txBody>
                  <a:tcPr/>
                </a:tc>
                <a:tc>
                  <a:txBody>
                    <a:bodyPr/>
                    <a:lstStyle/>
                    <a:p>
                      <a:pPr lvl="0"/>
                      <a:r>
                        <a:rPr lang="en-GB" sz="1200" dirty="0"/>
                        <a:t>1</a:t>
                      </a:r>
                    </a:p>
                  </a:txBody>
                  <a:tcPr/>
                </a:tc>
                <a:tc>
                  <a:txBody>
                    <a:bodyPr/>
                    <a:lstStyle/>
                    <a:p>
                      <a:pPr lvl="0"/>
                      <a:r>
                        <a:rPr lang="en-GB" sz="1200" dirty="0"/>
                        <a:t>2</a:t>
                      </a:r>
                    </a:p>
                  </a:txBody>
                  <a:tcPr/>
                </a:tc>
                <a:tc>
                  <a:txBody>
                    <a:bodyPr/>
                    <a:lstStyle/>
                    <a:p>
                      <a:pPr lvl="0"/>
                      <a:r>
                        <a:rPr lang="en-GB" sz="1200" dirty="0"/>
                        <a:t>3</a:t>
                      </a:r>
                    </a:p>
                  </a:txBody>
                  <a:tcPr/>
                </a:tc>
                <a:tc>
                  <a:txBody>
                    <a:bodyPr/>
                    <a:lstStyle/>
                    <a:p>
                      <a:pPr lvl="0"/>
                      <a:r>
                        <a:rPr lang="en-GB" sz="1200" dirty="0"/>
                        <a:t>4</a:t>
                      </a:r>
                    </a:p>
                  </a:txBody>
                  <a:tcPr/>
                </a:tc>
                <a:tc>
                  <a:txBody>
                    <a:bodyPr/>
                    <a:lstStyle/>
                    <a:p>
                      <a:pPr lvl="0"/>
                      <a:r>
                        <a:rPr lang="en-GB" sz="1200" dirty="0"/>
                        <a:t>5</a:t>
                      </a:r>
                    </a:p>
                  </a:txBody>
                  <a:tcPr/>
                </a:tc>
                <a:extLst>
                  <a:ext uri="{0D108BD9-81ED-4DB2-BD59-A6C34878D82A}">
                    <a16:rowId xmlns:a16="http://schemas.microsoft.com/office/drawing/2014/main" val="3949775775"/>
                  </a:ext>
                </a:extLst>
              </a:tr>
              <a:tr h="4444422">
                <a:tc>
                  <a:txBody>
                    <a:bodyPr/>
                    <a:lstStyle/>
                    <a:p>
                      <a:pPr lvl="0"/>
                      <a:r>
                        <a:rPr lang="en-GB" dirty="0"/>
                        <a:t>Year 11</a:t>
                      </a:r>
                    </a:p>
                    <a:p>
                      <a:pPr lvl="0"/>
                      <a:r>
                        <a:rPr lang="en-GB" sz="1400" dirty="0"/>
                        <a:t>Design Technology</a:t>
                      </a:r>
                    </a:p>
                    <a:p>
                      <a:pPr lvl="0"/>
                      <a:endParaRPr lang="en-GB" sz="1400" dirty="0"/>
                    </a:p>
                    <a:p>
                      <a:pPr lvl="0"/>
                      <a:r>
                        <a:rPr lang="en-GB" sz="1400" dirty="0"/>
                        <a:t>Textiles </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Continuation of NEA</a:t>
                      </a:r>
                    </a:p>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Section B</a:t>
                      </a:r>
                    </a:p>
                    <a:p>
                      <a:pPr marL="0" marR="0" lvl="0" indent="0" algn="l" defTabSz="914400" rtl="0" fontAlgn="auto" hangingPunct="1">
                        <a:lnSpc>
                          <a:spcPct val="100000"/>
                        </a:lnSpc>
                        <a:spcBef>
                          <a:spcPts val="0"/>
                        </a:spcBef>
                        <a:spcAft>
                          <a:spcPts val="0"/>
                        </a:spcAft>
                        <a:buNone/>
                        <a:tabLst/>
                      </a:pPr>
                      <a:r>
                        <a:rPr lang="en-GB" sz="1000" b="0" i="0" u="none" strike="noStrike" kern="1200" baseline="0" dirty="0">
                          <a:solidFill>
                            <a:srgbClr val="000000"/>
                          </a:solidFill>
                          <a:latin typeface="Calibri"/>
                        </a:rPr>
                        <a:t>Writing of the design brief and detailed specification</a:t>
                      </a:r>
                    </a:p>
                    <a:p>
                      <a:pPr lvl="0"/>
                      <a:r>
                        <a:rPr lang="en-GB" sz="1000" b="0" i="0" u="none" strike="noStrike" kern="1200" baseline="0" dirty="0">
                          <a:solidFill>
                            <a:srgbClr val="000000"/>
                          </a:solidFill>
                          <a:latin typeface="Calibri"/>
                        </a:rPr>
                        <a:t>Based on conclusions from their investigations students will outline design possibilities by</a:t>
                      </a:r>
                    </a:p>
                    <a:p>
                      <a:pPr lvl="0"/>
                      <a:r>
                        <a:rPr lang="en-GB" sz="1000" b="0" i="0" u="none" strike="noStrike" kern="1200" baseline="0" dirty="0">
                          <a:solidFill>
                            <a:srgbClr val="000000"/>
                          </a:solidFill>
                          <a:latin typeface="Calibri"/>
                        </a:rPr>
                        <a:t>producing a design brief and design specification.</a:t>
                      </a:r>
                    </a:p>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Section C</a:t>
                      </a:r>
                    </a:p>
                    <a:p>
                      <a:pPr marL="0" marR="0" lvl="0" indent="0" algn="l" defTabSz="914400" rtl="0" fontAlgn="auto" hangingPunct="1">
                        <a:lnSpc>
                          <a:spcPct val="100000"/>
                        </a:lnSpc>
                        <a:spcBef>
                          <a:spcPts val="0"/>
                        </a:spcBef>
                        <a:spcAft>
                          <a:spcPts val="0"/>
                        </a:spcAft>
                        <a:buNone/>
                        <a:tabLst/>
                      </a:pPr>
                      <a:r>
                        <a:rPr lang="en-GB" sz="1000" b="0" i="0" u="none" strike="noStrike" kern="1200" baseline="0" dirty="0">
                          <a:solidFill>
                            <a:srgbClr val="000000"/>
                          </a:solidFill>
                          <a:latin typeface="Calibri"/>
                        </a:rPr>
                        <a:t>Generating design ideas</a:t>
                      </a:r>
                    </a:p>
                    <a:p>
                      <a:pPr lvl="0"/>
                      <a:r>
                        <a:rPr lang="en-GB" sz="1000" b="0" i="0" u="none" strike="noStrike" kern="1200" baseline="0" dirty="0">
                          <a:solidFill>
                            <a:srgbClr val="000000"/>
                          </a:solidFill>
                          <a:latin typeface="Calibri"/>
                        </a:rPr>
                        <a:t>Students should explore a range of possible ideas linking to the contextual challenge selected.</a:t>
                      </a:r>
                    </a:p>
                    <a:p>
                      <a:pPr lvl="0"/>
                      <a:r>
                        <a:rPr lang="en-GB" sz="1000" b="0" i="0" u="none" strike="noStrike" kern="1200" baseline="0" dirty="0">
                          <a:solidFill>
                            <a:srgbClr val="000000"/>
                          </a:solidFill>
                          <a:latin typeface="Calibri"/>
                        </a:rPr>
                        <a:t>These design ideas should demonstrate flair and originality and students are encouraged to take risks with their designs.</a:t>
                      </a:r>
                    </a:p>
                    <a:p>
                      <a:pPr lvl="0"/>
                      <a:r>
                        <a:rPr lang="en-GB" sz="1000" b="0" i="0" u="none" strike="noStrike" kern="1200" baseline="0" dirty="0">
                          <a:solidFill>
                            <a:srgbClr val="000000"/>
                          </a:solidFill>
                          <a:latin typeface="Calibri"/>
                        </a:rPr>
                        <a:t>Students are encouraged to be imaginative in their approach by</a:t>
                      </a:r>
                    </a:p>
                    <a:p>
                      <a:pPr lvl="0"/>
                      <a:r>
                        <a:rPr lang="en-GB" sz="1000" b="0" i="0" u="none" strike="noStrike" kern="1200" baseline="0" dirty="0">
                          <a:solidFill>
                            <a:srgbClr val="000000"/>
                          </a:solidFill>
                          <a:latin typeface="Calibri"/>
                        </a:rPr>
                        <a:t>experimenting with different ideas and possibilities that avoid design fixation.</a:t>
                      </a:r>
                    </a:p>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Section D </a:t>
                      </a:r>
                    </a:p>
                    <a:p>
                      <a:pPr marL="0" marR="0" lvl="0" indent="0" algn="l" defTabSz="914400" rtl="0" fontAlgn="auto" hangingPunct="1">
                        <a:lnSpc>
                          <a:spcPct val="100000"/>
                        </a:lnSpc>
                        <a:spcBef>
                          <a:spcPts val="0"/>
                        </a:spcBef>
                        <a:spcAft>
                          <a:spcPts val="0"/>
                        </a:spcAft>
                        <a:buNone/>
                        <a:tabLst/>
                      </a:pPr>
                      <a:r>
                        <a:rPr lang="en-GB" sz="1000" b="0" i="0" u="none" strike="noStrike" kern="1200" baseline="0" dirty="0">
                          <a:solidFill>
                            <a:srgbClr val="000000"/>
                          </a:solidFill>
                          <a:latin typeface="Calibri"/>
                        </a:rPr>
                        <a:t>Developing design ideas</a:t>
                      </a:r>
                    </a:p>
                    <a:p>
                      <a:pPr lvl="0"/>
                      <a:r>
                        <a:rPr lang="en-GB" sz="1000" b="0" i="0" u="none" strike="noStrike" kern="1200" baseline="0" dirty="0">
                          <a:solidFill>
                            <a:srgbClr val="000000"/>
                          </a:solidFill>
                          <a:latin typeface="Calibri"/>
                        </a:rPr>
                        <a:t>Students will develop and refine design ideas, through modelling and experimentation. This may include, formal and informal 2D/3D</a:t>
                      </a:r>
                    </a:p>
                    <a:p>
                      <a:pPr lvl="0"/>
                      <a:r>
                        <a:rPr lang="en-GB" sz="1000" b="0" i="0" u="none" strike="noStrike" kern="1200" baseline="0" dirty="0">
                          <a:solidFill>
                            <a:srgbClr val="000000"/>
                          </a:solidFill>
                          <a:latin typeface="Calibri"/>
                        </a:rPr>
                        <a:t>drawing including CAD.</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Continuation of NEA</a:t>
                      </a:r>
                    </a:p>
                    <a:p>
                      <a:pPr lvl="0"/>
                      <a:r>
                        <a:rPr lang="en-GB" sz="1000" b="1" dirty="0"/>
                        <a:t>Completion of section D</a:t>
                      </a:r>
                    </a:p>
                    <a:p>
                      <a:pPr lvl="0"/>
                      <a:r>
                        <a:rPr lang="en-GB" sz="1000" b="0" i="0" u="none" strike="noStrike" kern="1200" baseline="0" dirty="0">
                          <a:solidFill>
                            <a:srgbClr val="000000"/>
                          </a:solidFill>
                          <a:latin typeface="Calibri"/>
                        </a:rPr>
                        <a:t>Students will develop at least one model, through trialling of processes and techniques Students will also carry out additional research and select suitable materials and components.</a:t>
                      </a:r>
                      <a:endParaRPr lang="en-GB" sz="1000" dirty="0"/>
                    </a:p>
                    <a:p>
                      <a:pPr lvl="0"/>
                      <a:endParaRPr lang="en-GB" sz="1000" dirty="0"/>
                    </a:p>
                    <a:p>
                      <a:pPr lvl="0"/>
                      <a:r>
                        <a:rPr lang="en-GB" sz="1000" b="1" dirty="0"/>
                        <a:t>Section E</a:t>
                      </a:r>
                    </a:p>
                    <a:p>
                      <a:pPr lvl="0"/>
                      <a:r>
                        <a:rPr lang="en-GB" sz="1000" dirty="0"/>
                        <a:t>Realising design ideas</a:t>
                      </a:r>
                    </a:p>
                    <a:p>
                      <a:pPr lvl="0"/>
                      <a:r>
                        <a:rPr lang="en-GB" sz="1000" b="0" i="0" u="none" strike="noStrike" kern="1200" baseline="0" dirty="0">
                          <a:solidFill>
                            <a:srgbClr val="000000"/>
                          </a:solidFill>
                          <a:latin typeface="Calibri"/>
                        </a:rPr>
                        <a:t>Students will work with a range of appropriate materials/components to produce prototypes that</a:t>
                      </a:r>
                    </a:p>
                    <a:p>
                      <a:pPr lvl="0"/>
                      <a:r>
                        <a:rPr lang="en-GB" sz="1000" b="0" i="0" u="none" strike="noStrike" kern="1200" baseline="0" dirty="0">
                          <a:solidFill>
                            <a:srgbClr val="000000"/>
                          </a:solidFill>
                          <a:latin typeface="Calibri"/>
                        </a:rPr>
                        <a:t>are accurate and answer the design brief and problem as effectively as possible. </a:t>
                      </a:r>
                    </a:p>
                    <a:p>
                      <a:pPr lvl="0"/>
                      <a:endParaRPr lang="en-GB" sz="1000" dirty="0"/>
                    </a:p>
                  </a:txBody>
                  <a:tcPr/>
                </a:tc>
                <a:tc>
                  <a:txBody>
                    <a:bodyPr/>
                    <a:lstStyle/>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Continuation of NEA</a:t>
                      </a:r>
                    </a:p>
                    <a:p>
                      <a:pPr lvl="0"/>
                      <a:r>
                        <a:rPr lang="en-GB" sz="1000" b="1" dirty="0"/>
                        <a:t>Section F</a:t>
                      </a:r>
                    </a:p>
                    <a:p>
                      <a:pPr lvl="0"/>
                      <a:r>
                        <a:rPr lang="en-GB" sz="1000" dirty="0"/>
                        <a:t>Analysing and Evaluating – Testing of product, modifications and final evaluations of the product. </a:t>
                      </a:r>
                    </a:p>
                    <a:p>
                      <a:pPr lvl="0"/>
                      <a:r>
                        <a:rPr lang="en-GB" sz="1000" dirty="0"/>
                        <a:t>Organising and evidencing of the whole project for submission.</a:t>
                      </a:r>
                    </a:p>
                    <a:p>
                      <a:pPr lvl="0"/>
                      <a:endParaRPr lang="en-GB" sz="1000" dirty="0"/>
                    </a:p>
                    <a:p>
                      <a:pPr lvl="0"/>
                      <a:r>
                        <a:rPr lang="en-GB" sz="1000" dirty="0"/>
                        <a:t>Preparation for Mock examination</a:t>
                      </a:r>
                    </a:p>
                    <a:p>
                      <a:pPr lvl="0"/>
                      <a:r>
                        <a:rPr lang="en-GB" sz="1000" dirty="0"/>
                        <a:t>Mock examination</a:t>
                      </a:r>
                    </a:p>
                    <a:p>
                      <a:pPr lvl="0"/>
                      <a:endParaRPr lang="en-GB" sz="1000" dirty="0"/>
                    </a:p>
                    <a:p>
                      <a:pPr marL="0" marR="0" lvl="0" indent="0" algn="l" defTabSz="914400" rtl="0" fontAlgn="auto" hangingPunct="1">
                        <a:lnSpc>
                          <a:spcPct val="100000"/>
                        </a:lnSpc>
                        <a:spcBef>
                          <a:spcPts val="0"/>
                        </a:spcBef>
                        <a:spcAft>
                          <a:spcPts val="0"/>
                        </a:spcAft>
                        <a:buNone/>
                        <a:tabLst/>
                      </a:pPr>
                      <a:r>
                        <a:rPr lang="en-GB" sz="1000" dirty="0"/>
                        <a:t>Topic - </a:t>
                      </a:r>
                      <a:r>
                        <a:rPr lang="en-GB" sz="1000" b="1" u="none" strike="noStrike" kern="1200" dirty="0">
                          <a:solidFill>
                            <a:srgbClr val="000000"/>
                          </a:solidFill>
                          <a:latin typeface="Calibri"/>
                        </a:rPr>
                        <a:t>Energy generation and storage</a:t>
                      </a:r>
                    </a:p>
                    <a:p>
                      <a:pPr marL="0" marR="0" lvl="0" indent="0" algn="l" rtl="0" fontAlgn="auto" hangingPunct="1">
                        <a:lnSpc>
                          <a:spcPct val="100000"/>
                        </a:lnSpc>
                        <a:spcBef>
                          <a:spcPts val="0"/>
                        </a:spcBef>
                        <a:spcAft>
                          <a:spcPts val="0"/>
                        </a:spcAft>
                        <a:buNone/>
                      </a:pPr>
                      <a:r>
                        <a:rPr lang="en-GB" sz="1000" u="none" strike="noStrike" kern="1200" dirty="0">
                          <a:solidFill>
                            <a:srgbClr val="000000"/>
                          </a:solidFill>
                          <a:latin typeface="Calibri"/>
                        </a:rPr>
                        <a:t>Fossil fuels, Nuclear power, renewable energy and energy storage systems. </a:t>
                      </a:r>
                    </a:p>
                    <a:p>
                      <a:pPr marL="0" marR="0" lvl="0" indent="0" algn="l" defTabSz="914400" rtl="0" fontAlgn="auto" hangingPunct="1">
                        <a:lnSpc>
                          <a:spcPct val="100000"/>
                        </a:lnSpc>
                        <a:spcBef>
                          <a:spcPts val="0"/>
                        </a:spcBef>
                        <a:spcAft>
                          <a:spcPts val="0"/>
                        </a:spcAft>
                        <a:buNone/>
                        <a:tabLst/>
                      </a:pPr>
                      <a:r>
                        <a:rPr lang="en-GB" sz="1000" u="none" strike="noStrike" kern="1200" dirty="0">
                          <a:solidFill>
                            <a:srgbClr val="000000"/>
                          </a:solidFill>
                          <a:latin typeface="Calibri"/>
                        </a:rPr>
                        <a:t>Topic – </a:t>
                      </a:r>
                      <a:r>
                        <a:rPr lang="en-GB" sz="1000" b="1" u="none" strike="noStrike" kern="1200" dirty="0">
                          <a:solidFill>
                            <a:srgbClr val="000000"/>
                          </a:solidFill>
                          <a:latin typeface="Calibri"/>
                        </a:rPr>
                        <a:t>Mechanical Devices</a:t>
                      </a:r>
                    </a:p>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000" u="none" strike="noStrike" kern="1200" dirty="0">
                          <a:solidFill>
                            <a:srgbClr val="000000"/>
                          </a:solidFill>
                          <a:latin typeface="Calibri"/>
                        </a:rPr>
                        <a:t>Different types of movement</a:t>
                      </a:r>
                    </a:p>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000" u="none" strike="noStrike" kern="1200" dirty="0">
                          <a:solidFill>
                            <a:srgbClr val="000000"/>
                          </a:solidFill>
                          <a:latin typeface="Calibri"/>
                        </a:rPr>
                        <a:t>Changing magnitude and force</a:t>
                      </a:r>
                    </a:p>
                    <a:p>
                      <a:pPr marL="171450" marR="0" lvl="0" indent="-171450" algn="l" rtl="0" fontAlgn="auto" hangingPunct="1">
                        <a:lnSpc>
                          <a:spcPct val="100000"/>
                        </a:lnSpc>
                        <a:spcBef>
                          <a:spcPts val="0"/>
                        </a:spcBef>
                        <a:spcAft>
                          <a:spcPts val="0"/>
                        </a:spcAft>
                        <a:buSzPct val="100000"/>
                        <a:buFont typeface="Arial" pitchFamily="34"/>
                        <a:buChar char="•"/>
                      </a:pPr>
                      <a:r>
                        <a:rPr lang="en-GB" sz="1000" u="none" strike="noStrike" kern="1200" dirty="0">
                          <a:solidFill>
                            <a:srgbClr val="000000"/>
                          </a:solidFill>
                          <a:latin typeface="Calibri"/>
                        </a:rPr>
                        <a:t>Levers </a:t>
                      </a:r>
                    </a:p>
                    <a:p>
                      <a:pPr lvl="0"/>
                      <a:endParaRPr lang="en-GB" sz="1000" dirty="0"/>
                    </a:p>
                  </a:txBody>
                  <a:tcPr/>
                </a:tc>
                <a:tc>
                  <a:txBody>
                    <a:bodyPr/>
                    <a:lstStyle/>
                    <a:p>
                      <a:pPr marL="0" marR="0" lvl="0" indent="0" algn="l" defTabSz="914400" rtl="0" fontAlgn="auto" hangingPunct="1">
                        <a:lnSpc>
                          <a:spcPct val="100000"/>
                        </a:lnSpc>
                        <a:spcBef>
                          <a:spcPts val="0"/>
                        </a:spcBef>
                        <a:spcAft>
                          <a:spcPts val="0"/>
                        </a:spcAft>
                        <a:buNone/>
                        <a:tabLst/>
                      </a:pPr>
                      <a:r>
                        <a:rPr lang="en-GB" sz="1000" u="none" strike="noStrike" kern="1200" dirty="0">
                          <a:solidFill>
                            <a:srgbClr val="000000"/>
                          </a:solidFill>
                          <a:latin typeface="Calibri"/>
                        </a:rPr>
                        <a:t>Topic – </a:t>
                      </a:r>
                      <a:r>
                        <a:rPr lang="en-GB" sz="1000" b="1" u="none" strike="noStrike" kern="1200" dirty="0">
                          <a:solidFill>
                            <a:srgbClr val="000000"/>
                          </a:solidFill>
                          <a:latin typeface="Calibri"/>
                        </a:rPr>
                        <a:t>Forces and stresses</a:t>
                      </a:r>
                    </a:p>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000" u="none" strike="noStrike" kern="1200" dirty="0">
                          <a:solidFill>
                            <a:srgbClr val="000000"/>
                          </a:solidFill>
                          <a:latin typeface="Calibri"/>
                        </a:rPr>
                        <a:t>Tension, compression, bending, torsion and shear.</a:t>
                      </a:r>
                    </a:p>
                    <a:p>
                      <a:pPr lvl="0"/>
                      <a:endParaRPr lang="en-GB" sz="1000" dirty="0"/>
                    </a:p>
                    <a:p>
                      <a:pPr lvl="0"/>
                      <a:r>
                        <a:rPr lang="en-GB" sz="1000" dirty="0"/>
                        <a:t>Revision sessions of topics covered</a:t>
                      </a:r>
                    </a:p>
                    <a:p>
                      <a:pPr marL="171450" lvl="0" indent="-171450">
                        <a:buSzPct val="100000"/>
                        <a:buFont typeface="Arial" pitchFamily="34"/>
                        <a:buChar char="•"/>
                      </a:pPr>
                      <a:r>
                        <a:rPr lang="en-GB" sz="1000" dirty="0"/>
                        <a:t>Core technical principals</a:t>
                      </a:r>
                    </a:p>
                    <a:p>
                      <a:pPr marL="171450" lvl="0" indent="-171450">
                        <a:buSzPct val="100000"/>
                        <a:buFont typeface="Arial" pitchFamily="34"/>
                        <a:buChar char="•"/>
                      </a:pPr>
                      <a:r>
                        <a:rPr lang="en-GB" sz="1000" dirty="0"/>
                        <a:t>Specialist technical principals</a:t>
                      </a:r>
                    </a:p>
                    <a:p>
                      <a:pPr marL="0" lvl="0" indent="0">
                        <a:buNone/>
                      </a:pPr>
                      <a:r>
                        <a:rPr lang="en-GB" sz="1000" b="1" dirty="0"/>
                        <a:t>Maths revision- </a:t>
                      </a:r>
                    </a:p>
                    <a:p>
                      <a:pPr marL="0" lvl="0" indent="0">
                        <a:buNone/>
                      </a:pPr>
                      <a:r>
                        <a:rPr lang="en-GB" sz="1000" kern="1200" dirty="0">
                          <a:solidFill>
                            <a:srgbClr val="000000"/>
                          </a:solidFill>
                          <a:latin typeface="Calibri"/>
                        </a:rPr>
                        <a:t>Calculation of quantities of materials, costs and sizes.</a:t>
                      </a:r>
                      <a:endParaRPr lang="en-GB" sz="1000" dirty="0"/>
                    </a:p>
                    <a:p>
                      <a:pPr marL="171450" lvl="0" indent="-171450">
                        <a:buSzPct val="100000"/>
                        <a:buFont typeface="Arial" pitchFamily="34"/>
                        <a:buChar char="•"/>
                      </a:pPr>
                      <a:r>
                        <a:rPr lang="en-GB" sz="1000" kern="1200" dirty="0">
                          <a:solidFill>
                            <a:srgbClr val="000000"/>
                          </a:solidFill>
                          <a:latin typeface="Calibri"/>
                        </a:rPr>
                        <a:t>Scaling drawings, analysing responses to user questionnaires.</a:t>
                      </a:r>
                    </a:p>
                    <a:p>
                      <a:pPr marL="171450" lvl="0" indent="-171450">
                        <a:buSzPct val="100000"/>
                        <a:buFont typeface="Arial" pitchFamily="34"/>
                        <a:buChar char="•"/>
                      </a:pPr>
                      <a:r>
                        <a:rPr lang="en-GB" sz="1000" kern="1200" dirty="0">
                          <a:solidFill>
                            <a:srgbClr val="000000"/>
                          </a:solidFill>
                          <a:latin typeface="Calibri"/>
                        </a:rPr>
                        <a:t>Calculate surface area and volume.</a:t>
                      </a:r>
                    </a:p>
                    <a:p>
                      <a:pPr marL="171450" lvl="0" indent="-171450">
                        <a:buSzPct val="100000"/>
                        <a:buFont typeface="Arial" pitchFamily="34"/>
                        <a:buChar char="•"/>
                      </a:pPr>
                      <a:r>
                        <a:rPr lang="en-GB" sz="1000" b="0" i="0" u="none" strike="noStrike" kern="1200" baseline="0" dirty="0">
                          <a:solidFill>
                            <a:srgbClr val="000000"/>
                          </a:solidFill>
                          <a:latin typeface="Calibri"/>
                        </a:rPr>
                        <a:t>Measurement and marking out, creating tessellated patterns.</a:t>
                      </a:r>
                    </a:p>
                    <a:p>
                      <a:pPr marL="171450" lvl="0" indent="-171450">
                        <a:buSzPct val="100000"/>
                        <a:buFont typeface="Arial" pitchFamily="34"/>
                        <a:buChar char="•"/>
                      </a:pPr>
                      <a:r>
                        <a:rPr lang="en-GB" sz="1000" kern="1200" dirty="0">
                          <a:solidFill>
                            <a:srgbClr val="000000"/>
                          </a:solidFill>
                          <a:latin typeface="Calibri"/>
                        </a:rPr>
                        <a:t>Calculate areas of triangles and rectangles, surface areas and volumes of cubes.</a:t>
                      </a:r>
                      <a:endParaRPr lang="en-GB" sz="1000" dirty="0"/>
                    </a:p>
                    <a:p>
                      <a:pPr lvl="0"/>
                      <a:endParaRPr lang="en-GB" sz="1000" b="1" dirty="0"/>
                    </a:p>
                    <a:p>
                      <a:pPr lvl="0"/>
                      <a:r>
                        <a:rPr lang="en-GB" sz="1000" b="1" dirty="0"/>
                        <a:t>Practice tests </a:t>
                      </a:r>
                      <a:r>
                        <a:rPr lang="en-GB" sz="1000" dirty="0"/>
                        <a:t>– Identification of gaps or areas to focus individual revision</a:t>
                      </a:r>
                    </a:p>
                    <a:p>
                      <a:pPr lvl="0"/>
                      <a:endParaRPr lang="en-GB" sz="1000" dirty="0"/>
                    </a:p>
                    <a:p>
                      <a:pPr lvl="0"/>
                      <a:r>
                        <a:rPr lang="en-GB" sz="1000" b="1" dirty="0"/>
                        <a:t>Exam technique</a:t>
                      </a:r>
                    </a:p>
                    <a:p>
                      <a:pPr lvl="0"/>
                      <a:endParaRPr lang="en-GB" sz="1000" dirty="0"/>
                    </a:p>
                    <a:p>
                      <a:pPr lvl="0"/>
                      <a:r>
                        <a:rPr lang="en-GB" sz="1000" dirty="0"/>
                        <a:t>Additional work on </a:t>
                      </a:r>
                    </a:p>
                    <a:p>
                      <a:pPr lvl="0"/>
                      <a:r>
                        <a:rPr lang="en-GB" sz="1000" b="1" kern="1200" dirty="0">
                          <a:solidFill>
                            <a:srgbClr val="000000"/>
                          </a:solidFill>
                          <a:latin typeface="Calibri"/>
                        </a:rPr>
                        <a:t>Designing and making principles</a:t>
                      </a:r>
                    </a:p>
                    <a:p>
                      <a:pPr marL="171450" lvl="0" indent="-171450">
                        <a:buSzPct val="100000"/>
                        <a:buFont typeface="Arial" pitchFamily="34"/>
                        <a:buChar char="•"/>
                      </a:pPr>
                      <a:r>
                        <a:rPr lang="en-GB" sz="1000" b="0" kern="1200" dirty="0">
                          <a:solidFill>
                            <a:srgbClr val="000000"/>
                          </a:solidFill>
                          <a:latin typeface="Calibri"/>
                        </a:rPr>
                        <a:t>Communication of design</a:t>
                      </a:r>
                    </a:p>
                    <a:p>
                      <a:pPr marL="171450" lvl="0" indent="-171450">
                        <a:buSzPct val="100000"/>
                        <a:buFont typeface="Arial" pitchFamily="34"/>
                        <a:buChar char="•"/>
                      </a:pPr>
                      <a:r>
                        <a:rPr lang="en-GB" sz="1000" b="0" kern="1200" dirty="0">
                          <a:solidFill>
                            <a:srgbClr val="000000"/>
                          </a:solidFill>
                          <a:latin typeface="Calibri"/>
                        </a:rPr>
                        <a:t>Investigating the work of others</a:t>
                      </a:r>
                    </a:p>
                    <a:p>
                      <a:pPr marL="171450" lvl="0" indent="-171450">
                        <a:buSzPct val="100000"/>
                        <a:buFont typeface="Arial" pitchFamily="34"/>
                        <a:buChar char="•"/>
                      </a:pPr>
                      <a:r>
                        <a:rPr lang="en-GB" sz="1000" b="0" kern="1200" dirty="0">
                          <a:solidFill>
                            <a:srgbClr val="000000"/>
                          </a:solidFill>
                          <a:latin typeface="Calibri"/>
                        </a:rPr>
                        <a:t>Product analysis techniques, areas to focus on. </a:t>
                      </a:r>
                      <a:endParaRPr lang="en-GB" sz="1000" b="0" dirty="0"/>
                    </a:p>
                    <a:p>
                      <a:pPr lvl="0"/>
                      <a:endParaRPr lang="en-GB" sz="1000" dirty="0"/>
                    </a:p>
                    <a:p>
                      <a:pPr lvl="0"/>
                      <a:endParaRPr lang="en-GB" sz="1000" dirty="0"/>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p>
                    <a:p>
                      <a:pPr lvl="0"/>
                      <a:endParaRPr lang="en-GB" sz="1000" dirty="0"/>
                    </a:p>
                    <a:p>
                      <a:pPr lvl="0"/>
                      <a:r>
                        <a:rPr lang="en-GB" sz="1000" b="1" dirty="0"/>
                        <a:t>Focused revision</a:t>
                      </a:r>
                    </a:p>
                    <a:p>
                      <a:pPr lvl="0"/>
                      <a:endParaRPr lang="en-GB" sz="1000" b="1" dirty="0"/>
                    </a:p>
                    <a:p>
                      <a:pPr lvl="0"/>
                      <a:r>
                        <a:rPr lang="en-GB" sz="1000" b="1" dirty="0"/>
                        <a:t>Final exam</a:t>
                      </a:r>
                    </a:p>
                  </a:txBody>
                  <a:tcPr/>
                </a:tc>
                <a:extLst>
                  <a:ext uri="{0D108BD9-81ED-4DB2-BD59-A6C34878D82A}">
                    <a16:rowId xmlns:a16="http://schemas.microsoft.com/office/drawing/2014/main" val="498957293"/>
                  </a:ext>
                </a:extLst>
              </a:tr>
              <a:tr h="1213683">
                <a:tc>
                  <a:txBody>
                    <a:bodyPr/>
                    <a:lstStyle/>
                    <a:p>
                      <a:pPr lvl="0"/>
                      <a:endParaRPr lang="en-GB" dirty="0"/>
                    </a:p>
                  </a:txBody>
                  <a:tcPr/>
                </a:tc>
                <a:tc>
                  <a:txBody>
                    <a:bodyPr/>
                    <a:lstStyle/>
                    <a:p>
                      <a:pPr lvl="0"/>
                      <a:r>
                        <a:rPr lang="en-GB" sz="1000" b="1" dirty="0"/>
                        <a:t>Key Assessments</a:t>
                      </a:r>
                    </a:p>
                    <a:p>
                      <a:pPr lvl="0"/>
                      <a:endParaRPr lang="en-GB" sz="1000" b="1" dirty="0"/>
                    </a:p>
                    <a:p>
                      <a:pPr lvl="0"/>
                      <a:r>
                        <a:rPr lang="en-GB" sz="1000" b="0" dirty="0"/>
                        <a:t>Each section is assessed and marks given along with feedback in line with AQA guidance.</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lvl="0"/>
                      <a:endParaRPr lang="en-GB" sz="1000" dirty="0"/>
                    </a:p>
                    <a:p>
                      <a:pPr lvl="0"/>
                      <a:r>
                        <a:rPr lang="en-GB" sz="1000" dirty="0"/>
                        <a:t>Final marking and grading of the NEA</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lvl="0"/>
                      <a:endParaRPr lang="en-GB" sz="1000" dirty="0"/>
                    </a:p>
                    <a:p>
                      <a:pPr lvl="0"/>
                      <a:r>
                        <a:rPr lang="en-GB" sz="1000" dirty="0"/>
                        <a:t>End of topic tests</a:t>
                      </a:r>
                    </a:p>
                    <a:p>
                      <a:pPr lvl="0"/>
                      <a:r>
                        <a:rPr lang="en-GB" sz="1000" dirty="0"/>
                        <a:t>Mock examination marking and review</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lvl="0"/>
                      <a:endParaRPr lang="en-GB" sz="1000" dirty="0"/>
                    </a:p>
                    <a:p>
                      <a:pPr lvl="0"/>
                      <a:r>
                        <a:rPr lang="en-GB" sz="1000" dirty="0"/>
                        <a:t>Assessment of practice tests</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marL="0" marR="0" lvl="0" indent="0" algn="l">
                        <a:lnSpc>
                          <a:spcPct val="100000"/>
                        </a:lnSpc>
                        <a:spcBef>
                          <a:spcPts val="0"/>
                        </a:spcBef>
                        <a:spcAft>
                          <a:spcPts val="0"/>
                        </a:spcAft>
                        <a:buNone/>
                      </a:pPr>
                      <a:endParaRPr lang="en-GB" sz="1000" b="1" dirty="0"/>
                    </a:p>
                    <a:p>
                      <a:pPr marL="0" marR="0" lvl="0" indent="0" algn="l">
                        <a:lnSpc>
                          <a:spcPct val="100000"/>
                        </a:lnSpc>
                        <a:spcBef>
                          <a:spcPts val="0"/>
                        </a:spcBef>
                        <a:spcAft>
                          <a:spcPts val="0"/>
                        </a:spcAft>
                        <a:buNone/>
                      </a:pPr>
                      <a:r>
                        <a:rPr lang="en-GB" sz="1000" b="1" dirty="0"/>
                        <a:t>GCSE Exam paper</a:t>
                      </a:r>
                    </a:p>
                  </a:txBody>
                  <a:tcPr/>
                </a:tc>
                <a:extLst>
                  <a:ext uri="{0D108BD9-81ED-4DB2-BD59-A6C34878D82A}">
                    <a16:rowId xmlns:a16="http://schemas.microsoft.com/office/drawing/2014/main" val="487925097"/>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B6563D1C-6EEF-4803-A448-7C19E0537D96}"/>
              </a:ext>
            </a:extLst>
          </p:cNvPr>
          <p:cNvGraphicFramePr>
            <a:graphicFrameLocks noGrp="1"/>
          </p:cNvGraphicFramePr>
          <p:nvPr>
            <p:extLst>
              <p:ext uri="{D42A27DB-BD31-4B8C-83A1-F6EECF244321}">
                <p14:modId xmlns:p14="http://schemas.microsoft.com/office/powerpoint/2010/main" val="2171194138"/>
              </p:ext>
            </p:extLst>
          </p:nvPr>
        </p:nvGraphicFramePr>
        <p:xfrm>
          <a:off x="414022" y="205740"/>
          <a:ext cx="9077939" cy="6844412"/>
        </p:xfrm>
        <a:graphic>
          <a:graphicData uri="http://schemas.openxmlformats.org/drawingml/2006/table">
            <a:tbl>
              <a:tblPr firstRow="1" bandRow="1">
                <a:effectLst/>
                <a:tableStyleId>{5C22544A-7EE6-4342-B048-85BDC9FD1C3A}</a:tableStyleId>
              </a:tblPr>
              <a:tblGrid>
                <a:gridCol w="1135739">
                  <a:extLst>
                    <a:ext uri="{9D8B030D-6E8A-4147-A177-3AD203B41FA5}">
                      <a16:colId xmlns:a16="http://schemas.microsoft.com/office/drawing/2014/main" val="1101340683"/>
                    </a:ext>
                  </a:extLst>
                </a:gridCol>
                <a:gridCol w="1388745">
                  <a:extLst>
                    <a:ext uri="{9D8B030D-6E8A-4147-A177-3AD203B41FA5}">
                      <a16:colId xmlns:a16="http://schemas.microsoft.com/office/drawing/2014/main" val="1934434465"/>
                    </a:ext>
                  </a:extLst>
                </a:gridCol>
                <a:gridCol w="1366067">
                  <a:extLst>
                    <a:ext uri="{9D8B030D-6E8A-4147-A177-3AD203B41FA5}">
                      <a16:colId xmlns:a16="http://schemas.microsoft.com/office/drawing/2014/main" val="1211224797"/>
                    </a:ext>
                  </a:extLst>
                </a:gridCol>
                <a:gridCol w="1296847">
                  <a:extLst>
                    <a:ext uri="{9D8B030D-6E8A-4147-A177-3AD203B41FA5}">
                      <a16:colId xmlns:a16="http://schemas.microsoft.com/office/drawing/2014/main" val="1837294493"/>
                    </a:ext>
                  </a:extLst>
                </a:gridCol>
                <a:gridCol w="1296847">
                  <a:extLst>
                    <a:ext uri="{9D8B030D-6E8A-4147-A177-3AD203B41FA5}">
                      <a16:colId xmlns:a16="http://schemas.microsoft.com/office/drawing/2014/main" val="2292831409"/>
                    </a:ext>
                  </a:extLst>
                </a:gridCol>
                <a:gridCol w="1296847">
                  <a:extLst>
                    <a:ext uri="{9D8B030D-6E8A-4147-A177-3AD203B41FA5}">
                      <a16:colId xmlns:a16="http://schemas.microsoft.com/office/drawing/2014/main" val="162709366"/>
                    </a:ext>
                  </a:extLst>
                </a:gridCol>
                <a:gridCol w="1296847">
                  <a:extLst>
                    <a:ext uri="{9D8B030D-6E8A-4147-A177-3AD203B41FA5}">
                      <a16:colId xmlns:a16="http://schemas.microsoft.com/office/drawing/2014/main" val="2621623030"/>
                    </a:ext>
                  </a:extLst>
                </a:gridCol>
              </a:tblGrid>
              <a:tr h="286810">
                <a:tc>
                  <a:txBody>
                    <a:bodyPr/>
                    <a:lstStyle/>
                    <a:p>
                      <a:pPr lvl="0"/>
                      <a:endParaRPr lang="en-GB" dirty="0"/>
                    </a:p>
                  </a:txBody>
                  <a:tcPr/>
                </a:tc>
                <a:tc>
                  <a:txBody>
                    <a:bodyPr/>
                    <a:lstStyle/>
                    <a:p>
                      <a:pPr lvl="0"/>
                      <a:r>
                        <a:rPr lang="en-GB" sz="1200" dirty="0"/>
                        <a:t>1</a:t>
                      </a:r>
                    </a:p>
                  </a:txBody>
                  <a:tcPr/>
                </a:tc>
                <a:tc>
                  <a:txBody>
                    <a:bodyPr/>
                    <a:lstStyle/>
                    <a:p>
                      <a:pPr lvl="0"/>
                      <a:r>
                        <a:rPr lang="en-GB" sz="1200" dirty="0"/>
                        <a:t>2</a:t>
                      </a:r>
                    </a:p>
                  </a:txBody>
                  <a:tcPr/>
                </a:tc>
                <a:tc>
                  <a:txBody>
                    <a:bodyPr/>
                    <a:lstStyle/>
                    <a:p>
                      <a:pPr lvl="0"/>
                      <a:r>
                        <a:rPr lang="en-GB" sz="1200" dirty="0"/>
                        <a:t>3</a:t>
                      </a:r>
                    </a:p>
                  </a:txBody>
                  <a:tcPr/>
                </a:tc>
                <a:tc>
                  <a:txBody>
                    <a:bodyPr/>
                    <a:lstStyle/>
                    <a:p>
                      <a:pPr lvl="0"/>
                      <a:r>
                        <a:rPr lang="en-GB" sz="1200" dirty="0"/>
                        <a:t>4</a:t>
                      </a:r>
                    </a:p>
                  </a:txBody>
                  <a:tcPr/>
                </a:tc>
                <a:tc>
                  <a:txBody>
                    <a:bodyPr/>
                    <a:lstStyle/>
                    <a:p>
                      <a:pPr lvl="0"/>
                      <a:r>
                        <a:rPr lang="en-GB" sz="1200" dirty="0"/>
                        <a:t>5</a:t>
                      </a:r>
                    </a:p>
                  </a:txBody>
                  <a:tcPr/>
                </a:tc>
                <a:tc>
                  <a:txBody>
                    <a:bodyPr/>
                    <a:lstStyle/>
                    <a:p>
                      <a:pPr lvl="0"/>
                      <a:r>
                        <a:rPr lang="en-GB" sz="1200" dirty="0"/>
                        <a:t>6</a:t>
                      </a:r>
                    </a:p>
                  </a:txBody>
                  <a:tcPr/>
                </a:tc>
                <a:extLst>
                  <a:ext uri="{0D108BD9-81ED-4DB2-BD59-A6C34878D82A}">
                    <a16:rowId xmlns:a16="http://schemas.microsoft.com/office/drawing/2014/main" val="1918730559"/>
                  </a:ext>
                </a:extLst>
              </a:tr>
              <a:tr h="3036850">
                <a:tc>
                  <a:txBody>
                    <a:bodyPr/>
                    <a:lstStyle/>
                    <a:p>
                      <a:pPr lvl="0"/>
                      <a:r>
                        <a:rPr lang="en-GB" dirty="0"/>
                        <a:t>Year 10</a:t>
                      </a:r>
                    </a:p>
                    <a:p>
                      <a:pPr lvl="0"/>
                      <a:r>
                        <a:rPr lang="en-GB" sz="1600" dirty="0"/>
                        <a:t>Design Technology</a:t>
                      </a:r>
                    </a:p>
                    <a:p>
                      <a:pPr lvl="0"/>
                      <a:endParaRPr lang="en-GB" sz="1600" dirty="0"/>
                    </a:p>
                    <a:p>
                      <a:pPr lvl="0"/>
                      <a:r>
                        <a:rPr lang="en-GB" sz="1600" dirty="0"/>
                        <a:t>Resistant Materials</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Key themes covered Resistant materials</a:t>
                      </a:r>
                    </a:p>
                    <a:p>
                      <a:pPr marL="0" marR="0" lvl="0" indent="0" algn="l" defTabSz="914400" rtl="0" fontAlgn="auto" hangingPunct="1">
                        <a:lnSpc>
                          <a:spcPct val="100000"/>
                        </a:lnSpc>
                        <a:spcBef>
                          <a:spcPts val="0"/>
                        </a:spcBef>
                        <a:spcAft>
                          <a:spcPts val="0"/>
                        </a:spcAft>
                        <a:buNone/>
                        <a:tabLst/>
                      </a:pPr>
                      <a:endParaRPr lang="en-GB" sz="1000" b="1" i="0" u="none" strike="noStrike" kern="1200" baseline="0" dirty="0">
                        <a:solidFill>
                          <a:srgbClr val="000000"/>
                        </a:solidFill>
                        <a:latin typeface="Calibri"/>
                      </a:endParaRPr>
                    </a:p>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Ergonomics project- pizza cutter.</a:t>
                      </a:r>
                    </a:p>
                    <a:p>
                      <a:pPr marL="0" marR="0" lvl="0" indent="0" algn="l" defTabSz="914400" rtl="0" fontAlgn="auto" hangingPunct="1">
                        <a:lnSpc>
                          <a:spcPct val="100000"/>
                        </a:lnSpc>
                        <a:spcBef>
                          <a:spcPts val="0"/>
                        </a:spcBef>
                        <a:spcAft>
                          <a:spcPts val="0"/>
                        </a:spcAft>
                        <a:buNone/>
                        <a:tabLst/>
                      </a:pPr>
                      <a:r>
                        <a:rPr lang="en-GB" sz="1000" b="0" i="0" u="none" strike="noStrike" kern="1200" baseline="0" dirty="0">
                          <a:solidFill>
                            <a:srgbClr val="000000"/>
                          </a:solidFill>
                          <a:latin typeface="Calibri"/>
                        </a:rPr>
                        <a:t>Introduction to ergonomics and anthropometrics. Focus being on the application of gathered anthropometric  data to relevant designs. </a:t>
                      </a:r>
                    </a:p>
                    <a:p>
                      <a:pPr marL="0" marR="0" lvl="0" indent="0" algn="l" defTabSz="914400" rtl="0" fontAlgn="auto" hangingPunct="1">
                        <a:lnSpc>
                          <a:spcPct val="100000"/>
                        </a:lnSpc>
                        <a:spcBef>
                          <a:spcPts val="0"/>
                        </a:spcBef>
                        <a:spcAft>
                          <a:spcPts val="0"/>
                        </a:spcAft>
                        <a:buNone/>
                        <a:tabLst/>
                      </a:pPr>
                      <a:r>
                        <a:rPr lang="en-GB" sz="1000" b="0" i="0" u="none" strike="noStrike" kern="1200" baseline="0" dirty="0">
                          <a:solidFill>
                            <a:srgbClr val="000000"/>
                          </a:solidFill>
                          <a:latin typeface="Calibri"/>
                        </a:rPr>
                        <a:t>Independently writing a brief and specification.</a:t>
                      </a:r>
                    </a:p>
                    <a:p>
                      <a:pPr marL="0" marR="0" lvl="0" indent="0" algn="l" defTabSz="914400" rtl="0" fontAlgn="auto" hangingPunct="1">
                        <a:lnSpc>
                          <a:spcPct val="100000"/>
                        </a:lnSpc>
                        <a:spcBef>
                          <a:spcPts val="0"/>
                        </a:spcBef>
                        <a:spcAft>
                          <a:spcPts val="0"/>
                        </a:spcAft>
                        <a:buNone/>
                        <a:tabLst/>
                      </a:pPr>
                      <a:r>
                        <a:rPr lang="en-GB" sz="1000" b="0" i="0" u="none" strike="noStrike" kern="1200" baseline="0" dirty="0">
                          <a:solidFill>
                            <a:srgbClr val="000000"/>
                          </a:solidFill>
                          <a:latin typeface="Calibri"/>
                        </a:rPr>
                        <a:t>Using the work of Alessi to inspire creative and iterative designs. Extensive modelling and feedback with client. Use of CAD modelling and manufacturing. </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Key themes covered Resistant materials</a:t>
                      </a:r>
                    </a:p>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 </a:t>
                      </a:r>
                      <a:endParaRPr lang="en-GB" sz="1000" dirty="0"/>
                    </a:p>
                    <a:p>
                      <a:pPr lvl="0"/>
                      <a:r>
                        <a:rPr lang="en-GB" sz="1000" dirty="0"/>
                        <a:t>Completion of pizza cutter project. </a:t>
                      </a:r>
                    </a:p>
                    <a:p>
                      <a:pPr lvl="0"/>
                      <a:endParaRPr lang="en-GB" sz="1000" dirty="0"/>
                    </a:p>
                    <a:p>
                      <a:pPr lvl="0"/>
                      <a:r>
                        <a:rPr lang="en-GB" sz="1000" dirty="0"/>
                        <a:t>Exploring ergonomics and anthropometrics further by adapting design for different social  groups/target markets. </a:t>
                      </a:r>
                    </a:p>
                    <a:p>
                      <a:pPr lvl="0"/>
                      <a:endParaRPr lang="en-GB" sz="1000" dirty="0"/>
                    </a:p>
                    <a:p>
                      <a:pPr lvl="0"/>
                      <a:r>
                        <a:rPr lang="en-GB" sz="1000" dirty="0"/>
                        <a:t>Manufacture of final product. Considering the packaging- paper and board. Math links of working out area and volume. </a:t>
                      </a:r>
                    </a:p>
                    <a:p>
                      <a:pPr lvl="0"/>
                      <a:endParaRPr lang="en-GB" sz="1000" dirty="0"/>
                    </a:p>
                    <a:p>
                      <a:pPr lvl="0"/>
                      <a:r>
                        <a:rPr lang="en-GB" sz="1000" dirty="0"/>
                        <a:t>Material properties- most suitable for the task proposed. Modification of properties. </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Key themes covered Resistant materials</a:t>
                      </a:r>
                    </a:p>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  </a:t>
                      </a:r>
                    </a:p>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Key storage project- </a:t>
                      </a:r>
                    </a:p>
                    <a:p>
                      <a:pPr marL="0" marR="0" lvl="0" indent="0" algn="l" defTabSz="914400" rtl="0" fontAlgn="auto" hangingPunct="1">
                        <a:lnSpc>
                          <a:spcPct val="100000"/>
                        </a:lnSpc>
                        <a:spcBef>
                          <a:spcPts val="0"/>
                        </a:spcBef>
                        <a:spcAft>
                          <a:spcPts val="0"/>
                        </a:spcAft>
                        <a:buNone/>
                        <a:tabLst/>
                      </a:pPr>
                      <a:r>
                        <a:rPr lang="en-GB" sz="1000" kern="1200" dirty="0">
                          <a:solidFill>
                            <a:srgbClr val="000000"/>
                          </a:solidFill>
                          <a:latin typeface="Calibri"/>
                        </a:rPr>
                        <a:t>Development and modelling of their design, leading to a final design idea. Practical modelling, advantages and disadvantages. </a:t>
                      </a:r>
                    </a:p>
                    <a:p>
                      <a:pPr marL="0" marR="0" lvl="0" indent="0" algn="l" defTabSz="914400" rtl="0" fontAlgn="auto" hangingPunct="1">
                        <a:lnSpc>
                          <a:spcPct val="100000"/>
                        </a:lnSpc>
                        <a:spcBef>
                          <a:spcPts val="0"/>
                        </a:spcBef>
                        <a:spcAft>
                          <a:spcPts val="0"/>
                        </a:spcAft>
                        <a:buNone/>
                        <a:tabLst/>
                      </a:pPr>
                      <a:r>
                        <a:rPr lang="en-GB" sz="1000" kern="1200" dirty="0">
                          <a:solidFill>
                            <a:srgbClr val="000000"/>
                          </a:solidFill>
                          <a:latin typeface="Calibri"/>
                        </a:rPr>
                        <a:t>Introduction into metals, correct tools use  and manufacturing skills, including forging, brazing, pewter casting and dip coating. Quality control of metal elements. </a:t>
                      </a:r>
                      <a:r>
                        <a:rPr lang="en-GB" sz="1000" b="1" i="0" u="none" strike="noStrike" kern="1200" baseline="0" dirty="0">
                          <a:solidFill>
                            <a:srgbClr val="000000"/>
                          </a:solidFill>
                          <a:latin typeface="Calibri"/>
                        </a:rPr>
                        <a:t> </a:t>
                      </a:r>
                      <a:r>
                        <a:rPr lang="en-GB" sz="1000" b="0" i="0" u="none" strike="noStrike" kern="1200" baseline="0" dirty="0">
                          <a:solidFill>
                            <a:srgbClr val="000000"/>
                          </a:solidFill>
                          <a:latin typeface="Calibri"/>
                        </a:rPr>
                        <a:t>Stock forms of metals, environmental impacts of using metals, properties and uses. </a:t>
                      </a:r>
                    </a:p>
                    <a:p>
                      <a:pPr marL="0" marR="0" lvl="0" indent="0" algn="l" defTabSz="914400" rtl="0" fontAlgn="auto" hangingPunct="1">
                        <a:lnSpc>
                          <a:spcPct val="100000"/>
                        </a:lnSpc>
                        <a:spcBef>
                          <a:spcPts val="0"/>
                        </a:spcBef>
                        <a:spcAft>
                          <a:spcPts val="0"/>
                        </a:spcAft>
                        <a:buNone/>
                        <a:tabLst/>
                      </a:pPr>
                      <a:r>
                        <a:rPr lang="en-GB" sz="1000" b="0" i="0" u="none" strike="noStrike" kern="1200" baseline="0" dirty="0">
                          <a:solidFill>
                            <a:srgbClr val="000000"/>
                          </a:solidFill>
                          <a:latin typeface="Calibri"/>
                        </a:rPr>
                        <a:t>Sustainability and the long term impact of manufacturing our designs .</a:t>
                      </a:r>
                      <a:endParaRPr lang="en-GB" sz="1000" kern="1200" dirty="0">
                        <a:solidFill>
                          <a:srgbClr val="000000"/>
                        </a:solidFill>
                        <a:latin typeface="Calibri"/>
                      </a:endParaRPr>
                    </a:p>
                  </a:txBody>
                  <a:tcPr/>
                </a:tc>
                <a:tc>
                  <a:txBody>
                    <a:bodyPr/>
                    <a:lstStyle/>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Key themes covered Resistant materials</a:t>
                      </a:r>
                    </a:p>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 </a:t>
                      </a:r>
                    </a:p>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Completion of key storage project-</a:t>
                      </a:r>
                    </a:p>
                    <a:p>
                      <a:pPr marL="0" marR="0" lvl="0" indent="0" algn="l" defTabSz="914400" rtl="0" fontAlgn="auto" hangingPunct="1">
                        <a:lnSpc>
                          <a:spcPct val="100000"/>
                        </a:lnSpc>
                        <a:spcBef>
                          <a:spcPts val="0"/>
                        </a:spcBef>
                        <a:spcAft>
                          <a:spcPts val="0"/>
                        </a:spcAft>
                        <a:buNone/>
                        <a:tabLst/>
                      </a:pPr>
                      <a:r>
                        <a:rPr lang="en-GB" sz="1000" b="0" i="0" u="none" strike="noStrike" kern="1200" baseline="0" dirty="0">
                          <a:solidFill>
                            <a:srgbClr val="000000"/>
                          </a:solidFill>
                          <a:latin typeface="Calibri"/>
                        </a:rPr>
                        <a:t>Manufacturing of final design to include wood joints, brazed and dip coated steel hook and pewter cast key ring.  </a:t>
                      </a:r>
                    </a:p>
                    <a:p>
                      <a:pPr marL="0" marR="0" lvl="0" indent="0" algn="l" defTabSz="914400" rtl="0" fontAlgn="auto" hangingPunct="1">
                        <a:lnSpc>
                          <a:spcPct val="100000"/>
                        </a:lnSpc>
                        <a:spcBef>
                          <a:spcPts val="0"/>
                        </a:spcBef>
                        <a:spcAft>
                          <a:spcPts val="0"/>
                        </a:spcAft>
                        <a:buNone/>
                        <a:tabLst/>
                      </a:pPr>
                      <a:r>
                        <a:rPr lang="en-GB" sz="1000" b="0" i="0" u="none" strike="noStrike" kern="1200" baseline="0" dirty="0">
                          <a:solidFill>
                            <a:srgbClr val="000000"/>
                          </a:solidFill>
                          <a:latin typeface="Calibri"/>
                        </a:rPr>
                        <a:t>Exploring different types of manufacturing processes and production lines- mass, batch, JIT etc. </a:t>
                      </a:r>
                    </a:p>
                    <a:p>
                      <a:pPr marL="0" marR="0" lvl="0" indent="0" algn="l" defTabSz="914400" rtl="0" fontAlgn="auto" hangingPunct="1">
                        <a:lnSpc>
                          <a:spcPct val="100000"/>
                        </a:lnSpc>
                        <a:spcBef>
                          <a:spcPts val="0"/>
                        </a:spcBef>
                        <a:spcAft>
                          <a:spcPts val="0"/>
                        </a:spcAft>
                        <a:buNone/>
                        <a:tabLst/>
                      </a:pPr>
                      <a:r>
                        <a:rPr lang="en-GB" sz="1000" b="0" i="0" u="none" strike="noStrike" kern="1200" baseline="0" dirty="0">
                          <a:solidFill>
                            <a:srgbClr val="000000"/>
                          </a:solidFill>
                          <a:latin typeface="Calibri"/>
                        </a:rPr>
                        <a:t>Finishing processes of various materials and evaluation of final product-focus being on links to specification and design brief. </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Key themes covered Resistant materials</a:t>
                      </a:r>
                    </a:p>
                    <a:p>
                      <a:pPr marL="0" marR="0" lvl="0" indent="0" algn="l" defTabSz="914400" rtl="0" fontAlgn="auto" hangingPunct="1">
                        <a:lnSpc>
                          <a:spcPct val="100000"/>
                        </a:lnSpc>
                        <a:spcBef>
                          <a:spcPts val="0"/>
                        </a:spcBef>
                        <a:spcAft>
                          <a:spcPts val="0"/>
                        </a:spcAft>
                        <a:buNone/>
                        <a:tabLst/>
                      </a:pPr>
                      <a:endParaRPr lang="en-GB" sz="1000" kern="1200" dirty="0">
                        <a:solidFill>
                          <a:srgbClr val="000000"/>
                        </a:solidFill>
                        <a:latin typeface="Calibri"/>
                      </a:endParaRPr>
                    </a:p>
                    <a:p>
                      <a:pPr marL="0" marR="0" lvl="0" indent="0" algn="l" defTabSz="914400" rtl="0" fontAlgn="auto" hangingPunct="1">
                        <a:lnSpc>
                          <a:spcPct val="100000"/>
                        </a:lnSpc>
                        <a:spcBef>
                          <a:spcPts val="0"/>
                        </a:spcBef>
                        <a:spcAft>
                          <a:spcPts val="0"/>
                        </a:spcAft>
                        <a:buNone/>
                        <a:tabLst/>
                      </a:pPr>
                      <a:r>
                        <a:rPr lang="en-GB" sz="1000" b="1" kern="1200" dirty="0">
                          <a:solidFill>
                            <a:srgbClr val="000000"/>
                          </a:solidFill>
                          <a:latin typeface="Calibri"/>
                        </a:rPr>
                        <a:t>Theory unit-</a:t>
                      </a:r>
                    </a:p>
                    <a:p>
                      <a:pPr marL="0" marR="0" lvl="0" indent="0" algn="l" defTabSz="914400" rtl="0" fontAlgn="auto" hangingPunct="1">
                        <a:lnSpc>
                          <a:spcPct val="100000"/>
                        </a:lnSpc>
                        <a:spcBef>
                          <a:spcPts val="0"/>
                        </a:spcBef>
                        <a:spcAft>
                          <a:spcPts val="0"/>
                        </a:spcAft>
                        <a:buNone/>
                        <a:tabLst/>
                      </a:pPr>
                      <a:r>
                        <a:rPr lang="en-GB" sz="1000" b="0" kern="1200" dirty="0">
                          <a:solidFill>
                            <a:srgbClr val="000000"/>
                          </a:solidFill>
                          <a:latin typeface="Calibri"/>
                        </a:rPr>
                        <a:t>Crowd funding, fair trade and virtual marketing.</a:t>
                      </a:r>
                    </a:p>
                    <a:p>
                      <a:pPr marL="0" marR="0" lvl="0" indent="0" algn="l" defTabSz="914400" rtl="0" fontAlgn="auto" hangingPunct="1">
                        <a:lnSpc>
                          <a:spcPct val="100000"/>
                        </a:lnSpc>
                        <a:spcBef>
                          <a:spcPts val="0"/>
                        </a:spcBef>
                        <a:spcAft>
                          <a:spcPts val="0"/>
                        </a:spcAft>
                        <a:buNone/>
                        <a:tabLst/>
                      </a:pPr>
                      <a:endParaRPr lang="en-GB" sz="1000" b="0" kern="1200" dirty="0">
                        <a:solidFill>
                          <a:srgbClr val="000000"/>
                        </a:solidFill>
                        <a:latin typeface="Calibri"/>
                      </a:endParaRPr>
                    </a:p>
                    <a:p>
                      <a:pPr marL="0" marR="0" lvl="0" indent="0" algn="l" defTabSz="914400" rtl="0" fontAlgn="auto" hangingPunct="1">
                        <a:lnSpc>
                          <a:spcPct val="100000"/>
                        </a:lnSpc>
                        <a:spcBef>
                          <a:spcPts val="0"/>
                        </a:spcBef>
                        <a:spcAft>
                          <a:spcPts val="0"/>
                        </a:spcAft>
                        <a:buNone/>
                        <a:tabLst/>
                      </a:pPr>
                      <a:r>
                        <a:rPr lang="en-GB" sz="1000" b="0" kern="1200" dirty="0">
                          <a:solidFill>
                            <a:srgbClr val="000000"/>
                          </a:solidFill>
                          <a:latin typeface="Calibri"/>
                        </a:rPr>
                        <a:t>Market pull/technology push. Mini mobile phone design project and product analysis.</a:t>
                      </a:r>
                    </a:p>
                    <a:p>
                      <a:pPr marL="0" marR="0" lvl="0" indent="0" algn="l" defTabSz="914400" rtl="0" fontAlgn="auto" hangingPunct="1">
                        <a:lnSpc>
                          <a:spcPct val="100000"/>
                        </a:lnSpc>
                        <a:spcBef>
                          <a:spcPts val="0"/>
                        </a:spcBef>
                        <a:spcAft>
                          <a:spcPts val="0"/>
                        </a:spcAft>
                        <a:buNone/>
                        <a:tabLst/>
                      </a:pPr>
                      <a:endParaRPr lang="en-GB" sz="1000" b="0" kern="1200" dirty="0">
                        <a:solidFill>
                          <a:srgbClr val="000000"/>
                        </a:solidFill>
                        <a:latin typeface="Calibri"/>
                      </a:endParaRPr>
                    </a:p>
                    <a:p>
                      <a:pPr marL="0" marR="0" lvl="0" indent="0" algn="l" defTabSz="914400" rtl="0" fontAlgn="auto" hangingPunct="1">
                        <a:lnSpc>
                          <a:spcPct val="100000"/>
                        </a:lnSpc>
                        <a:spcBef>
                          <a:spcPts val="0"/>
                        </a:spcBef>
                        <a:spcAft>
                          <a:spcPts val="0"/>
                        </a:spcAft>
                        <a:buNone/>
                        <a:tabLst/>
                      </a:pPr>
                      <a:r>
                        <a:rPr lang="en-GB" sz="1000" b="0" kern="1200" dirty="0">
                          <a:solidFill>
                            <a:srgbClr val="000000"/>
                          </a:solidFill>
                          <a:latin typeface="Calibri"/>
                        </a:rPr>
                        <a:t>Planned obsolescence, design for maintenance. </a:t>
                      </a:r>
                    </a:p>
                    <a:p>
                      <a:pPr marL="0" marR="0" lvl="0" indent="0" algn="l" defTabSz="914400" rtl="0" fontAlgn="auto" hangingPunct="1">
                        <a:lnSpc>
                          <a:spcPct val="100000"/>
                        </a:lnSpc>
                        <a:spcBef>
                          <a:spcPts val="0"/>
                        </a:spcBef>
                        <a:spcAft>
                          <a:spcPts val="0"/>
                        </a:spcAft>
                        <a:buNone/>
                        <a:tabLst/>
                      </a:pPr>
                      <a:endParaRPr lang="en-GB" sz="1000" b="0" kern="1200" dirty="0">
                        <a:solidFill>
                          <a:srgbClr val="000000"/>
                        </a:solidFill>
                        <a:latin typeface="Calibri"/>
                      </a:endParaRPr>
                    </a:p>
                    <a:p>
                      <a:pPr marL="0" marR="0" lvl="0" indent="0" algn="l" defTabSz="914400" rtl="0" fontAlgn="auto" hangingPunct="1">
                        <a:lnSpc>
                          <a:spcPct val="100000"/>
                        </a:lnSpc>
                        <a:spcBef>
                          <a:spcPts val="0"/>
                        </a:spcBef>
                        <a:spcAft>
                          <a:spcPts val="0"/>
                        </a:spcAft>
                        <a:buNone/>
                        <a:tabLst/>
                      </a:pPr>
                      <a:r>
                        <a:rPr lang="en-GB" sz="1000" b="0" kern="1200" dirty="0">
                          <a:solidFill>
                            <a:srgbClr val="000000"/>
                          </a:solidFill>
                          <a:latin typeface="Calibri"/>
                        </a:rPr>
                        <a:t>Levers and cranks mini experiments. </a:t>
                      </a:r>
                    </a:p>
                    <a:p>
                      <a:pPr marL="0" marR="0" lvl="0" indent="0" algn="l" defTabSz="914400" rtl="0" fontAlgn="auto" hangingPunct="1">
                        <a:lnSpc>
                          <a:spcPct val="100000"/>
                        </a:lnSpc>
                        <a:spcBef>
                          <a:spcPts val="0"/>
                        </a:spcBef>
                        <a:spcAft>
                          <a:spcPts val="0"/>
                        </a:spcAft>
                        <a:buNone/>
                        <a:tabLst/>
                      </a:pPr>
                      <a:endParaRPr lang="en-GB" sz="1000" b="0" kern="1200" dirty="0">
                        <a:solidFill>
                          <a:srgbClr val="000000"/>
                        </a:solidFill>
                        <a:latin typeface="Calibri"/>
                      </a:endParaRPr>
                    </a:p>
                    <a:p>
                      <a:pPr marL="0" marR="0" lvl="0" indent="0" algn="l" defTabSz="914400" rtl="0" fontAlgn="auto" hangingPunct="1">
                        <a:lnSpc>
                          <a:spcPct val="100000"/>
                        </a:lnSpc>
                        <a:spcBef>
                          <a:spcPts val="0"/>
                        </a:spcBef>
                        <a:spcAft>
                          <a:spcPts val="0"/>
                        </a:spcAft>
                        <a:buNone/>
                        <a:tabLst/>
                      </a:pPr>
                      <a:r>
                        <a:rPr lang="en-GB" sz="1000" b="0" kern="1200" dirty="0">
                          <a:solidFill>
                            <a:srgbClr val="000000"/>
                          </a:solidFill>
                          <a:latin typeface="Calibri"/>
                        </a:rPr>
                        <a:t>Communication of design techniques. Developing and refining skills for pizza project. </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Key themes covered </a:t>
                      </a:r>
                    </a:p>
                    <a:p>
                      <a:pPr lvl="0"/>
                      <a:endParaRPr lang="en-GB" sz="1000" dirty="0"/>
                    </a:p>
                    <a:p>
                      <a:pPr lvl="0"/>
                      <a:r>
                        <a:rPr lang="en-GB" sz="1000" dirty="0"/>
                        <a:t>NEA begins</a:t>
                      </a:r>
                    </a:p>
                    <a:p>
                      <a:pPr lvl="0"/>
                      <a:r>
                        <a:rPr lang="en-GB" sz="1000" dirty="0"/>
                        <a:t>AQA release contexts on 1</a:t>
                      </a:r>
                      <a:r>
                        <a:rPr lang="en-GB" sz="1000" baseline="30000" dirty="0"/>
                        <a:t>st</a:t>
                      </a:r>
                      <a:r>
                        <a:rPr lang="en-GB" sz="1000" dirty="0"/>
                        <a:t> June. </a:t>
                      </a:r>
                    </a:p>
                    <a:p>
                      <a:pPr lvl="0"/>
                      <a:r>
                        <a:rPr lang="en-GB" sz="1000" dirty="0"/>
                        <a:t>Section A</a:t>
                      </a:r>
                    </a:p>
                    <a:p>
                      <a:pPr marL="171450" lvl="0" indent="-171450">
                        <a:buSzPct val="100000"/>
                        <a:buFont typeface="Arial" pitchFamily="34"/>
                        <a:buChar char="•"/>
                      </a:pPr>
                      <a:r>
                        <a:rPr lang="en-GB" sz="1000" dirty="0"/>
                        <a:t>Choosing and analysis of context</a:t>
                      </a:r>
                    </a:p>
                    <a:p>
                      <a:pPr marL="171450" lvl="0" indent="-171450">
                        <a:buSzPct val="100000"/>
                        <a:buFont typeface="Arial" pitchFamily="34"/>
                        <a:buChar char="•"/>
                      </a:pPr>
                      <a:r>
                        <a:rPr lang="en-GB" sz="1000" dirty="0"/>
                        <a:t>Identification of problem and further analysis</a:t>
                      </a:r>
                    </a:p>
                    <a:p>
                      <a:pPr marL="171450" lvl="0" indent="-171450">
                        <a:buSzPct val="100000"/>
                        <a:buFont typeface="Arial" pitchFamily="34"/>
                        <a:buChar char="•"/>
                      </a:pPr>
                      <a:r>
                        <a:rPr lang="en-GB" sz="1000" dirty="0"/>
                        <a:t>Research –  Client profile and profiling. </a:t>
                      </a:r>
                    </a:p>
                    <a:p>
                      <a:pPr marL="171450" lvl="0" indent="-171450">
                        <a:buSzPct val="100000"/>
                        <a:buFont typeface="Arial" pitchFamily="34"/>
                        <a:buChar char="•"/>
                      </a:pPr>
                      <a:r>
                        <a:rPr lang="en-GB" sz="1000" dirty="0"/>
                        <a:t>Product analysis.</a:t>
                      </a:r>
                    </a:p>
                    <a:p>
                      <a:pPr marL="171450" lvl="0" indent="-171450">
                        <a:buSzPct val="100000"/>
                        <a:buFont typeface="Arial" pitchFamily="34"/>
                        <a:buChar char="•"/>
                      </a:pPr>
                      <a:r>
                        <a:rPr lang="en-GB" sz="1000" dirty="0"/>
                        <a:t>Additional research led by the choice of problem – pupil led.</a:t>
                      </a:r>
                    </a:p>
                    <a:p>
                      <a:pPr marL="171450" lvl="0" indent="-171450">
                        <a:buSzPct val="100000"/>
                        <a:buFont typeface="Arial" pitchFamily="34"/>
                        <a:buChar char="•"/>
                      </a:pPr>
                      <a:r>
                        <a:rPr lang="en-GB" sz="1000" dirty="0"/>
                        <a:t>Review of research.</a:t>
                      </a:r>
                    </a:p>
                  </a:txBody>
                  <a:tcPr/>
                </a:tc>
                <a:extLst>
                  <a:ext uri="{0D108BD9-81ED-4DB2-BD59-A6C34878D82A}">
                    <a16:rowId xmlns:a16="http://schemas.microsoft.com/office/drawing/2014/main" val="2481923861"/>
                  </a:ext>
                </a:extLst>
              </a:tr>
              <a:tr h="1815212">
                <a:tc>
                  <a:txBody>
                    <a:bodyPr/>
                    <a:lstStyle/>
                    <a:p>
                      <a:pPr lvl="0"/>
                      <a:endParaRPr lang="en-GB" dirty="0"/>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lvl="0"/>
                      <a:r>
                        <a:rPr lang="en-GB" sz="900" dirty="0"/>
                        <a:t>Assessment of sections of  the practise NEA pizza cutter ergonomics project.</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marL="0" marR="0" lvl="0" indent="0" algn="l" defTabSz="914400" rtl="0" fontAlgn="auto" hangingPunct="1">
                        <a:lnSpc>
                          <a:spcPct val="100000"/>
                        </a:lnSpc>
                        <a:spcBef>
                          <a:spcPts val="0"/>
                        </a:spcBef>
                        <a:spcAft>
                          <a:spcPts val="0"/>
                        </a:spcAft>
                        <a:buNone/>
                        <a:tabLst/>
                      </a:pPr>
                      <a:r>
                        <a:rPr lang="en-GB" sz="1000" b="0" dirty="0"/>
                        <a:t>Assessment of final product and over all project.</a:t>
                      </a:r>
                    </a:p>
                  </a:txBody>
                  <a:tcPr/>
                </a:tc>
                <a:tc>
                  <a:txBody>
                    <a:bodyPr/>
                    <a:lstStyle/>
                    <a:p>
                      <a:pPr lvl="0"/>
                      <a:r>
                        <a:rPr lang="en-GB" sz="1000" b="1" dirty="0"/>
                        <a:t>Key Assessments</a:t>
                      </a:r>
                    </a:p>
                    <a:p>
                      <a:pPr marL="0" marR="0" lvl="0" indent="0" algn="l" defTabSz="914400" rtl="0" fontAlgn="auto" hangingPunct="1">
                        <a:lnSpc>
                          <a:spcPct val="100000"/>
                        </a:lnSpc>
                        <a:spcBef>
                          <a:spcPts val="0"/>
                        </a:spcBef>
                        <a:spcAft>
                          <a:spcPts val="0"/>
                        </a:spcAft>
                        <a:buNone/>
                        <a:tabLst/>
                      </a:pPr>
                      <a:r>
                        <a:rPr lang="en-GB" sz="1000" b="0" i="0" u="none" strike="noStrike" kern="1200" cap="none" spc="0" baseline="0" dirty="0">
                          <a:solidFill>
                            <a:srgbClr val="000000"/>
                          </a:solidFill>
                          <a:uFillTx/>
                          <a:latin typeface="Calibri"/>
                        </a:rPr>
                        <a:t>A well formed and finished pewter cast key ring, which potentially incorporates and acrylic insert or a raised casting. A working hook</a:t>
                      </a:r>
                      <a:endParaRPr lang="en-GB" sz="1000" dirty="0"/>
                    </a:p>
                  </a:txBody>
                  <a:tcPr/>
                </a:tc>
                <a:tc>
                  <a:txBody>
                    <a:bodyPr/>
                    <a:lstStyle/>
                    <a:p>
                      <a:pPr marL="0" marR="0" lvl="0" indent="0" algn="l" defTabSz="914400" rtl="0" fontAlgn="auto" hangingPunct="1">
                        <a:lnSpc>
                          <a:spcPct val="100000"/>
                        </a:lnSpc>
                        <a:spcBef>
                          <a:spcPts val="0"/>
                        </a:spcBef>
                        <a:spcAft>
                          <a:spcPts val="0"/>
                        </a:spcAft>
                        <a:buNone/>
                        <a:tabLst/>
                      </a:pPr>
                      <a:r>
                        <a:rPr lang="en-GB" sz="900" b="0" i="0" u="none" strike="noStrike" kern="1200" cap="none" spc="0" baseline="0" dirty="0">
                          <a:solidFill>
                            <a:srgbClr val="000000"/>
                          </a:solidFill>
                          <a:uFillTx/>
                          <a:latin typeface="Calibri"/>
                        </a:rPr>
                        <a:t>.</a:t>
                      </a:r>
                      <a:r>
                        <a:rPr lang="en-GB" sz="900" b="1" dirty="0"/>
                        <a:t> Key Assessments</a:t>
                      </a:r>
                    </a:p>
                    <a:p>
                      <a:pPr marL="0" marR="0" lvl="0" indent="0" algn="l" defTabSz="914400" rtl="0" fontAlgn="auto" hangingPunct="1">
                        <a:lnSpc>
                          <a:spcPct val="100000"/>
                        </a:lnSpc>
                        <a:spcBef>
                          <a:spcPts val="0"/>
                        </a:spcBef>
                        <a:spcAft>
                          <a:spcPts val="0"/>
                        </a:spcAft>
                        <a:buNone/>
                        <a:tabLst/>
                      </a:pPr>
                      <a:r>
                        <a:rPr lang="en-GB" sz="900" b="0" i="0" u="none" strike="noStrike" kern="1200" baseline="0" dirty="0">
                          <a:solidFill>
                            <a:srgbClr val="000000"/>
                          </a:solidFill>
                          <a:latin typeface="Calibri"/>
                        </a:rPr>
                        <a:t>The successful manufacturing of final design to include wood joints, brazed and dip coated steel hook and pewter cast key ring. Links must be clear to iconic design. </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lvl="0"/>
                      <a:r>
                        <a:rPr lang="en-GB" sz="1000" dirty="0"/>
                        <a:t>End of term test on topics, homework tasks set based on theory. Year 10 tests. </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marL="0" marR="0" lvl="0" indent="0" algn="l" defTabSz="914400" rtl="0" fontAlgn="auto" hangingPunct="1">
                        <a:lnSpc>
                          <a:spcPct val="100000"/>
                        </a:lnSpc>
                        <a:spcBef>
                          <a:spcPts val="0"/>
                        </a:spcBef>
                        <a:spcAft>
                          <a:spcPts val="0"/>
                        </a:spcAft>
                        <a:buNone/>
                        <a:tabLst/>
                      </a:pPr>
                      <a:endParaRPr lang="en-GB" sz="1000" b="1" dirty="0"/>
                    </a:p>
                    <a:p>
                      <a:pPr marL="0" marR="0" lvl="0" indent="0" algn="l" defTabSz="914400" rtl="0" fontAlgn="auto" hangingPunct="1">
                        <a:lnSpc>
                          <a:spcPct val="100000"/>
                        </a:lnSpc>
                        <a:spcBef>
                          <a:spcPts val="0"/>
                        </a:spcBef>
                        <a:spcAft>
                          <a:spcPts val="0"/>
                        </a:spcAft>
                        <a:buNone/>
                        <a:tabLst/>
                      </a:pPr>
                      <a:r>
                        <a:rPr lang="en-GB" sz="1000" b="0" dirty="0"/>
                        <a:t>Assessment of section A – Research and investigation.</a:t>
                      </a:r>
                    </a:p>
                  </a:txBody>
                  <a:tcPr/>
                </a:tc>
                <a:extLst>
                  <a:ext uri="{0D108BD9-81ED-4DB2-BD59-A6C34878D82A}">
                    <a16:rowId xmlns:a16="http://schemas.microsoft.com/office/drawing/2014/main" val="4048221926"/>
                  </a:ext>
                </a:extLst>
              </a:tr>
            </a:tbl>
          </a:graphicData>
        </a:graphic>
      </p:graphicFrame>
    </p:spTree>
    <p:extLst>
      <p:ext uri="{BB962C8B-B14F-4D97-AF65-F5344CB8AC3E}">
        <p14:creationId xmlns:p14="http://schemas.microsoft.com/office/powerpoint/2010/main" val="322136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B4F69742-EE6A-4342-AA26-2493F87DBA1A}"/>
              </a:ext>
            </a:extLst>
          </p:cNvPr>
          <p:cNvGraphicFramePr>
            <a:graphicFrameLocks noGrp="1"/>
          </p:cNvGraphicFramePr>
          <p:nvPr>
            <p:extLst>
              <p:ext uri="{D42A27DB-BD31-4B8C-83A1-F6EECF244321}">
                <p14:modId xmlns:p14="http://schemas.microsoft.com/office/powerpoint/2010/main" val="906612095"/>
              </p:ext>
            </p:extLst>
          </p:nvPr>
        </p:nvGraphicFramePr>
        <p:xfrm>
          <a:off x="112571" y="117262"/>
          <a:ext cx="9706325" cy="6789023"/>
        </p:xfrm>
        <a:graphic>
          <a:graphicData uri="http://schemas.openxmlformats.org/drawingml/2006/table">
            <a:tbl>
              <a:tblPr firstRow="1" bandRow="1">
                <a:effectLst/>
                <a:tableStyleId>{5C22544A-7EE6-4342-B048-85BDC9FD1C3A}</a:tableStyleId>
              </a:tblPr>
              <a:tblGrid>
                <a:gridCol w="1022856">
                  <a:extLst>
                    <a:ext uri="{9D8B030D-6E8A-4147-A177-3AD203B41FA5}">
                      <a16:colId xmlns:a16="http://schemas.microsoft.com/office/drawing/2014/main" val="4208997353"/>
                    </a:ext>
                  </a:extLst>
                </a:gridCol>
                <a:gridCol w="2115610">
                  <a:extLst>
                    <a:ext uri="{9D8B030D-6E8A-4147-A177-3AD203B41FA5}">
                      <a16:colId xmlns:a16="http://schemas.microsoft.com/office/drawing/2014/main" val="1689709250"/>
                    </a:ext>
                  </a:extLst>
                </a:gridCol>
                <a:gridCol w="1925708">
                  <a:extLst>
                    <a:ext uri="{9D8B030D-6E8A-4147-A177-3AD203B41FA5}">
                      <a16:colId xmlns:a16="http://schemas.microsoft.com/office/drawing/2014/main" val="1974817402"/>
                    </a:ext>
                  </a:extLst>
                </a:gridCol>
                <a:gridCol w="1581500">
                  <a:extLst>
                    <a:ext uri="{9D8B030D-6E8A-4147-A177-3AD203B41FA5}">
                      <a16:colId xmlns:a16="http://schemas.microsoft.com/office/drawing/2014/main" val="2486566526"/>
                    </a:ext>
                  </a:extLst>
                </a:gridCol>
                <a:gridCol w="1990822">
                  <a:extLst>
                    <a:ext uri="{9D8B030D-6E8A-4147-A177-3AD203B41FA5}">
                      <a16:colId xmlns:a16="http://schemas.microsoft.com/office/drawing/2014/main" val="3326554700"/>
                    </a:ext>
                  </a:extLst>
                </a:gridCol>
                <a:gridCol w="1069829">
                  <a:extLst>
                    <a:ext uri="{9D8B030D-6E8A-4147-A177-3AD203B41FA5}">
                      <a16:colId xmlns:a16="http://schemas.microsoft.com/office/drawing/2014/main" val="1178448770"/>
                    </a:ext>
                  </a:extLst>
                </a:gridCol>
              </a:tblGrid>
              <a:tr h="329111">
                <a:tc>
                  <a:txBody>
                    <a:bodyPr/>
                    <a:lstStyle/>
                    <a:p>
                      <a:pPr lvl="0"/>
                      <a:endParaRPr lang="en-GB" dirty="0"/>
                    </a:p>
                  </a:txBody>
                  <a:tcPr/>
                </a:tc>
                <a:tc>
                  <a:txBody>
                    <a:bodyPr/>
                    <a:lstStyle/>
                    <a:p>
                      <a:pPr lvl="0"/>
                      <a:r>
                        <a:rPr lang="en-GB" sz="1200" dirty="0"/>
                        <a:t>1</a:t>
                      </a:r>
                    </a:p>
                  </a:txBody>
                  <a:tcPr/>
                </a:tc>
                <a:tc>
                  <a:txBody>
                    <a:bodyPr/>
                    <a:lstStyle/>
                    <a:p>
                      <a:pPr lvl="0"/>
                      <a:r>
                        <a:rPr lang="en-GB" sz="1200" dirty="0"/>
                        <a:t>2</a:t>
                      </a:r>
                    </a:p>
                  </a:txBody>
                  <a:tcPr/>
                </a:tc>
                <a:tc>
                  <a:txBody>
                    <a:bodyPr/>
                    <a:lstStyle/>
                    <a:p>
                      <a:pPr lvl="0"/>
                      <a:r>
                        <a:rPr lang="en-GB" sz="1200" dirty="0"/>
                        <a:t>3</a:t>
                      </a:r>
                    </a:p>
                  </a:txBody>
                  <a:tcPr/>
                </a:tc>
                <a:tc>
                  <a:txBody>
                    <a:bodyPr/>
                    <a:lstStyle/>
                    <a:p>
                      <a:pPr lvl="0"/>
                      <a:r>
                        <a:rPr lang="en-GB" sz="1200" dirty="0"/>
                        <a:t>4</a:t>
                      </a:r>
                    </a:p>
                  </a:txBody>
                  <a:tcPr/>
                </a:tc>
                <a:tc>
                  <a:txBody>
                    <a:bodyPr/>
                    <a:lstStyle/>
                    <a:p>
                      <a:pPr lvl="0"/>
                      <a:r>
                        <a:rPr lang="en-GB" sz="1200" dirty="0"/>
                        <a:t>5</a:t>
                      </a:r>
                    </a:p>
                  </a:txBody>
                  <a:tcPr/>
                </a:tc>
                <a:extLst>
                  <a:ext uri="{0D108BD9-81ED-4DB2-BD59-A6C34878D82A}">
                    <a16:rowId xmlns:a16="http://schemas.microsoft.com/office/drawing/2014/main" val="890878273"/>
                  </a:ext>
                </a:extLst>
              </a:tr>
              <a:tr h="4520965">
                <a:tc>
                  <a:txBody>
                    <a:bodyPr/>
                    <a:lstStyle/>
                    <a:p>
                      <a:pPr lvl="0"/>
                      <a:r>
                        <a:rPr lang="en-GB" sz="1200" dirty="0"/>
                        <a:t>Year 11</a:t>
                      </a:r>
                    </a:p>
                    <a:p>
                      <a:pPr lvl="0"/>
                      <a:r>
                        <a:rPr lang="en-GB" sz="1100" dirty="0"/>
                        <a:t>Design Technology</a:t>
                      </a:r>
                    </a:p>
                    <a:p>
                      <a:pPr lvl="0"/>
                      <a:endParaRPr lang="en-GB" sz="1100" dirty="0"/>
                    </a:p>
                    <a:p>
                      <a:pPr lvl="0"/>
                      <a:r>
                        <a:rPr lang="en-GB" sz="1100" dirty="0"/>
                        <a:t>RM focus</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Continuation of NEA</a:t>
                      </a:r>
                    </a:p>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Section B</a:t>
                      </a:r>
                    </a:p>
                    <a:p>
                      <a:pPr marL="0" marR="0" lvl="0" indent="0" algn="l" defTabSz="914400" rtl="0" fontAlgn="auto" hangingPunct="1">
                        <a:lnSpc>
                          <a:spcPct val="100000"/>
                        </a:lnSpc>
                        <a:spcBef>
                          <a:spcPts val="0"/>
                        </a:spcBef>
                        <a:spcAft>
                          <a:spcPts val="0"/>
                        </a:spcAft>
                        <a:buNone/>
                        <a:tabLst/>
                      </a:pPr>
                      <a:r>
                        <a:rPr lang="en-GB" sz="1000" b="0" i="0" u="none" strike="noStrike" kern="1200" baseline="0" dirty="0">
                          <a:solidFill>
                            <a:srgbClr val="000000"/>
                          </a:solidFill>
                          <a:latin typeface="Calibri"/>
                        </a:rPr>
                        <a:t>Writing of the design brief and detailed specification</a:t>
                      </a:r>
                    </a:p>
                    <a:p>
                      <a:pPr lvl="0"/>
                      <a:r>
                        <a:rPr lang="en-GB" sz="1000" b="0" i="0" u="none" strike="noStrike" kern="1200" baseline="0" dirty="0">
                          <a:solidFill>
                            <a:srgbClr val="000000"/>
                          </a:solidFill>
                          <a:latin typeface="Calibri"/>
                        </a:rPr>
                        <a:t>Based on conclusions from their investigations students will outline design possibilities by</a:t>
                      </a:r>
                    </a:p>
                    <a:p>
                      <a:pPr lvl="0"/>
                      <a:r>
                        <a:rPr lang="en-GB" sz="1000" b="0" i="0" u="none" strike="noStrike" kern="1200" baseline="0" dirty="0">
                          <a:solidFill>
                            <a:srgbClr val="000000"/>
                          </a:solidFill>
                          <a:latin typeface="Calibri"/>
                        </a:rPr>
                        <a:t>producing a design brief and design specification.</a:t>
                      </a:r>
                    </a:p>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Section C</a:t>
                      </a:r>
                    </a:p>
                    <a:p>
                      <a:pPr marL="0" marR="0" lvl="0" indent="0" algn="l" defTabSz="914400" rtl="0" fontAlgn="auto" hangingPunct="1">
                        <a:lnSpc>
                          <a:spcPct val="100000"/>
                        </a:lnSpc>
                        <a:spcBef>
                          <a:spcPts val="0"/>
                        </a:spcBef>
                        <a:spcAft>
                          <a:spcPts val="0"/>
                        </a:spcAft>
                        <a:buNone/>
                        <a:tabLst/>
                      </a:pPr>
                      <a:r>
                        <a:rPr lang="en-GB" sz="1000" b="0" i="0" u="none" strike="noStrike" kern="1200" baseline="0" dirty="0">
                          <a:solidFill>
                            <a:srgbClr val="000000"/>
                          </a:solidFill>
                          <a:latin typeface="Calibri"/>
                        </a:rPr>
                        <a:t>Generating design ideas</a:t>
                      </a:r>
                    </a:p>
                    <a:p>
                      <a:pPr lvl="0"/>
                      <a:r>
                        <a:rPr lang="en-GB" sz="1000" b="0" i="0" u="none" strike="noStrike" kern="1200" baseline="0" dirty="0">
                          <a:solidFill>
                            <a:srgbClr val="000000"/>
                          </a:solidFill>
                          <a:latin typeface="Calibri"/>
                        </a:rPr>
                        <a:t>Students should explore a range of possible ideas linking to the contextual challenge selected.</a:t>
                      </a:r>
                    </a:p>
                    <a:p>
                      <a:pPr lvl="0"/>
                      <a:r>
                        <a:rPr lang="en-GB" sz="1000" b="0" i="0" u="none" strike="noStrike" kern="1200" baseline="0" dirty="0">
                          <a:solidFill>
                            <a:srgbClr val="000000"/>
                          </a:solidFill>
                          <a:latin typeface="Calibri"/>
                        </a:rPr>
                        <a:t>These design ideas should demonstrate flair and originality and students are encouraged to take risks with their designs.</a:t>
                      </a:r>
                    </a:p>
                    <a:p>
                      <a:pPr lvl="0"/>
                      <a:r>
                        <a:rPr lang="en-GB" sz="1000" b="0" i="0" u="none" strike="noStrike" kern="1200" baseline="0" dirty="0">
                          <a:solidFill>
                            <a:srgbClr val="000000"/>
                          </a:solidFill>
                          <a:latin typeface="Calibri"/>
                        </a:rPr>
                        <a:t>Students are encouraged to be imaginative in their approach by</a:t>
                      </a:r>
                    </a:p>
                    <a:p>
                      <a:pPr lvl="0"/>
                      <a:r>
                        <a:rPr lang="en-GB" sz="1000" b="0" i="0" u="none" strike="noStrike" kern="1200" baseline="0" dirty="0">
                          <a:solidFill>
                            <a:srgbClr val="000000"/>
                          </a:solidFill>
                          <a:latin typeface="Calibri"/>
                        </a:rPr>
                        <a:t>experimenting with different ideas and possibilities that avoid design fixation.</a:t>
                      </a:r>
                    </a:p>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Section D </a:t>
                      </a:r>
                    </a:p>
                    <a:p>
                      <a:pPr marL="0" marR="0" lvl="0" indent="0" algn="l" defTabSz="914400" rtl="0" fontAlgn="auto" hangingPunct="1">
                        <a:lnSpc>
                          <a:spcPct val="100000"/>
                        </a:lnSpc>
                        <a:spcBef>
                          <a:spcPts val="0"/>
                        </a:spcBef>
                        <a:spcAft>
                          <a:spcPts val="0"/>
                        </a:spcAft>
                        <a:buNone/>
                        <a:tabLst/>
                      </a:pPr>
                      <a:r>
                        <a:rPr lang="en-GB" sz="1000" b="0" i="0" u="none" strike="noStrike" kern="1200" baseline="0" dirty="0">
                          <a:solidFill>
                            <a:srgbClr val="000000"/>
                          </a:solidFill>
                          <a:latin typeface="Calibri"/>
                        </a:rPr>
                        <a:t>Developing design ideas</a:t>
                      </a:r>
                    </a:p>
                    <a:p>
                      <a:pPr lvl="0"/>
                      <a:r>
                        <a:rPr lang="en-GB" sz="1000" b="0" i="0" u="none" strike="noStrike" kern="1200" baseline="0" dirty="0">
                          <a:solidFill>
                            <a:srgbClr val="000000"/>
                          </a:solidFill>
                          <a:latin typeface="Calibri"/>
                        </a:rPr>
                        <a:t>Students will develop and refine design ideas, through modelling and experimentation. This may include, formal and informal 2D/3D</a:t>
                      </a:r>
                    </a:p>
                    <a:p>
                      <a:pPr lvl="0"/>
                      <a:r>
                        <a:rPr lang="en-GB" sz="1000" b="0" i="0" u="none" strike="noStrike" kern="1200" baseline="0" dirty="0">
                          <a:solidFill>
                            <a:srgbClr val="000000"/>
                          </a:solidFill>
                          <a:latin typeface="Calibri"/>
                        </a:rPr>
                        <a:t>drawing including CAD</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Continuation of NEA</a:t>
                      </a:r>
                    </a:p>
                    <a:p>
                      <a:pPr lvl="0"/>
                      <a:r>
                        <a:rPr lang="en-GB" sz="1000" b="1" dirty="0"/>
                        <a:t>Completion of section D</a:t>
                      </a:r>
                    </a:p>
                    <a:p>
                      <a:pPr lvl="0"/>
                      <a:r>
                        <a:rPr lang="en-GB" sz="1000" b="0" i="0" u="none" strike="noStrike" kern="1200" baseline="0" dirty="0">
                          <a:solidFill>
                            <a:srgbClr val="000000"/>
                          </a:solidFill>
                          <a:latin typeface="Calibri"/>
                        </a:rPr>
                        <a:t>Students will develop at least one model, through trialling of processes and techniques Students will also carry out additional research and select suitable materials and components.</a:t>
                      </a:r>
                      <a:endParaRPr lang="en-GB" sz="1000" dirty="0"/>
                    </a:p>
                    <a:p>
                      <a:pPr lvl="0"/>
                      <a:endParaRPr lang="en-GB" sz="1000" dirty="0"/>
                    </a:p>
                    <a:p>
                      <a:pPr lvl="0"/>
                      <a:r>
                        <a:rPr lang="en-GB" sz="1000" b="1" dirty="0"/>
                        <a:t>Section E</a:t>
                      </a:r>
                    </a:p>
                    <a:p>
                      <a:pPr lvl="0"/>
                      <a:r>
                        <a:rPr lang="en-GB" sz="1000" dirty="0"/>
                        <a:t>Realising design ideas</a:t>
                      </a:r>
                    </a:p>
                    <a:p>
                      <a:pPr lvl="0"/>
                      <a:r>
                        <a:rPr lang="en-GB" sz="1000" b="0" i="0" u="none" strike="noStrike" kern="1200" baseline="0" dirty="0">
                          <a:solidFill>
                            <a:srgbClr val="000000"/>
                          </a:solidFill>
                          <a:latin typeface="Calibri"/>
                        </a:rPr>
                        <a:t>Students will work with a range of appropriate materials/components to produce prototypes that</a:t>
                      </a:r>
                    </a:p>
                    <a:p>
                      <a:pPr lvl="0"/>
                      <a:r>
                        <a:rPr lang="en-GB" sz="1000" b="0" i="0" u="none" strike="noStrike" kern="1200" baseline="0" dirty="0">
                          <a:solidFill>
                            <a:srgbClr val="000000"/>
                          </a:solidFill>
                          <a:latin typeface="Calibri"/>
                        </a:rPr>
                        <a:t>are accurate and answer the design brief and problem as effectively as possible. </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Continuation of NEA</a:t>
                      </a:r>
                    </a:p>
                    <a:p>
                      <a:pPr lvl="0"/>
                      <a:r>
                        <a:rPr lang="en-GB" sz="1000" b="1" dirty="0"/>
                        <a:t>Section F</a:t>
                      </a:r>
                    </a:p>
                    <a:p>
                      <a:pPr lvl="0"/>
                      <a:r>
                        <a:rPr lang="en-GB" sz="1000" dirty="0"/>
                        <a:t>Analysing and Evaluating – Testing of product, modifications and final evaluations of the product. </a:t>
                      </a:r>
                    </a:p>
                    <a:p>
                      <a:pPr lvl="0"/>
                      <a:r>
                        <a:rPr lang="en-GB" sz="1000" dirty="0"/>
                        <a:t>Organising and evidencing of the whole project for submission.</a:t>
                      </a:r>
                    </a:p>
                    <a:p>
                      <a:pPr lvl="0"/>
                      <a:endParaRPr lang="en-GB" sz="1000" dirty="0"/>
                    </a:p>
                    <a:p>
                      <a:pPr lvl="0"/>
                      <a:r>
                        <a:rPr lang="en-GB" sz="1000" dirty="0"/>
                        <a:t>Preparation for Mock examination</a:t>
                      </a:r>
                    </a:p>
                    <a:p>
                      <a:pPr lvl="0"/>
                      <a:r>
                        <a:rPr lang="en-GB" sz="1000" dirty="0"/>
                        <a:t>Mock examination</a:t>
                      </a:r>
                    </a:p>
                    <a:p>
                      <a:pPr lvl="0"/>
                      <a:endParaRPr lang="en-GB" sz="1000" dirty="0"/>
                    </a:p>
                    <a:p>
                      <a:pPr lvl="0"/>
                      <a:r>
                        <a:rPr lang="en-GB" sz="1000" dirty="0"/>
                        <a:t>Revisit key terms-</a:t>
                      </a:r>
                    </a:p>
                    <a:p>
                      <a:pPr lvl="0"/>
                      <a:r>
                        <a:rPr lang="en-GB" sz="1000" dirty="0"/>
                        <a:t>Ergonomics</a:t>
                      </a:r>
                    </a:p>
                    <a:p>
                      <a:pPr lvl="0"/>
                      <a:r>
                        <a:rPr lang="en-GB" sz="1000" dirty="0"/>
                        <a:t>Anthropometrics</a:t>
                      </a:r>
                    </a:p>
                    <a:p>
                      <a:pPr lvl="0"/>
                      <a:r>
                        <a:rPr lang="en-GB" sz="1000" dirty="0"/>
                        <a:t>Environmental impact of designing and manufacturing ( 6rs, ecological and social footprint) </a:t>
                      </a:r>
                    </a:p>
                    <a:p>
                      <a:pPr lvl="0"/>
                      <a:endParaRPr lang="en-GB" sz="1000" dirty="0"/>
                    </a:p>
                    <a:p>
                      <a:pPr lvl="0"/>
                      <a:r>
                        <a:rPr lang="en-GB" sz="1000" dirty="0"/>
                        <a:t>Renewable energy.</a:t>
                      </a:r>
                    </a:p>
                    <a:p>
                      <a:pPr lvl="0"/>
                      <a:endParaRPr lang="en-GB" sz="1000" dirty="0"/>
                    </a:p>
                    <a:p>
                      <a:pPr lvl="0"/>
                      <a:r>
                        <a:rPr lang="en-GB" sz="1000" dirty="0"/>
                        <a:t>Modern materials</a:t>
                      </a:r>
                    </a:p>
                    <a:p>
                      <a:pPr lvl="0"/>
                      <a:endParaRPr lang="en-GB" sz="1000" dirty="0"/>
                    </a:p>
                    <a:p>
                      <a:pPr lvl="0"/>
                      <a:r>
                        <a:rPr lang="en-GB" sz="1000" dirty="0"/>
                        <a:t>Smart materials</a:t>
                      </a:r>
                    </a:p>
                    <a:p>
                      <a:pPr lvl="0"/>
                      <a:r>
                        <a:rPr lang="en-GB" sz="1000" dirty="0"/>
                        <a:t>Forces and stresses- mini bridge experiment.</a:t>
                      </a:r>
                    </a:p>
                    <a:p>
                      <a:pPr lvl="0"/>
                      <a:endParaRPr lang="en-GB" sz="1000" dirty="0"/>
                    </a:p>
                  </a:txBody>
                  <a:tcPr/>
                </a:tc>
                <a:tc>
                  <a:txBody>
                    <a:bodyPr/>
                    <a:lstStyle/>
                    <a:p>
                      <a:pPr marL="0" marR="0" lvl="0" indent="0" algn="l" defTabSz="914400" rtl="0" fontAlgn="auto" hangingPunct="1">
                        <a:lnSpc>
                          <a:spcPct val="100000"/>
                        </a:lnSpc>
                        <a:spcBef>
                          <a:spcPts val="0"/>
                        </a:spcBef>
                        <a:spcAft>
                          <a:spcPts val="0"/>
                        </a:spcAft>
                        <a:buNone/>
                        <a:tabLst/>
                      </a:pPr>
                      <a:r>
                        <a:rPr lang="en-GB" sz="1000" b="1" i="0" u="none" strike="noStrike" kern="1200" baseline="0" dirty="0">
                          <a:solidFill>
                            <a:srgbClr val="000000"/>
                          </a:solidFill>
                          <a:latin typeface="Calibri"/>
                        </a:rPr>
                        <a:t>Key themes covered</a:t>
                      </a:r>
                    </a:p>
                    <a:p>
                      <a:pPr marL="0" marR="0" lvl="0" indent="0" algn="l" defTabSz="914400" rtl="0" fontAlgn="auto" hangingPunct="1">
                        <a:lnSpc>
                          <a:spcPct val="100000"/>
                        </a:lnSpc>
                        <a:spcBef>
                          <a:spcPts val="0"/>
                        </a:spcBef>
                        <a:spcAft>
                          <a:spcPts val="0"/>
                        </a:spcAft>
                        <a:buNone/>
                        <a:tabLst/>
                      </a:pPr>
                      <a:endParaRPr lang="en-GB" sz="1000" b="1" i="0" u="none" strike="noStrike" kern="1200" baseline="0" dirty="0">
                        <a:solidFill>
                          <a:srgbClr val="000000"/>
                        </a:solidFill>
                        <a:latin typeface="Calibri"/>
                      </a:endParaRPr>
                    </a:p>
                    <a:p>
                      <a:pPr marL="0" lvl="0" indent="0">
                        <a:buNone/>
                      </a:pPr>
                      <a:r>
                        <a:rPr lang="en-GB" sz="1000" b="1" dirty="0"/>
                        <a:t>Maths revision- </a:t>
                      </a:r>
                    </a:p>
                    <a:p>
                      <a:pPr marL="0" lvl="0" indent="0">
                        <a:buNone/>
                      </a:pPr>
                      <a:r>
                        <a:rPr lang="en-GB" sz="1000" kern="1200" dirty="0">
                          <a:solidFill>
                            <a:srgbClr val="000000"/>
                          </a:solidFill>
                          <a:latin typeface="Calibri"/>
                        </a:rPr>
                        <a:t>Calculation of quantities of materials, costs and sizes.</a:t>
                      </a:r>
                      <a:endParaRPr lang="en-GB" sz="1000" dirty="0"/>
                    </a:p>
                    <a:p>
                      <a:pPr marL="171450" lvl="0" indent="-171450">
                        <a:buSzPct val="100000"/>
                        <a:buFont typeface="Arial" pitchFamily="34"/>
                        <a:buChar char="•"/>
                      </a:pPr>
                      <a:r>
                        <a:rPr lang="en-GB" sz="1000" kern="1200" dirty="0">
                          <a:solidFill>
                            <a:srgbClr val="000000"/>
                          </a:solidFill>
                          <a:latin typeface="Calibri"/>
                        </a:rPr>
                        <a:t>Scaling drawings, analysing responses to user questionnaires.</a:t>
                      </a:r>
                    </a:p>
                    <a:p>
                      <a:pPr marL="171450" lvl="0" indent="-171450">
                        <a:buSzPct val="100000"/>
                        <a:buFont typeface="Arial" pitchFamily="34"/>
                        <a:buChar char="•"/>
                      </a:pPr>
                      <a:r>
                        <a:rPr lang="en-GB" sz="1000" kern="1200" dirty="0">
                          <a:solidFill>
                            <a:srgbClr val="000000"/>
                          </a:solidFill>
                          <a:latin typeface="Calibri"/>
                        </a:rPr>
                        <a:t>Calculate surface area and volume.</a:t>
                      </a:r>
                    </a:p>
                    <a:p>
                      <a:pPr marL="171450" lvl="0" indent="-171450">
                        <a:buSzPct val="100000"/>
                        <a:buFont typeface="Arial" pitchFamily="34"/>
                        <a:buChar char="•"/>
                      </a:pPr>
                      <a:r>
                        <a:rPr lang="en-GB" sz="1000" b="0" i="0" u="none" strike="noStrike" kern="1200" baseline="0" dirty="0">
                          <a:solidFill>
                            <a:srgbClr val="000000"/>
                          </a:solidFill>
                          <a:latin typeface="Calibri"/>
                        </a:rPr>
                        <a:t>Measurement and marking out, creating tessellated patterns.</a:t>
                      </a:r>
                    </a:p>
                    <a:p>
                      <a:pPr marL="171450" lvl="0" indent="-171450">
                        <a:buSzPct val="100000"/>
                        <a:buFont typeface="Arial" pitchFamily="34"/>
                        <a:buChar char="•"/>
                      </a:pPr>
                      <a:r>
                        <a:rPr lang="en-GB" sz="1000" kern="1200" dirty="0">
                          <a:solidFill>
                            <a:srgbClr val="000000"/>
                          </a:solidFill>
                          <a:latin typeface="Calibri"/>
                        </a:rPr>
                        <a:t>Calculate areas of triangles and rectangles, surface areas and volumes of cubes.</a:t>
                      </a:r>
                      <a:endParaRPr lang="en-GB" sz="1000" dirty="0"/>
                    </a:p>
                    <a:p>
                      <a:pPr lvl="0"/>
                      <a:endParaRPr lang="en-GB" sz="1000" b="1" dirty="0"/>
                    </a:p>
                    <a:p>
                      <a:pPr lvl="0"/>
                      <a:r>
                        <a:rPr lang="en-GB" sz="1000" b="1" dirty="0"/>
                        <a:t>Practice tests </a:t>
                      </a:r>
                      <a:r>
                        <a:rPr lang="en-GB" sz="1000" dirty="0"/>
                        <a:t>– Identification of gaps or areas to focus individual revision</a:t>
                      </a:r>
                    </a:p>
                    <a:p>
                      <a:pPr lvl="0"/>
                      <a:endParaRPr lang="en-GB" sz="1000" dirty="0"/>
                    </a:p>
                    <a:p>
                      <a:pPr lvl="0"/>
                      <a:r>
                        <a:rPr lang="en-GB" sz="1000" b="1" dirty="0"/>
                        <a:t>Exam technique</a:t>
                      </a:r>
                    </a:p>
                    <a:p>
                      <a:pPr lvl="0"/>
                      <a:endParaRPr lang="en-GB" sz="1000" dirty="0"/>
                    </a:p>
                    <a:p>
                      <a:pPr lvl="0"/>
                      <a:r>
                        <a:rPr lang="en-GB" sz="1000" dirty="0"/>
                        <a:t>Additional work on </a:t>
                      </a:r>
                    </a:p>
                    <a:p>
                      <a:pPr lvl="0"/>
                      <a:r>
                        <a:rPr lang="en-GB" sz="1000" b="1" kern="1200" dirty="0">
                          <a:solidFill>
                            <a:srgbClr val="000000"/>
                          </a:solidFill>
                          <a:latin typeface="Calibri"/>
                        </a:rPr>
                        <a:t>Designing and making principles</a:t>
                      </a:r>
                    </a:p>
                    <a:p>
                      <a:pPr marL="171450" lvl="0" indent="-171450">
                        <a:buSzPct val="100000"/>
                        <a:buFont typeface="Arial" pitchFamily="34"/>
                        <a:buChar char="•"/>
                      </a:pPr>
                      <a:r>
                        <a:rPr lang="en-GB" sz="1000" b="0" kern="1200" dirty="0">
                          <a:solidFill>
                            <a:srgbClr val="000000"/>
                          </a:solidFill>
                          <a:latin typeface="Calibri"/>
                        </a:rPr>
                        <a:t>Communication of design</a:t>
                      </a:r>
                    </a:p>
                    <a:p>
                      <a:pPr marL="171450" lvl="0" indent="-171450">
                        <a:buSzPct val="100000"/>
                        <a:buFont typeface="Arial" pitchFamily="34"/>
                        <a:buChar char="•"/>
                      </a:pPr>
                      <a:r>
                        <a:rPr lang="en-GB" sz="1000" b="0" kern="1200" dirty="0">
                          <a:solidFill>
                            <a:srgbClr val="000000"/>
                          </a:solidFill>
                          <a:latin typeface="Calibri"/>
                        </a:rPr>
                        <a:t>Investigating the work of others</a:t>
                      </a:r>
                    </a:p>
                    <a:p>
                      <a:pPr marL="171450" lvl="0" indent="-171450">
                        <a:buSzPct val="100000"/>
                        <a:buFont typeface="Arial" pitchFamily="34"/>
                        <a:buChar char="•"/>
                      </a:pPr>
                      <a:r>
                        <a:rPr lang="en-GB" sz="1000" b="0" kern="1200" dirty="0">
                          <a:solidFill>
                            <a:srgbClr val="000000"/>
                          </a:solidFill>
                          <a:latin typeface="Calibri"/>
                        </a:rPr>
                        <a:t>Product analysis techniques, areas to focus on. </a:t>
                      </a:r>
                      <a:endParaRPr lang="en-GB" sz="1000" b="0" dirty="0"/>
                    </a:p>
                    <a:p>
                      <a:pPr marL="0" marR="0" lvl="0" indent="0" algn="l" rtl="0" fontAlgn="auto" hangingPunct="1">
                        <a:lnSpc>
                          <a:spcPct val="100000"/>
                        </a:lnSpc>
                        <a:spcBef>
                          <a:spcPts val="0"/>
                        </a:spcBef>
                        <a:spcAft>
                          <a:spcPts val="0"/>
                        </a:spcAft>
                        <a:buNone/>
                      </a:pPr>
                      <a:endParaRPr lang="en-GB" sz="1000" b="1" i="0" u="none" strike="noStrike" kern="1200" baseline="0" dirty="0">
                        <a:solidFill>
                          <a:srgbClr val="000000"/>
                        </a:solidFill>
                        <a:latin typeface="Calibri"/>
                      </a:endParaRPr>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p>
                    <a:p>
                      <a:pPr lvl="0"/>
                      <a:endParaRPr lang="en-GB" sz="1000" dirty="0"/>
                    </a:p>
                    <a:p>
                      <a:pPr lvl="0"/>
                      <a:endParaRPr lang="en-GB" sz="1000" dirty="0"/>
                    </a:p>
                    <a:p>
                      <a:pPr lvl="0"/>
                      <a:r>
                        <a:rPr lang="en-GB" sz="1000" b="1" dirty="0"/>
                        <a:t>Focused revision</a:t>
                      </a:r>
                    </a:p>
                    <a:p>
                      <a:pPr lvl="0"/>
                      <a:endParaRPr lang="en-GB" sz="1000" b="1" dirty="0"/>
                    </a:p>
                    <a:p>
                      <a:pPr lvl="0"/>
                      <a:r>
                        <a:rPr lang="en-GB" sz="1000" b="1" dirty="0"/>
                        <a:t>Final exam</a:t>
                      </a:r>
                    </a:p>
                    <a:p>
                      <a:pPr lvl="0"/>
                      <a:endParaRPr lang="en-GB" sz="1000" dirty="0"/>
                    </a:p>
                    <a:p>
                      <a:pPr lvl="0"/>
                      <a:endParaRPr lang="en-GB" sz="1000" dirty="0"/>
                    </a:p>
                    <a:p>
                      <a:pPr lvl="0"/>
                      <a:endParaRPr lang="en-GB" sz="1000" dirty="0"/>
                    </a:p>
                  </a:txBody>
                  <a:tcPr/>
                </a:tc>
                <a:extLst>
                  <a:ext uri="{0D108BD9-81ED-4DB2-BD59-A6C34878D82A}">
                    <a16:rowId xmlns:a16="http://schemas.microsoft.com/office/drawing/2014/main" val="639261622"/>
                  </a:ext>
                </a:extLst>
              </a:tr>
              <a:tr h="1455023">
                <a:tc>
                  <a:txBody>
                    <a:bodyPr/>
                    <a:lstStyle/>
                    <a:p>
                      <a:pPr lvl="0"/>
                      <a:endParaRPr lang="en-GB" dirty="0"/>
                    </a:p>
                  </a:txBody>
                  <a:tcPr/>
                </a:tc>
                <a:tc>
                  <a:txBody>
                    <a:bodyPr/>
                    <a:lstStyle/>
                    <a:p>
                      <a:pPr lvl="0"/>
                      <a:r>
                        <a:rPr lang="en-GB" sz="1000" b="1" dirty="0"/>
                        <a:t>Key Assessments</a:t>
                      </a:r>
                    </a:p>
                    <a:p>
                      <a:pPr lvl="0"/>
                      <a:endParaRPr lang="en-GB" sz="1000" b="1" dirty="0"/>
                    </a:p>
                    <a:p>
                      <a:pPr lvl="0"/>
                      <a:r>
                        <a:rPr lang="en-GB" sz="1000" b="0" dirty="0"/>
                        <a:t>Constant verbal feedback throughout</a:t>
                      </a:r>
                    </a:p>
                    <a:p>
                      <a:pPr lvl="0"/>
                      <a:r>
                        <a:rPr lang="en-GB" sz="1000" b="0" dirty="0"/>
                        <a:t>Each section is assessed and marks given along with feedback in line with AQA guidance is given. </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lvl="0"/>
                      <a:endParaRPr lang="en-GB" sz="1000" dirty="0"/>
                    </a:p>
                    <a:p>
                      <a:pPr lvl="0"/>
                      <a:r>
                        <a:rPr lang="en-GB" sz="1000" dirty="0"/>
                        <a:t>Final marking and grading of the NEA</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lvl="0"/>
                      <a:endParaRPr lang="en-GB" sz="1000" dirty="0"/>
                    </a:p>
                    <a:p>
                      <a:pPr lvl="0"/>
                      <a:r>
                        <a:rPr lang="en-GB" sz="1000" dirty="0"/>
                        <a:t>End of topic tests</a:t>
                      </a:r>
                    </a:p>
                    <a:p>
                      <a:pPr lvl="0"/>
                      <a:r>
                        <a:rPr lang="en-GB" sz="1000" dirty="0"/>
                        <a:t>Mock examination marking and review</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lvl="0"/>
                      <a:endParaRPr lang="en-GB" sz="900" dirty="0"/>
                    </a:p>
                    <a:p>
                      <a:pPr lvl="0"/>
                      <a:r>
                        <a:rPr lang="en-GB" sz="900" dirty="0"/>
                        <a:t>Assessment of practice tests with feedback</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marL="0" marR="0" lvl="0" indent="0" algn="l">
                        <a:lnSpc>
                          <a:spcPct val="100000"/>
                        </a:lnSpc>
                        <a:spcBef>
                          <a:spcPts val="0"/>
                        </a:spcBef>
                        <a:spcAft>
                          <a:spcPts val="0"/>
                        </a:spcAft>
                        <a:buNone/>
                      </a:pPr>
                      <a:endParaRPr lang="en-GB" sz="1000" b="1" dirty="0"/>
                    </a:p>
                    <a:p>
                      <a:pPr marL="0" marR="0" lvl="0" indent="0" algn="l">
                        <a:lnSpc>
                          <a:spcPct val="100000"/>
                        </a:lnSpc>
                        <a:spcBef>
                          <a:spcPts val="0"/>
                        </a:spcBef>
                        <a:spcAft>
                          <a:spcPts val="0"/>
                        </a:spcAft>
                        <a:buNone/>
                      </a:pPr>
                      <a:r>
                        <a:rPr lang="en-GB" sz="1000" b="1" dirty="0"/>
                        <a:t>GCSE Examination</a:t>
                      </a:r>
                    </a:p>
                  </a:txBody>
                  <a:tcPr/>
                </a:tc>
                <a:extLst>
                  <a:ext uri="{0D108BD9-81ED-4DB2-BD59-A6C34878D82A}">
                    <a16:rowId xmlns:a16="http://schemas.microsoft.com/office/drawing/2014/main" val="2545609849"/>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27BF4-B5A2-4C4B-8586-619312ECE049}"/>
              </a:ext>
            </a:extLst>
          </p:cNvPr>
          <p:cNvSpPr txBox="1">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D22CA1E3-B4B9-4C85-A3B2-F80BD432C567}"/>
              </a:ext>
            </a:extLst>
          </p:cNvPr>
          <p:cNvSpPr txBox="1">
            <a:spLocks noGrp="1"/>
          </p:cNvSpPr>
          <p:nvPr>
            <p:ph idx="1"/>
          </p:nvPr>
        </p:nvSpPr>
        <p:spPr/>
        <p:txBody>
          <a:bodyPr/>
          <a:lstStyle/>
          <a:p>
            <a:endParaRPr lang="en-GB" dirty="0"/>
          </a:p>
        </p:txBody>
      </p:sp>
      <p:graphicFrame>
        <p:nvGraphicFramePr>
          <p:cNvPr id="4" name="Table 4">
            <a:extLst>
              <a:ext uri="{FF2B5EF4-FFF2-40B4-BE49-F238E27FC236}">
                <a16:creationId xmlns:a16="http://schemas.microsoft.com/office/drawing/2014/main" id="{3D16BD70-E136-404F-9B3C-A50E26834216}"/>
              </a:ext>
            </a:extLst>
          </p:cNvPr>
          <p:cNvGraphicFramePr>
            <a:graphicFrameLocks noGrp="1"/>
          </p:cNvGraphicFramePr>
          <p:nvPr>
            <p:extLst>
              <p:ext uri="{D42A27DB-BD31-4B8C-83A1-F6EECF244321}">
                <p14:modId xmlns:p14="http://schemas.microsoft.com/office/powerpoint/2010/main" val="1204049983"/>
              </p:ext>
            </p:extLst>
          </p:nvPr>
        </p:nvGraphicFramePr>
        <p:xfrm>
          <a:off x="414022" y="205740"/>
          <a:ext cx="9077916" cy="5930012"/>
        </p:xfrm>
        <a:graphic>
          <a:graphicData uri="http://schemas.openxmlformats.org/drawingml/2006/table">
            <a:tbl>
              <a:tblPr firstRow="1" bandRow="1">
                <a:effectLst/>
                <a:tableStyleId>{5C22544A-7EE6-4342-B048-85BDC9FD1C3A}</a:tableStyleId>
              </a:tblPr>
              <a:tblGrid>
                <a:gridCol w="1205171">
                  <a:extLst>
                    <a:ext uri="{9D8B030D-6E8A-4147-A177-3AD203B41FA5}">
                      <a16:colId xmlns:a16="http://schemas.microsoft.com/office/drawing/2014/main" val="192649615"/>
                    </a:ext>
                  </a:extLst>
                </a:gridCol>
                <a:gridCol w="1387612">
                  <a:extLst>
                    <a:ext uri="{9D8B030D-6E8A-4147-A177-3AD203B41FA5}">
                      <a16:colId xmlns:a16="http://schemas.microsoft.com/office/drawing/2014/main" val="2285937819"/>
                    </a:ext>
                  </a:extLst>
                </a:gridCol>
                <a:gridCol w="1313915">
                  <a:extLst>
                    <a:ext uri="{9D8B030D-6E8A-4147-A177-3AD203B41FA5}">
                      <a16:colId xmlns:a16="http://schemas.microsoft.com/office/drawing/2014/main" val="3666141461"/>
                    </a:ext>
                  </a:extLst>
                </a:gridCol>
                <a:gridCol w="1223330">
                  <a:extLst>
                    <a:ext uri="{9D8B030D-6E8A-4147-A177-3AD203B41FA5}">
                      <a16:colId xmlns:a16="http://schemas.microsoft.com/office/drawing/2014/main" val="440260749"/>
                    </a:ext>
                  </a:extLst>
                </a:gridCol>
                <a:gridCol w="1354198">
                  <a:extLst>
                    <a:ext uri="{9D8B030D-6E8A-4147-A177-3AD203B41FA5}">
                      <a16:colId xmlns:a16="http://schemas.microsoft.com/office/drawing/2014/main" val="2146126889"/>
                    </a:ext>
                  </a:extLst>
                </a:gridCol>
                <a:gridCol w="1281868">
                  <a:extLst>
                    <a:ext uri="{9D8B030D-6E8A-4147-A177-3AD203B41FA5}">
                      <a16:colId xmlns:a16="http://schemas.microsoft.com/office/drawing/2014/main" val="2760268026"/>
                    </a:ext>
                  </a:extLst>
                </a:gridCol>
                <a:gridCol w="1311822">
                  <a:extLst>
                    <a:ext uri="{9D8B030D-6E8A-4147-A177-3AD203B41FA5}">
                      <a16:colId xmlns:a16="http://schemas.microsoft.com/office/drawing/2014/main" val="669316298"/>
                    </a:ext>
                  </a:extLst>
                </a:gridCol>
              </a:tblGrid>
              <a:tr h="286810">
                <a:tc>
                  <a:txBody>
                    <a:bodyPr/>
                    <a:lstStyle/>
                    <a:p>
                      <a:pPr lvl="0"/>
                      <a:endParaRPr lang="en-GB" dirty="0"/>
                    </a:p>
                  </a:txBody>
                  <a:tcPr/>
                </a:tc>
                <a:tc>
                  <a:txBody>
                    <a:bodyPr/>
                    <a:lstStyle/>
                    <a:p>
                      <a:pPr lvl="0"/>
                      <a:r>
                        <a:rPr lang="en-GB" sz="1200" dirty="0"/>
                        <a:t>1</a:t>
                      </a:r>
                    </a:p>
                  </a:txBody>
                  <a:tcPr/>
                </a:tc>
                <a:tc>
                  <a:txBody>
                    <a:bodyPr/>
                    <a:lstStyle/>
                    <a:p>
                      <a:pPr lvl="0"/>
                      <a:r>
                        <a:rPr lang="en-GB" sz="1200" dirty="0"/>
                        <a:t>2</a:t>
                      </a:r>
                    </a:p>
                  </a:txBody>
                  <a:tcPr/>
                </a:tc>
                <a:tc>
                  <a:txBody>
                    <a:bodyPr/>
                    <a:lstStyle/>
                    <a:p>
                      <a:pPr lvl="0"/>
                      <a:r>
                        <a:rPr lang="en-GB" sz="1200" dirty="0"/>
                        <a:t>3</a:t>
                      </a:r>
                    </a:p>
                  </a:txBody>
                  <a:tcPr/>
                </a:tc>
                <a:tc>
                  <a:txBody>
                    <a:bodyPr/>
                    <a:lstStyle/>
                    <a:p>
                      <a:pPr lvl="0"/>
                      <a:r>
                        <a:rPr lang="en-GB" sz="1200" dirty="0"/>
                        <a:t>4</a:t>
                      </a:r>
                    </a:p>
                  </a:txBody>
                  <a:tcPr/>
                </a:tc>
                <a:tc>
                  <a:txBody>
                    <a:bodyPr/>
                    <a:lstStyle/>
                    <a:p>
                      <a:pPr lvl="0"/>
                      <a:r>
                        <a:rPr lang="en-GB" sz="1200" dirty="0"/>
                        <a:t>5</a:t>
                      </a:r>
                    </a:p>
                  </a:txBody>
                  <a:tcPr/>
                </a:tc>
                <a:tc>
                  <a:txBody>
                    <a:bodyPr/>
                    <a:lstStyle/>
                    <a:p>
                      <a:pPr lvl="0"/>
                      <a:r>
                        <a:rPr lang="en-GB" sz="1200" dirty="0"/>
                        <a:t>6</a:t>
                      </a:r>
                    </a:p>
                  </a:txBody>
                  <a:tcPr/>
                </a:tc>
                <a:extLst>
                  <a:ext uri="{0D108BD9-81ED-4DB2-BD59-A6C34878D82A}">
                    <a16:rowId xmlns:a16="http://schemas.microsoft.com/office/drawing/2014/main" val="2580979591"/>
                  </a:ext>
                </a:extLst>
              </a:tr>
              <a:tr h="3036850">
                <a:tc>
                  <a:txBody>
                    <a:bodyPr/>
                    <a:lstStyle/>
                    <a:p>
                      <a:pPr lvl="0"/>
                      <a:r>
                        <a:rPr lang="en-GB" dirty="0"/>
                        <a:t>Year 10</a:t>
                      </a:r>
                    </a:p>
                    <a:p>
                      <a:pPr lvl="0"/>
                      <a:r>
                        <a:rPr lang="en-GB" sz="1200" dirty="0"/>
                        <a:t>Food preparation and nutrition</a:t>
                      </a:r>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p>
                    <a:p>
                      <a:pPr lvl="0">
                        <a:buNone/>
                      </a:pPr>
                      <a:r>
                        <a:rPr lang="en-GB" sz="1000" b="0" i="0" u="none" strike="noStrike" kern="1200" baseline="0" noProof="0" dirty="0"/>
                        <a:t>Food, nutrition and health:</a:t>
                      </a:r>
                      <a:endParaRPr lang="en-US" sz="1000" b="0" i="0" u="none" strike="noStrike" kern="1200" baseline="0" noProof="0" dirty="0"/>
                    </a:p>
                    <a:p>
                      <a:pPr lvl="0">
                        <a:buNone/>
                      </a:pPr>
                      <a:r>
                        <a:rPr lang="en-GB" sz="1000" b="0" i="0" u="none" strike="noStrike" kern="1200" baseline="0" noProof="0" dirty="0"/>
                        <a:t>knowledge and understanding of</a:t>
                      </a:r>
                      <a:endParaRPr lang="en-US" sz="1000" b="0" i="0" u="none" strike="noStrike" kern="1200" baseline="0" noProof="0" dirty="0"/>
                    </a:p>
                    <a:p>
                      <a:pPr lvl="0">
                        <a:buNone/>
                      </a:pPr>
                      <a:r>
                        <a:rPr lang="en-GB" sz="1000" b="0" i="0" u="none" strike="noStrike" kern="1200" baseline="0" noProof="0" dirty="0"/>
                        <a:t>Micro/Macro</a:t>
                      </a:r>
                      <a:endParaRPr lang="en-US" sz="1000" b="0" i="0" u="none" strike="noStrike" kern="1200" baseline="0" noProof="0" dirty="0"/>
                    </a:p>
                    <a:p>
                      <a:pPr lvl="0">
                        <a:buNone/>
                      </a:pPr>
                      <a:r>
                        <a:rPr lang="en-GB" sz="1000" b="0" i="0" u="none" strike="noStrike" kern="1200" baseline="0" noProof="0" dirty="0"/>
                        <a:t>Fat/water soluble</a:t>
                      </a:r>
                      <a:endParaRPr lang="en-US" sz="1000" b="0" i="0" u="none" strike="noStrike" kern="1200" baseline="0" noProof="0" dirty="0"/>
                    </a:p>
                    <a:p>
                      <a:pPr lvl="0">
                        <a:buNone/>
                      </a:pPr>
                      <a:r>
                        <a:rPr lang="en-GB" sz="1000" b="0" i="0" u="none" strike="noStrike" kern="1200" baseline="0" noProof="0" dirty="0"/>
                        <a:t>Fibre</a:t>
                      </a:r>
                      <a:endParaRPr lang="en-US" sz="1000" b="0" i="0" u="none" strike="noStrike" kern="1200" baseline="0" noProof="0" dirty="0"/>
                    </a:p>
                    <a:p>
                      <a:pPr lvl="0">
                        <a:buNone/>
                      </a:pPr>
                      <a:r>
                        <a:rPr lang="en-GB" sz="1000" b="0" i="0" u="none" strike="noStrike" kern="1200" baseline="0" noProof="0" dirty="0"/>
                        <a:t>HBV/LBV Protein</a:t>
                      </a:r>
                      <a:endParaRPr lang="en-US" sz="1000" b="0" i="0" u="none" strike="noStrike" kern="1200" baseline="0" noProof="0" dirty="0"/>
                    </a:p>
                    <a:p>
                      <a:pPr lvl="0">
                        <a:buNone/>
                      </a:pPr>
                      <a:r>
                        <a:rPr lang="en-GB" sz="1000" b="0" i="0" u="none" strike="noStrike" kern="1200" baseline="0" noProof="0" dirty="0"/>
                        <a:t>Complex/ simple CHO</a:t>
                      </a:r>
                      <a:endParaRPr lang="en-US" sz="1000" b="0" i="0" u="none" strike="noStrike" kern="1200" baseline="0" noProof="0" dirty="0"/>
                    </a:p>
                    <a:p>
                      <a:pPr lvl="0">
                        <a:buNone/>
                      </a:pPr>
                      <a:r>
                        <a:rPr lang="en-GB" sz="1000" b="0" i="0" u="none" strike="noStrike" kern="1200" baseline="0" noProof="0" dirty="0"/>
                        <a:t>The nutritional needs and health and making informed choices for a varied and balanced diet</a:t>
                      </a:r>
                      <a:endParaRPr lang="en-US" sz="1000" b="0" i="0" u="none" strike="noStrike" kern="1200" baseline="0" noProof="0" dirty="0"/>
                    </a:p>
                    <a:p>
                      <a:pPr lvl="0">
                        <a:buNone/>
                      </a:pPr>
                      <a:r>
                        <a:rPr lang="en-GB" sz="1000" b="0" i="0" u="none" strike="noStrike" kern="1200" baseline="0" noProof="0" dirty="0"/>
                        <a:t>Dietary diseases</a:t>
                      </a:r>
                      <a:endParaRPr lang="en-US" sz="1000" b="0" i="0" u="none" strike="noStrike" kern="1200" baseline="0" noProof="0" dirty="0"/>
                    </a:p>
                    <a:p>
                      <a:pPr lvl="0">
                        <a:buNone/>
                      </a:pPr>
                      <a:r>
                        <a:rPr lang="en-GB" sz="1000" b="0" i="0" u="none" strike="noStrike" kern="1200" baseline="0" noProof="0" dirty="0"/>
                        <a:t>Portioning a chicken</a:t>
                      </a:r>
                      <a:endParaRPr lang="en-US" sz="1000" b="0" i="0" u="none" strike="noStrike" kern="1200" baseline="0" noProof="0" dirty="0"/>
                    </a:p>
                    <a:p>
                      <a:pPr lvl="0">
                        <a:buNone/>
                      </a:pPr>
                      <a:r>
                        <a:rPr lang="en-GB" sz="1000" b="0" i="0" u="none" strike="noStrike" kern="1200" baseline="0" noProof="0" dirty="0"/>
                        <a:t>Knowledge of pastry</a:t>
                      </a:r>
                    </a:p>
                    <a:p>
                      <a:pPr lvl="0">
                        <a:buNone/>
                      </a:pPr>
                      <a:r>
                        <a:rPr lang="en-GB" sz="1000" b="0" i="0" u="none" strike="noStrike" kern="1200" baseline="0" noProof="0" dirty="0"/>
                        <a:t>Making pasta</a:t>
                      </a:r>
                    </a:p>
                    <a:p>
                      <a:pPr lvl="0">
                        <a:buNone/>
                      </a:pPr>
                      <a:endParaRPr lang="en-GB" sz="1000" b="0" i="0" u="none" strike="noStrike" kern="1200" baseline="0" noProof="0" dirty="0"/>
                    </a:p>
                    <a:p>
                      <a:pPr marL="0" marR="0" lvl="0" indent="0" algn="l">
                        <a:lnSpc>
                          <a:spcPct val="100000"/>
                        </a:lnSpc>
                        <a:spcBef>
                          <a:spcPts val="0"/>
                        </a:spcBef>
                        <a:spcAft>
                          <a:spcPts val="0"/>
                        </a:spcAft>
                        <a:buNone/>
                      </a:pPr>
                      <a:endParaRPr lang="en-GB" sz="1000" b="1" i="0" u="none" strike="noStrike" kern="1200" baseline="0" dirty="0">
                        <a:solidFill>
                          <a:srgbClr val="000000"/>
                        </a:solidFill>
                        <a:latin typeface="Calibri"/>
                      </a:endParaRPr>
                    </a:p>
                    <a:p>
                      <a:pPr marL="0" marR="0" lvl="0" indent="0" algn="l">
                        <a:lnSpc>
                          <a:spcPct val="100000"/>
                        </a:lnSpc>
                        <a:spcBef>
                          <a:spcPts val="0"/>
                        </a:spcBef>
                        <a:spcAft>
                          <a:spcPts val="0"/>
                        </a:spcAft>
                        <a:buNone/>
                      </a:pPr>
                      <a:endParaRPr lang="en-GB" sz="1000" b="1" i="0" u="none" strike="noStrike" kern="1200" baseline="0" dirty="0">
                        <a:solidFill>
                          <a:srgbClr val="000000"/>
                        </a:solidFill>
                        <a:latin typeface="Calibri"/>
                      </a:endParaRPr>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p>
                    <a:p>
                      <a:pPr lvl="0"/>
                      <a:r>
                        <a:rPr lang="en-GB" sz="1000" dirty="0"/>
                        <a:t>Heat transfer and why we cook food</a:t>
                      </a:r>
                    </a:p>
                    <a:p>
                      <a:pPr lvl="0">
                        <a:buNone/>
                      </a:pPr>
                      <a:r>
                        <a:rPr lang="en-GB" sz="1000" dirty="0"/>
                        <a:t>The functions of ingredients in cooking – starch, protein, gluten, raising agents, browning and emulsions</a:t>
                      </a:r>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p>
                    <a:p>
                      <a:pPr lvl="0">
                        <a:buNone/>
                      </a:pPr>
                      <a:r>
                        <a:rPr lang="en-GB" sz="1000" b="0" i="0" u="none" strike="noStrike" noProof="0" dirty="0"/>
                        <a:t>Food safety and hygiene</a:t>
                      </a:r>
                    </a:p>
                    <a:p>
                      <a:pPr lvl="0">
                        <a:buNone/>
                      </a:pPr>
                      <a:r>
                        <a:rPr lang="en-GB" sz="1000" b="0" i="0" u="none" strike="noStrike" noProof="0" dirty="0"/>
                        <a:t>Food labelling</a:t>
                      </a:r>
                    </a:p>
                    <a:p>
                      <a:pPr lvl="0">
                        <a:buNone/>
                      </a:pPr>
                      <a:r>
                        <a:rPr lang="en-GB" sz="1000" b="0" i="0" u="none" strike="noStrike" noProof="0" dirty="0"/>
                        <a:t>Food from around the world</a:t>
                      </a:r>
                    </a:p>
                    <a:p>
                      <a:pPr lvl="0">
                        <a:buNone/>
                      </a:pPr>
                      <a:r>
                        <a:rPr lang="en-GB" sz="1000" b="0" i="0" u="none" strike="noStrike" noProof="0" dirty="0"/>
                        <a:t>Sensory analysis</a:t>
                      </a:r>
                    </a:p>
                    <a:p>
                      <a:pPr lvl="0">
                        <a:buNone/>
                      </a:pPr>
                      <a:endParaRPr lang="en-GB" sz="1000" b="0" i="0" u="none" strike="noStrike" noProof="0" dirty="0"/>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p>
                    <a:p>
                      <a:pPr lvl="0"/>
                      <a:endParaRPr lang="en-GB" sz="1000" dirty="0"/>
                    </a:p>
                    <a:p>
                      <a:pPr lvl="0">
                        <a:buNone/>
                      </a:pPr>
                      <a:r>
                        <a:rPr lang="en-GB" sz="1000" b="0" i="0" u="none" strike="noStrike" noProof="0" dirty="0">
                          <a:latin typeface="Calibri"/>
                        </a:rPr>
                        <a:t>NEA1 practice</a:t>
                      </a:r>
                    </a:p>
                    <a:p>
                      <a:pPr lvl="0">
                        <a:buNone/>
                      </a:pPr>
                      <a:r>
                        <a:rPr lang="en-GB" sz="1000" b="0" i="0" u="none" strike="noStrike" noProof="0" dirty="0">
                          <a:latin typeface="Calibri"/>
                        </a:rPr>
                        <a:t>Evaluate and research an NEA1 subject</a:t>
                      </a:r>
                      <a:endParaRPr lang="en-US" dirty="0"/>
                    </a:p>
                    <a:p>
                      <a:pPr lvl="0">
                        <a:buNone/>
                      </a:pPr>
                      <a:r>
                        <a:rPr lang="en-GB" sz="1000" b="0" i="0" u="none" strike="noStrike" noProof="0" dirty="0">
                          <a:latin typeface="Calibri"/>
                        </a:rPr>
                        <a:t>Complete research, hypothesis, investigations, evaluations.</a:t>
                      </a:r>
                    </a:p>
                    <a:p>
                      <a:pPr lvl="0">
                        <a:buNone/>
                      </a:pPr>
                      <a:endParaRPr lang="en-GB" sz="1000" b="0" i="0" u="none" strike="noStrike" noProof="0" dirty="0">
                        <a:latin typeface="Calibri"/>
                      </a:endParaRPr>
                    </a:p>
                    <a:p>
                      <a:pPr lvl="0">
                        <a:buNone/>
                      </a:pPr>
                      <a:endParaRPr lang="en-GB" sz="1000" dirty="0"/>
                    </a:p>
                    <a:p>
                      <a:pPr lvl="0">
                        <a:buNone/>
                      </a:pPr>
                      <a:endParaRPr lang="en-GB" sz="1000" dirty="0"/>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p>
                    <a:p>
                      <a:pPr lvl="0"/>
                      <a:endParaRPr lang="en-GB" sz="1000" dirty="0"/>
                    </a:p>
                    <a:p>
                      <a:pPr lvl="0"/>
                      <a:r>
                        <a:rPr lang="en-GB" sz="1000" dirty="0"/>
                        <a:t>Practice NEA2</a:t>
                      </a:r>
                    </a:p>
                    <a:p>
                      <a:pPr lvl="0">
                        <a:buNone/>
                      </a:pPr>
                      <a:r>
                        <a:rPr lang="en-GB" sz="1000" dirty="0"/>
                        <a:t>Completing research </a:t>
                      </a:r>
                    </a:p>
                    <a:p>
                      <a:pPr lvl="0">
                        <a:buNone/>
                      </a:pPr>
                      <a:r>
                        <a:rPr lang="en-GB" sz="1000" dirty="0"/>
                        <a:t>Preparing for technical dishes and final dishes</a:t>
                      </a:r>
                    </a:p>
                    <a:p>
                      <a:pPr lvl="0"/>
                      <a:endParaRPr lang="en-GB" sz="1000" dirty="0"/>
                    </a:p>
                  </a:txBody>
                  <a:tcPr/>
                </a:tc>
                <a:tc>
                  <a:txBody>
                    <a:bodyPr/>
                    <a:lstStyle/>
                    <a:p>
                      <a:pPr marL="0" marR="0" lvl="0" indent="0" algn="l" rtl="0" fontAlgn="auto" hangingPunct="1">
                        <a:lnSpc>
                          <a:spcPct val="100000"/>
                        </a:lnSpc>
                        <a:spcBef>
                          <a:spcPts val="0"/>
                        </a:spcBef>
                        <a:spcAft>
                          <a:spcPts val="0"/>
                        </a:spcAft>
                        <a:buNone/>
                      </a:pPr>
                      <a:r>
                        <a:rPr lang="en-GB" sz="1000" b="1" i="0" u="none" strike="noStrike" kern="1200" baseline="0" dirty="0">
                          <a:solidFill>
                            <a:srgbClr val="000000"/>
                          </a:solidFill>
                          <a:latin typeface="Calibri"/>
                        </a:rPr>
                        <a:t>Key themes covered </a:t>
                      </a:r>
                    </a:p>
                    <a:p>
                      <a:pPr lvl="0"/>
                      <a:endParaRPr lang="en-GB" sz="1000" dirty="0"/>
                    </a:p>
                    <a:p>
                      <a:pPr lvl="0"/>
                      <a:r>
                        <a:rPr lang="en-GB" sz="1000" dirty="0"/>
                        <a:t>Practice NEA2</a:t>
                      </a:r>
                    </a:p>
                    <a:p>
                      <a:pPr lvl="0">
                        <a:buNone/>
                      </a:pPr>
                      <a:r>
                        <a:rPr lang="en-GB" sz="1000" dirty="0"/>
                        <a:t>Complete 2 technical  dishes, evaluating presentation techniques, writing a time plan for 2 dishes in 90 minutes, evaluating final dishes.</a:t>
                      </a:r>
                    </a:p>
                    <a:p>
                      <a:pPr lvl="0">
                        <a:buNone/>
                      </a:pPr>
                      <a:r>
                        <a:rPr lang="en-GB" sz="1000" dirty="0"/>
                        <a:t>BBQ food</a:t>
                      </a:r>
                    </a:p>
                    <a:p>
                      <a:pPr lvl="0">
                        <a:buNone/>
                      </a:pPr>
                      <a:r>
                        <a:rPr lang="en-GB" sz="1000" dirty="0"/>
                        <a:t>Gelatine desserts</a:t>
                      </a:r>
                    </a:p>
                  </a:txBody>
                  <a:tcPr/>
                </a:tc>
                <a:extLst>
                  <a:ext uri="{0D108BD9-81ED-4DB2-BD59-A6C34878D82A}">
                    <a16:rowId xmlns:a16="http://schemas.microsoft.com/office/drawing/2014/main" val="1012476122"/>
                  </a:ext>
                </a:extLst>
              </a:tr>
              <a:tr h="1815212">
                <a:tc>
                  <a:txBody>
                    <a:bodyPr/>
                    <a:lstStyle/>
                    <a:p>
                      <a:pPr lvl="0"/>
                      <a:endParaRPr lang="en-GB" dirty="0"/>
                    </a:p>
                  </a:txBody>
                  <a:tcPr/>
                </a:tc>
                <a:tc>
                  <a:txBody>
                    <a:bodyPr/>
                    <a:lstStyle/>
                    <a:p>
                      <a:pPr lvl="0"/>
                      <a:r>
                        <a:rPr lang="en-GB" sz="1000" b="1" dirty="0"/>
                        <a:t>Key Assessments</a:t>
                      </a:r>
                    </a:p>
                    <a:p>
                      <a:pPr lvl="0"/>
                      <a:endParaRPr lang="en-GB" sz="1000" b="1" dirty="0"/>
                    </a:p>
                    <a:p>
                      <a:pPr lvl="0">
                        <a:buNone/>
                      </a:pPr>
                      <a:r>
                        <a:rPr lang="en-GB" sz="1000" b="1" dirty="0"/>
                        <a:t>End of topic tests in nutrition</a:t>
                      </a:r>
                      <a:endParaRPr lang="en-GB" dirty="0"/>
                    </a:p>
                    <a:p>
                      <a:pPr lvl="0">
                        <a:buNone/>
                      </a:pPr>
                      <a:r>
                        <a:rPr lang="en-GB" sz="1000" b="1" dirty="0"/>
                        <a:t>Practical assessment</a:t>
                      </a:r>
                    </a:p>
                    <a:p>
                      <a:pPr lvl="0"/>
                      <a:endParaRPr lang="en-GB" sz="1000" b="1" dirty="0"/>
                    </a:p>
                    <a:p>
                      <a:pPr lvl="0"/>
                      <a:endParaRPr lang="en-GB" sz="1000" b="1" dirty="0"/>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marL="0" marR="0" lvl="0" indent="0" algn="l" rtl="0" fontAlgn="auto" hangingPunct="1">
                        <a:lnSpc>
                          <a:spcPct val="100000"/>
                        </a:lnSpc>
                        <a:spcBef>
                          <a:spcPts val="0"/>
                        </a:spcBef>
                        <a:spcAft>
                          <a:spcPts val="0"/>
                        </a:spcAft>
                        <a:buNone/>
                      </a:pPr>
                      <a:endParaRPr lang="en-GB" sz="1000" b="1" dirty="0"/>
                    </a:p>
                    <a:p>
                      <a:pPr marL="0" marR="0" lvl="0" indent="0" algn="l">
                        <a:lnSpc>
                          <a:spcPct val="100000"/>
                        </a:lnSpc>
                        <a:spcBef>
                          <a:spcPts val="0"/>
                        </a:spcBef>
                        <a:spcAft>
                          <a:spcPts val="0"/>
                        </a:spcAft>
                        <a:buNone/>
                      </a:pPr>
                      <a:r>
                        <a:rPr lang="en-GB" sz="1000" b="1" dirty="0"/>
                        <a:t>End of topic test in functions of ingredients</a:t>
                      </a:r>
                    </a:p>
                    <a:p>
                      <a:pPr marL="0" marR="0" lvl="0" indent="0" algn="l">
                        <a:lnSpc>
                          <a:spcPct val="100000"/>
                        </a:lnSpc>
                        <a:spcBef>
                          <a:spcPts val="0"/>
                        </a:spcBef>
                        <a:spcAft>
                          <a:spcPts val="0"/>
                        </a:spcAft>
                        <a:buNone/>
                      </a:pPr>
                      <a:r>
                        <a:rPr lang="en-GB" sz="1000" b="1" dirty="0"/>
                        <a:t>Practical assessment</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marL="0" marR="0" lvl="0" indent="0" algn="l" rtl="0" fontAlgn="auto" hangingPunct="1">
                        <a:lnSpc>
                          <a:spcPct val="100000"/>
                        </a:lnSpc>
                        <a:spcBef>
                          <a:spcPts val="0"/>
                        </a:spcBef>
                        <a:spcAft>
                          <a:spcPts val="0"/>
                        </a:spcAft>
                        <a:buNone/>
                      </a:pPr>
                      <a:endParaRPr lang="en-GB" sz="1000" b="1" dirty="0"/>
                    </a:p>
                    <a:p>
                      <a:pPr marL="0" marR="0" lvl="0" indent="0" algn="l">
                        <a:lnSpc>
                          <a:spcPct val="100000"/>
                        </a:lnSpc>
                        <a:spcBef>
                          <a:spcPts val="0"/>
                        </a:spcBef>
                        <a:spcAft>
                          <a:spcPts val="0"/>
                        </a:spcAft>
                        <a:buNone/>
                      </a:pPr>
                      <a:r>
                        <a:rPr lang="en-GB" sz="1000" b="1" dirty="0"/>
                        <a:t>Food hygiene test (Level 2)</a:t>
                      </a:r>
                    </a:p>
                    <a:p>
                      <a:pPr marL="0" marR="0" lvl="0" indent="0" algn="l">
                        <a:lnSpc>
                          <a:spcPct val="100000"/>
                        </a:lnSpc>
                        <a:spcBef>
                          <a:spcPts val="0"/>
                        </a:spcBef>
                        <a:spcAft>
                          <a:spcPts val="0"/>
                        </a:spcAft>
                        <a:buNone/>
                      </a:pPr>
                      <a:r>
                        <a:rPr lang="en-GB" sz="1000" b="1" dirty="0"/>
                        <a:t>Evaluation of sensory evaluation</a:t>
                      </a:r>
                    </a:p>
                    <a:p>
                      <a:pPr marL="0" marR="0" lvl="0" indent="0" algn="l" rtl="0" fontAlgn="auto" hangingPunct="1">
                        <a:lnSpc>
                          <a:spcPct val="100000"/>
                        </a:lnSpc>
                        <a:spcBef>
                          <a:spcPts val="0"/>
                        </a:spcBef>
                        <a:spcAft>
                          <a:spcPts val="0"/>
                        </a:spcAft>
                        <a:buNone/>
                      </a:pPr>
                      <a:endParaRPr lang="en-GB" sz="1000" b="1" dirty="0"/>
                    </a:p>
                    <a:p>
                      <a:pPr lvl="0"/>
                      <a:endParaRPr lang="en-GB" sz="1000" dirty="0"/>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marL="0" marR="0" lvl="0" indent="0" algn="l">
                        <a:lnSpc>
                          <a:spcPct val="100000"/>
                        </a:lnSpc>
                        <a:spcBef>
                          <a:spcPts val="0"/>
                        </a:spcBef>
                        <a:spcAft>
                          <a:spcPts val="0"/>
                        </a:spcAft>
                        <a:buNone/>
                      </a:pPr>
                      <a:endParaRPr lang="en-GB" sz="1000" b="1" dirty="0"/>
                    </a:p>
                    <a:p>
                      <a:pPr marL="0" marR="0" lvl="0" indent="0" algn="l">
                        <a:lnSpc>
                          <a:spcPct val="100000"/>
                        </a:lnSpc>
                        <a:spcBef>
                          <a:spcPts val="0"/>
                        </a:spcBef>
                        <a:spcAft>
                          <a:spcPts val="0"/>
                        </a:spcAft>
                        <a:buNone/>
                      </a:pPr>
                      <a:r>
                        <a:rPr lang="en-GB" sz="1000" b="1" dirty="0"/>
                        <a:t>NEA1 report</a:t>
                      </a:r>
                      <a:endParaRPr lang="en-GB" dirty="0"/>
                    </a:p>
                    <a:p>
                      <a:pPr marL="0" marR="0" lvl="0" indent="0" algn="l">
                        <a:lnSpc>
                          <a:spcPct val="100000"/>
                        </a:lnSpc>
                        <a:spcBef>
                          <a:spcPts val="0"/>
                        </a:spcBef>
                        <a:spcAft>
                          <a:spcPts val="0"/>
                        </a:spcAft>
                        <a:buNone/>
                      </a:pPr>
                      <a:endParaRPr lang="en-GB" sz="1000" b="1" dirty="0"/>
                    </a:p>
                    <a:p>
                      <a:pPr lvl="0"/>
                      <a:endParaRPr lang="en-GB" sz="900" dirty="0"/>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marL="0" marR="0" lvl="0" indent="0" algn="l">
                        <a:lnSpc>
                          <a:spcPct val="100000"/>
                        </a:lnSpc>
                        <a:spcBef>
                          <a:spcPts val="0"/>
                        </a:spcBef>
                        <a:spcAft>
                          <a:spcPts val="0"/>
                        </a:spcAft>
                        <a:buNone/>
                      </a:pPr>
                      <a:endParaRPr lang="en-GB" sz="1000" b="1" dirty="0"/>
                    </a:p>
                    <a:p>
                      <a:pPr marL="0" marR="0" lvl="0" indent="0" algn="l">
                        <a:lnSpc>
                          <a:spcPct val="100000"/>
                        </a:lnSpc>
                        <a:spcBef>
                          <a:spcPts val="0"/>
                        </a:spcBef>
                        <a:spcAft>
                          <a:spcPts val="0"/>
                        </a:spcAft>
                        <a:buNone/>
                      </a:pPr>
                      <a:r>
                        <a:rPr lang="en-GB" sz="1000" b="1" dirty="0"/>
                        <a:t>Year 10 exam</a:t>
                      </a:r>
                      <a:endParaRPr lang="en-GB" dirty="0"/>
                    </a:p>
                    <a:p>
                      <a:pPr marL="0" marR="0" lvl="0" indent="0" algn="l">
                        <a:lnSpc>
                          <a:spcPct val="100000"/>
                        </a:lnSpc>
                        <a:spcBef>
                          <a:spcPts val="0"/>
                        </a:spcBef>
                        <a:spcAft>
                          <a:spcPts val="0"/>
                        </a:spcAft>
                        <a:buNone/>
                      </a:pPr>
                      <a:r>
                        <a:rPr lang="en-GB" sz="1000" b="1" dirty="0"/>
                        <a:t>Research section of NEA2</a:t>
                      </a:r>
                    </a:p>
                  </a:txBody>
                  <a:tcPr/>
                </a:tc>
                <a:tc>
                  <a:txBody>
                    <a:bodyPr/>
                    <a:lstStyle/>
                    <a:p>
                      <a:pPr marL="0" marR="0" lvl="0" indent="0" algn="l" defTabSz="914400" rtl="0" fontAlgn="auto" hangingPunct="1">
                        <a:lnSpc>
                          <a:spcPct val="100000"/>
                        </a:lnSpc>
                        <a:spcBef>
                          <a:spcPts val="0"/>
                        </a:spcBef>
                        <a:spcAft>
                          <a:spcPts val="0"/>
                        </a:spcAft>
                        <a:buNone/>
                        <a:tabLst/>
                      </a:pPr>
                      <a:r>
                        <a:rPr lang="en-GB" sz="1000" b="1" dirty="0"/>
                        <a:t>Key Assessments</a:t>
                      </a:r>
                    </a:p>
                    <a:p>
                      <a:pPr marL="0" marR="0" lvl="0" indent="0" algn="l" rtl="0" fontAlgn="auto" hangingPunct="1">
                        <a:lnSpc>
                          <a:spcPct val="100000"/>
                        </a:lnSpc>
                        <a:spcBef>
                          <a:spcPts val="0"/>
                        </a:spcBef>
                        <a:spcAft>
                          <a:spcPts val="0"/>
                        </a:spcAft>
                        <a:buNone/>
                      </a:pPr>
                      <a:r>
                        <a:rPr lang="en-GB" sz="1000" b="1" dirty="0"/>
                        <a:t>Practical assessment</a:t>
                      </a:r>
                    </a:p>
                    <a:p>
                      <a:pPr marL="0" marR="0" lvl="0" indent="0" algn="l" rtl="0" fontAlgn="auto" hangingPunct="1">
                        <a:lnSpc>
                          <a:spcPct val="100000"/>
                        </a:lnSpc>
                        <a:spcBef>
                          <a:spcPts val="0"/>
                        </a:spcBef>
                        <a:spcAft>
                          <a:spcPts val="0"/>
                        </a:spcAft>
                        <a:buNone/>
                      </a:pPr>
                      <a:r>
                        <a:rPr lang="en-GB" sz="1000" b="1" dirty="0"/>
                        <a:t>Evaluation of technical dishes and final dishes </a:t>
                      </a:r>
                    </a:p>
                  </a:txBody>
                  <a:tcPr/>
                </a:tc>
                <a:extLst>
                  <a:ext uri="{0D108BD9-81ED-4DB2-BD59-A6C34878D82A}">
                    <a16:rowId xmlns:a16="http://schemas.microsoft.com/office/drawing/2014/main" val="1080834136"/>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2762546-134f-435b-a3d8-01776a5e047b">
      <Terms xmlns="http://schemas.microsoft.com/office/infopath/2007/PartnerControls"/>
    </lcf76f155ced4ddcb4097134ff3c332f>
    <TaxCatchAll xmlns="3c6552ff-e203-492b-9a4a-86c2b1ce869f" xsi:nil="true"/>
    <SharedWithUsers xmlns="67fdbd2b-1973-427c-bffa-6d718ee9b636">
      <UserInfo>
        <DisplayName>Bill, Lisa</DisplayName>
        <AccountId>1760</AccountId>
        <AccountType/>
      </UserInfo>
      <UserInfo>
        <DisplayName>Roff, Nicholas</DisplayName>
        <AccountId>122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2147561AB51DF428788596ACB76AD16" ma:contentTypeVersion="" ma:contentTypeDescription="Create a new document." ma:contentTypeScope="" ma:versionID="221f505f68c759e1ffb868f51562a22f">
  <xsd:schema xmlns:xsd="http://www.w3.org/2001/XMLSchema" xmlns:xs="http://www.w3.org/2001/XMLSchema" xmlns:p="http://schemas.microsoft.com/office/2006/metadata/properties" xmlns:ns2="82762546-134f-435b-a3d8-01776a5e047b" xmlns:ns3="67fdbd2b-1973-427c-bffa-6d718ee9b636" xmlns:ns4="3c6552ff-e203-492b-9a4a-86c2b1ce869f" targetNamespace="http://schemas.microsoft.com/office/2006/metadata/properties" ma:root="true" ma:fieldsID="ad1aced84efe3b3bc9df1a5da50cffa3" ns2:_="" ns3:_="" ns4:_="">
    <xsd:import namespace="82762546-134f-435b-a3d8-01776a5e047b"/>
    <xsd:import namespace="67fdbd2b-1973-427c-bffa-6d718ee9b636"/>
    <xsd:import namespace="3c6552ff-e203-492b-9a4a-86c2b1ce869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762546-134f-435b-a3d8-01776a5e04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c470fb7-5308-496a-a12b-188b66d4a6e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7fdbd2b-1973-427c-bffa-6d718ee9b63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c6552ff-e203-492b-9a4a-86c2b1ce869f"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69F64BCF-503F-4F2E-86A0-989497ECA44D}" ma:internalName="TaxCatchAll" ma:showField="CatchAllData" ma:web="{67fdbd2b-1973-427c-bffa-6d718ee9b63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C407A2-2B85-4A48-A484-CD7FD1DA10D0}">
  <ds:schemaRefs>
    <ds:schemaRef ds:uri="3c6552ff-e203-492b-9a4a-86c2b1ce869f"/>
    <ds:schemaRef ds:uri="82762546-134f-435b-a3d8-01776a5e047b"/>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2DDE478-EC73-41C7-B426-E370A4FB141E}">
  <ds:schemaRefs>
    <ds:schemaRef ds:uri="3c6552ff-e203-492b-9a4a-86c2b1ce869f"/>
    <ds:schemaRef ds:uri="67fdbd2b-1973-427c-bffa-6d718ee9b636"/>
    <ds:schemaRef ds:uri="82762546-134f-435b-a3d8-01776a5e047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4AB9A6F-9C81-40D3-8442-1AAE92CD93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Office%20Theme</Template>
  <TotalTime>3</TotalTime>
  <Words>3486</Words>
  <Application>Microsoft Office PowerPoint</Application>
  <PresentationFormat>A4 Paper (210x297 mm)</PresentationFormat>
  <Paragraphs>612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Curriculum Map</vt:lpstr>
      <vt:lpstr>Key concepts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Riley, Cella</dc:creator>
  <cp:lastModifiedBy>Bird, Rhiannon</cp:lastModifiedBy>
  <cp:revision>29</cp:revision>
  <dcterms:created xsi:type="dcterms:W3CDTF">2020-01-06T10:28:02Z</dcterms:created>
  <dcterms:modified xsi:type="dcterms:W3CDTF">2022-11-09T20:37:12Z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0x01010002147561AB51DF428788596ACB76AD16</vt:lpwstr>
  </property>
  <property fmtid="{D5CDD505-2E9C-101B-9397-08002B2CF9AE}" pid="3" name="MediaServiceImageTags">
    <vt:lpwstr/>
  </property>
</Properties>
</file>