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6" r:id="rId3"/>
    <p:sldId id="259" r:id="rId4"/>
    <p:sldId id="260" r:id="rId5"/>
    <p:sldId id="276" r:id="rId6"/>
    <p:sldId id="274" r:id="rId7"/>
    <p:sldId id="272" r:id="rId8"/>
    <p:sldId id="273" r:id="rId9"/>
    <p:sldId id="275" r:id="rId10"/>
    <p:sldId id="277" r:id="rId11"/>
    <p:sldId id="263" r:id="rId12"/>
    <p:sldId id="262" r:id="rId13"/>
    <p:sldId id="261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09F6D-D559-4519-A1B1-F51E68DADDD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29D0-9034-4C54-9A22-ED2149DF0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1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97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0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0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0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4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2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3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0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4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5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6872-3403-4C92-BA38-33DC654AF2B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1A49E-DF8A-4333-AC0A-92B0D52ED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9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12C0-37D7-9DDC-1569-5609BF76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5" y="1651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>
                <a:latin typeface="Candy Round BTN" panose="020F0604020102040306" pitchFamily="34" charset="0"/>
              </a:rPr>
              <a:t>HELLO Year 6!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F6DE-3E68-2653-657A-D2987285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0" y="1871026"/>
            <a:ext cx="8648700" cy="47202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latin typeface="Candy Round BTN" panose="020F0604020102040306" pitchFamily="34" charset="0"/>
              </a:rPr>
              <a:t>Welcome to the Year 6 transition project from Lacon Childe School.</a:t>
            </a:r>
          </a:p>
          <a:p>
            <a:pPr marL="0" indent="0">
              <a:buNone/>
            </a:pPr>
            <a:endParaRPr lang="en-GB" dirty="0">
              <a:latin typeface="Candy Round BTN" panose="020F0604020102040306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ndy Round BTN" panose="020F0604020102040306" pitchFamily="34" charset="0"/>
              </a:rPr>
              <a:t>We haven’t done one of these for a while but we think its important to say ‘hello’ before many of you come and join us in September.  We are looking forward to meeting you!</a:t>
            </a:r>
          </a:p>
          <a:p>
            <a:pPr marL="0" indent="0">
              <a:buNone/>
            </a:pPr>
            <a:endParaRPr lang="en-GB" dirty="0">
              <a:latin typeface="Candy Round BTN" panose="020F0604020102040306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ndy Round BTN" panose="020F0604020102040306" pitchFamily="34" charset="0"/>
              </a:rPr>
              <a:t>Your teacher will introduce you to a poster competition and some challenge tasks to get you thinking.</a:t>
            </a:r>
          </a:p>
          <a:p>
            <a:pPr marL="0" indent="0">
              <a:buNone/>
            </a:pPr>
            <a:endParaRPr lang="en-GB" dirty="0">
              <a:latin typeface="Candy Round BTN" panose="020F0604020102040306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ndy Round BTN" panose="020F0604020102040306" pitchFamily="34" charset="0"/>
              </a:rPr>
              <a:t>We look forward to seeing your entries and your best efforts with the challenges.</a:t>
            </a:r>
          </a:p>
          <a:p>
            <a:pPr marL="0" indent="0">
              <a:buNone/>
            </a:pPr>
            <a:endParaRPr lang="en-GB" dirty="0">
              <a:latin typeface="Candy Round BTN" panose="020F0604020102040306" pitchFamily="34" charset="0"/>
            </a:endParaRPr>
          </a:p>
          <a:p>
            <a:pPr marL="0" indent="0" algn="r">
              <a:buNone/>
            </a:pPr>
            <a:r>
              <a:rPr lang="en-GB" dirty="0">
                <a:latin typeface="Candy Round BTN" panose="020F0604020102040306" pitchFamily="34" charset="0"/>
              </a:rPr>
              <a:t>Mrs Harding &amp; the maths team at Lacon </a:t>
            </a:r>
            <a:r>
              <a:rPr lang="en-GB" dirty="0">
                <a:latin typeface="Candy Round BTN" panose="020F0604020102040306" pitchFamily="34" charset="0"/>
                <a:sym typeface="Wingdings" panose="05000000000000000000" pitchFamily="2" charset="2"/>
              </a:rPr>
              <a:t></a:t>
            </a:r>
            <a:endParaRPr lang="en-GB" dirty="0">
              <a:latin typeface="Candy Round BTN" panose="020F0604020102040306" pitchFamily="34" charset="0"/>
            </a:endParaRPr>
          </a:p>
        </p:txBody>
      </p:sp>
      <p:pic>
        <p:nvPicPr>
          <p:cNvPr id="1028" name="Picture 4" descr="Animation Hello GIF by LooseKeys - Find &amp; Share on GIPHY">
            <a:extLst>
              <a:ext uri="{FF2B5EF4-FFF2-40B4-BE49-F238E27FC236}">
                <a16:creationId xmlns:a16="http://schemas.microsoft.com/office/drawing/2014/main" id="{FACDEAF8-7593-AADF-4598-920ACF38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4" y="273049"/>
            <a:ext cx="3195955" cy="31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con Childe School">
            <a:extLst>
              <a:ext uri="{FF2B5EF4-FFF2-40B4-BE49-F238E27FC236}">
                <a16:creationId xmlns:a16="http://schemas.microsoft.com/office/drawing/2014/main" id="{9BB3F28D-F944-10A4-B7CB-03DA0D7AC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9" y="5620576"/>
            <a:ext cx="3574411" cy="10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0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con Childe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45" y="116396"/>
            <a:ext cx="2245722" cy="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2270" y="963613"/>
            <a:ext cx="11041530" cy="2855912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latin typeface="Comic Sans MS" panose="030F0702030302020204" pitchFamily="66" charset="0"/>
              </a:rPr>
              <a:t>Time frame:  Y6 teacher defined.</a:t>
            </a:r>
          </a:p>
          <a:p>
            <a:pPr algn="l"/>
            <a:endParaRPr lang="en-GB" sz="2800" dirty="0">
              <a:latin typeface="Comic Sans MS" panose="030F0702030302020204" pitchFamily="66" charset="0"/>
            </a:endParaRPr>
          </a:p>
          <a:p>
            <a:pPr algn="l"/>
            <a:r>
              <a:rPr lang="en-GB" sz="2800" dirty="0">
                <a:latin typeface="Comic Sans MS" panose="030F0702030302020204" pitchFamily="66" charset="0"/>
              </a:rPr>
              <a:t>Success criteria.  The poster: </a:t>
            </a:r>
          </a:p>
          <a:p>
            <a:pPr algn="l"/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can be any size you wish.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will be judged on the quality and quantity of mathematics it shows, rather than its art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can consist of written explanations or numeric explanations.</a:t>
            </a:r>
          </a:p>
          <a:p>
            <a:pPr algn="l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029958-7B10-44F2-B73B-2A23CC7D2871}"/>
              </a:ext>
            </a:extLst>
          </p:cNvPr>
          <p:cNvSpPr txBox="1">
            <a:spLocks/>
          </p:cNvSpPr>
          <p:nvPr/>
        </p:nvSpPr>
        <p:spPr>
          <a:xfrm>
            <a:off x="0" y="55485"/>
            <a:ext cx="7306323" cy="673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>
                <a:latin typeface="Comic Sans MS" panose="030F0702030302020204" pitchFamily="66" charset="0"/>
              </a:rPr>
              <a:t>Part One: Know your calculator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B445E59F-D991-6958-66B4-CC9BB11650D3}"/>
              </a:ext>
            </a:extLst>
          </p:cNvPr>
          <p:cNvSpPr txBox="1">
            <a:spLocks/>
          </p:cNvSpPr>
          <p:nvPr/>
        </p:nvSpPr>
        <p:spPr>
          <a:xfrm>
            <a:off x="1236195" y="5752592"/>
            <a:ext cx="9993780" cy="1105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>
                <a:latin typeface="Comic Sans MS" panose="030F0702030302020204" pitchFamily="66" charset="0"/>
              </a:rPr>
              <a:t>Prizes are up for grabs for the winners!</a:t>
            </a:r>
          </a:p>
          <a:p>
            <a:pPr algn="l"/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75C2-7F02-EF24-ADA7-C81E10B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Part Two:  Calculator Crunch!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CCC3-B55C-22BD-4803-FA70D0E20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386CD-9670-B854-FE65-4AA041D9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80" y="1690688"/>
            <a:ext cx="10641701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9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con Childe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45" y="116396"/>
            <a:ext cx="2245722" cy="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12575" y="835280"/>
            <a:ext cx="11041530" cy="2074862"/>
          </a:xfrm>
        </p:spPr>
        <p:txBody>
          <a:bodyPr>
            <a:noAutofit/>
          </a:bodyPr>
          <a:lstStyle/>
          <a:p>
            <a:pPr algn="l"/>
            <a:r>
              <a:rPr lang="en-GB" sz="1800" dirty="0">
                <a:latin typeface="Comic Sans MS" panose="030F0702030302020204" pitchFamily="66" charset="0"/>
              </a:rPr>
              <a:t>Every year the Mathematical Education Innovation centre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publishes a week’s worth of calculator challenges for Year 6 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students.</a:t>
            </a:r>
          </a:p>
          <a:p>
            <a:pPr algn="l"/>
            <a:endParaRPr lang="en-GB" sz="1800" dirty="0">
              <a:latin typeface="Comic Sans MS" panose="030F0702030302020204" pitchFamily="66" charset="0"/>
            </a:endParaRP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It uses Year 6 mathematics skills and encourages you to use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them alongside your calculator to develop confidence using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your calculator.</a:t>
            </a:r>
          </a:p>
          <a:p>
            <a:pPr algn="l"/>
            <a:endParaRPr lang="en-GB" sz="1800" dirty="0">
              <a:latin typeface="Comic Sans MS" panose="030F0702030302020204" pitchFamily="66" charset="0"/>
            </a:endParaRP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You can complete them as you wish, one a day as part of numeracy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lessons, all at once in a longer maths based carousel or once a week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as the term rolls along.  There are nine challenges so you can select 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those that best suit your students.</a:t>
            </a:r>
          </a:p>
          <a:p>
            <a:pPr algn="l"/>
            <a:endParaRPr lang="en-GB" sz="1800" dirty="0">
              <a:latin typeface="Comic Sans MS" panose="030F0702030302020204" pitchFamily="66" charset="0"/>
            </a:endParaRP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We would love to see examples of students work and to get them on 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classroom walls to welcome them in September.  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Please email us any photographs!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029958-7B10-44F2-B73B-2A23CC7D2871}"/>
              </a:ext>
            </a:extLst>
          </p:cNvPr>
          <p:cNvSpPr txBox="1">
            <a:spLocks/>
          </p:cNvSpPr>
          <p:nvPr/>
        </p:nvSpPr>
        <p:spPr>
          <a:xfrm>
            <a:off x="0" y="55485"/>
            <a:ext cx="7306323" cy="673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>
                <a:latin typeface="Comic Sans MS" panose="030F0702030302020204" pitchFamily="66" charset="0"/>
              </a:rPr>
              <a:t>Part Two: Calculator Crunch!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1BD06-F898-969C-2DEB-5B5BD645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6" y="835280"/>
            <a:ext cx="2898828" cy="60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D3C1-0686-5503-583E-FA246DE3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094A-DE4C-8009-522E-77499011C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CDC33-15FC-1093-CFB1-B8E5E94D4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3" y="0"/>
            <a:ext cx="12077689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8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CAC4-D60E-A3AF-0363-36ACEFA1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E76B-7A05-21C4-24D1-F1EBF315B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D96F9-0BCC-FB9A-C82D-2CB67EC54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382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18A-239E-51FE-6785-A21C6D7A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40AD-0DD2-D381-776F-CE6521EC0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8F733-4C57-AEB3-3369-04B906D9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57161" cy="66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2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1AAF-0085-5491-A790-39143EE7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F500-37BD-4624-7B4D-9B6C4FF90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D2108-D98F-EB59-CE7E-70FEDCA8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4277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8C01-DDEE-AE1D-441E-2A990BE9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531C-C5ED-C380-1BFF-CEF2BED82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CE465-1580-99E5-2B55-94062FD18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5904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0733-BCDB-821D-2C8F-2FAD286F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395E-D4DC-A2B9-1427-97102954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EFB49-7881-5172-3B03-87E467FE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3057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52CD-11E3-6FAC-7DE3-DD5C26D0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50B0-607D-FF49-0A6A-62DE920EC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91976-6789-C0B0-F17B-09FF1E88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82377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202" y="710755"/>
            <a:ext cx="9144000" cy="708819"/>
          </a:xfrm>
        </p:spPr>
        <p:txBody>
          <a:bodyPr>
            <a:normAutofit fontScale="90000"/>
          </a:bodyPr>
          <a:lstStyle/>
          <a:p>
            <a:r>
              <a:rPr lang="en-GB" sz="4400" u="sng" dirty="0">
                <a:latin typeface="Comic Sans MS" panose="030F0702030302020204" pitchFamily="66" charset="0"/>
              </a:rPr>
              <a:t>Calculator Crunch Transition Challenge – Summer Term 2023</a:t>
            </a:r>
          </a:p>
        </p:txBody>
      </p:sp>
      <p:pic>
        <p:nvPicPr>
          <p:cNvPr id="1026" name="Picture 2" descr="Lacon Childe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336" y="55165"/>
            <a:ext cx="2185300" cy="6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3E434267-CE15-457E-8F93-E8CF73308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499" y="2706688"/>
            <a:ext cx="11420475" cy="2493962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Two part challenge linking SGET primary and secondary schools.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Part One:  ‘Know your calculator’ poster competition.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Part Two:  MEI Calculator Crunch.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3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6868-857C-8116-A9CE-7B84B40B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62389-E516-03EC-8F8C-E64398B2E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249B-9A4B-E6AA-3DEA-A7B1F638D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90327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4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04C9-542A-2D4D-A69E-391AA0BD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F8DC4-4B38-78D2-DE48-AE6DC228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FF1F2-197F-0F1F-7CEF-9EB76C800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2857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6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con Childe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45" y="116396"/>
            <a:ext cx="2245722" cy="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7970" y="1354138"/>
            <a:ext cx="11041530" cy="2074862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At most secondary schools but definitely at </a:t>
            </a: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Lacon Childe School we expect all students to have a </a:t>
            </a: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scientific calculator in your school bag or pencil case every day.</a:t>
            </a:r>
          </a:p>
          <a:p>
            <a:pPr algn="l"/>
            <a:endParaRPr lang="en-GB" sz="2000" dirty="0">
              <a:latin typeface="Comic Sans MS" panose="030F0702030302020204" pitchFamily="66" charset="0"/>
            </a:endParaRP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You may not use it every day but you need to have it on hand</a:t>
            </a: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for those occasions where a calculator can make you a more </a:t>
            </a: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efficient mathematician.</a:t>
            </a:r>
          </a:p>
          <a:p>
            <a:pPr algn="l"/>
            <a:endParaRPr lang="en-GB" sz="2000" dirty="0">
              <a:latin typeface="Comic Sans MS" panose="030F0702030302020204" pitchFamily="66" charset="0"/>
            </a:endParaRP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We would like you to have a specific model, the Casio </a:t>
            </a:r>
            <a:r>
              <a:rPr lang="en-GB" sz="2000" b="0" i="0" dirty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FX-83GTX.</a:t>
            </a:r>
          </a:p>
          <a:p>
            <a:pPr algn="l"/>
            <a:endParaRPr lang="en-GB" sz="2000" dirty="0">
              <a:solidFill>
                <a:srgbClr val="11111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2000" dirty="0">
                <a:solidFill>
                  <a:srgbClr val="111111"/>
                </a:solidFill>
                <a:latin typeface="Comic Sans MS" panose="030F0702030302020204" pitchFamily="66" charset="0"/>
              </a:rPr>
              <a:t>They are around £10 and can be bought from most</a:t>
            </a:r>
          </a:p>
          <a:p>
            <a:pPr algn="l"/>
            <a:r>
              <a:rPr lang="en-GB" sz="2000" dirty="0">
                <a:solidFill>
                  <a:srgbClr val="111111"/>
                </a:solidFill>
                <a:latin typeface="Comic Sans MS" panose="030F0702030302020204" pitchFamily="66" charset="0"/>
              </a:rPr>
              <a:t>Supermarkets, Amazon, WHSmith’s and others.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029958-7B10-44F2-B73B-2A23CC7D2871}"/>
              </a:ext>
            </a:extLst>
          </p:cNvPr>
          <p:cNvSpPr txBox="1">
            <a:spLocks/>
          </p:cNvSpPr>
          <p:nvPr/>
        </p:nvSpPr>
        <p:spPr>
          <a:xfrm>
            <a:off x="0" y="55485"/>
            <a:ext cx="7306323" cy="673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>
                <a:latin typeface="Comic Sans MS" panose="030F0702030302020204" pitchFamily="66" charset="0"/>
              </a:rPr>
              <a:t>Part One: Know your calculator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1BD06-F898-969C-2DEB-5B5BD645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972" y="835280"/>
            <a:ext cx="2898828" cy="60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con Childe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45" y="116396"/>
            <a:ext cx="2245722" cy="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7970" y="1354138"/>
            <a:ext cx="11041530" cy="2074862"/>
          </a:xfrm>
        </p:spPr>
        <p:txBody>
          <a:bodyPr>
            <a:noAutofit/>
          </a:bodyPr>
          <a:lstStyle/>
          <a:p>
            <a:pPr algn="l"/>
            <a:r>
              <a:rPr lang="en-GB" sz="1800" dirty="0">
                <a:latin typeface="Comic Sans MS" panose="030F0702030302020204" pitchFamily="66" charset="0"/>
              </a:rPr>
              <a:t>Your first task is a </a:t>
            </a:r>
            <a:r>
              <a:rPr lang="en-GB" sz="1800" b="1" dirty="0">
                <a:latin typeface="Comic Sans MS" panose="030F0702030302020204" pitchFamily="66" charset="0"/>
              </a:rPr>
              <a:t>competition.</a:t>
            </a:r>
          </a:p>
          <a:p>
            <a:pPr algn="l"/>
            <a:endParaRPr lang="en-GB" sz="1800" dirty="0">
              <a:latin typeface="Comic Sans MS" panose="030F0702030302020204" pitchFamily="66" charset="0"/>
            </a:endParaRP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You must </a:t>
            </a:r>
            <a:r>
              <a:rPr lang="en-GB" sz="1800" b="1" dirty="0">
                <a:latin typeface="Comic Sans MS" panose="030F0702030302020204" pitchFamily="66" charset="0"/>
              </a:rPr>
              <a:t>create a poster</a:t>
            </a:r>
            <a:r>
              <a:rPr lang="en-GB" sz="1800" dirty="0">
                <a:latin typeface="Comic Sans MS" panose="030F0702030302020204" pitchFamily="66" charset="0"/>
              </a:rPr>
              <a:t>, showcasing as many of the buttons or 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‘functions’ of the calculator as possible.</a:t>
            </a:r>
          </a:p>
          <a:p>
            <a:pPr algn="l"/>
            <a:endParaRPr lang="en-GB" sz="1800" dirty="0">
              <a:latin typeface="Comic Sans MS" panose="030F0702030302020204" pitchFamily="66" charset="0"/>
            </a:endParaRP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Some you may know already, some you may need to research.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You can explain them in words or using calculations which demonstrate 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what they do.</a:t>
            </a:r>
          </a:p>
          <a:p>
            <a:pPr algn="l"/>
            <a:endParaRPr lang="en-GB" sz="1800" dirty="0">
              <a:latin typeface="Comic Sans MS" panose="030F0702030302020204" pitchFamily="66" charset="0"/>
            </a:endParaRP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The poster can be any size you wish but will be judged on the quality 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and quantity of mathematics it shows, rather than its art work.</a:t>
            </a:r>
          </a:p>
          <a:p>
            <a:pPr algn="l"/>
            <a:endParaRPr lang="en-GB" sz="1800" dirty="0">
              <a:latin typeface="Comic Sans MS" panose="030F0702030302020204" pitchFamily="66" charset="0"/>
            </a:endParaRP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Some examples of posters can be seen on the next slide to give you some</a:t>
            </a:r>
          </a:p>
          <a:p>
            <a:pPr algn="l"/>
            <a:r>
              <a:rPr lang="en-GB" sz="1800" dirty="0">
                <a:latin typeface="Comic Sans MS" panose="030F0702030302020204" pitchFamily="66" charset="0"/>
              </a:rPr>
              <a:t>inspiration!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029958-7B10-44F2-B73B-2A23CC7D2871}"/>
              </a:ext>
            </a:extLst>
          </p:cNvPr>
          <p:cNvSpPr txBox="1">
            <a:spLocks/>
          </p:cNvSpPr>
          <p:nvPr/>
        </p:nvSpPr>
        <p:spPr>
          <a:xfrm>
            <a:off x="0" y="55485"/>
            <a:ext cx="7306323" cy="673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>
                <a:latin typeface="Comic Sans MS" panose="030F0702030302020204" pitchFamily="66" charset="0"/>
              </a:rPr>
              <a:t>Part One: Know your calculator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1BD06-F898-969C-2DEB-5B5BD645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972" y="835280"/>
            <a:ext cx="2898828" cy="60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214E-0BAD-BB34-0193-4700A07B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DDB1F8B-4DB2-AF95-FA15-03E5EC4DC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2137" y="-1577475"/>
            <a:ext cx="6684532" cy="10052844"/>
          </a:xfrm>
        </p:spPr>
      </p:pic>
    </p:spTree>
    <p:extLst>
      <p:ext uri="{BB962C8B-B14F-4D97-AF65-F5344CB8AC3E}">
        <p14:creationId xmlns:p14="http://schemas.microsoft.com/office/powerpoint/2010/main" val="48483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241A-63FB-0452-56BE-598A34EB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hematic&#10;&#10;Description automatically generated with low confidence">
            <a:extLst>
              <a:ext uri="{FF2B5EF4-FFF2-40B4-BE49-F238E27FC236}">
                <a16:creationId xmlns:a16="http://schemas.microsoft.com/office/drawing/2014/main" id="{CA568281-503F-3D3E-BDEF-DAD2C5071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6153" y="-1868885"/>
            <a:ext cx="6659694" cy="10595769"/>
          </a:xfrm>
        </p:spPr>
      </p:pic>
    </p:spTree>
    <p:extLst>
      <p:ext uri="{BB962C8B-B14F-4D97-AF65-F5344CB8AC3E}">
        <p14:creationId xmlns:p14="http://schemas.microsoft.com/office/powerpoint/2010/main" val="215634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79CA-326E-8BA9-DB14-D21BAA63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F35221D-F2D3-83CE-84B0-BA7154492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2731" y="-1402160"/>
            <a:ext cx="6693258" cy="9662319"/>
          </a:xfrm>
        </p:spPr>
      </p:pic>
    </p:spTree>
    <p:extLst>
      <p:ext uri="{BB962C8B-B14F-4D97-AF65-F5344CB8AC3E}">
        <p14:creationId xmlns:p14="http://schemas.microsoft.com/office/powerpoint/2010/main" val="353357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EE1E-6C37-C398-2DB6-D949B4D8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crossword puzzle, newspaper&#10;&#10;Description automatically generated">
            <a:extLst>
              <a:ext uri="{FF2B5EF4-FFF2-40B4-BE49-F238E27FC236}">
                <a16:creationId xmlns:a16="http://schemas.microsoft.com/office/drawing/2014/main" id="{46A24368-F2B3-DDD4-567D-207F7185C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3883">
            <a:off x="2869537" y="-558727"/>
            <a:ext cx="5532867" cy="7938827"/>
          </a:xfrm>
        </p:spPr>
      </p:pic>
    </p:spTree>
    <p:extLst>
      <p:ext uri="{BB962C8B-B14F-4D97-AF65-F5344CB8AC3E}">
        <p14:creationId xmlns:p14="http://schemas.microsoft.com/office/powerpoint/2010/main" val="35653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044A-D6C0-611F-9FDA-51E3A329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08644F20-684D-A98D-A5A7-B1F1DAA23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3204" y="-1840985"/>
            <a:ext cx="6629125" cy="10652921"/>
          </a:xfrm>
        </p:spPr>
      </p:pic>
    </p:spTree>
    <p:extLst>
      <p:ext uri="{BB962C8B-B14F-4D97-AF65-F5344CB8AC3E}">
        <p14:creationId xmlns:p14="http://schemas.microsoft.com/office/powerpoint/2010/main" val="875064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90A64E00E924F80C397D9FDC8F301" ma:contentTypeVersion="16" ma:contentTypeDescription="Create a new document." ma:contentTypeScope="" ma:versionID="841b5ebaaabdc1c2a17dcaf389d57feb">
  <xsd:schema xmlns:xsd="http://www.w3.org/2001/XMLSchema" xmlns:xs="http://www.w3.org/2001/XMLSchema" xmlns:p="http://schemas.microsoft.com/office/2006/metadata/properties" xmlns:ns2="ef901791-9edc-49bc-8a5e-42a7442e96d3" xmlns:ns3="21575e85-d7a6-407f-aaa4-b5c52e046c8f" targetNamespace="http://schemas.microsoft.com/office/2006/metadata/properties" ma:root="true" ma:fieldsID="c35b39a809a831fd8c609dbd4f10fd3d" ns2:_="" ns3:_="">
    <xsd:import namespace="ef901791-9edc-49bc-8a5e-42a7442e96d3"/>
    <xsd:import namespace="21575e85-d7a6-407f-aaa4-b5c52e046c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01791-9edc-49bc-8a5e-42a7442e96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f58d87-76ba-4527-9fa1-6d1e4b7c669c}" ma:internalName="TaxCatchAll" ma:showField="CatchAllData" ma:web="ef901791-9edc-49bc-8a5e-42a7442e96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75e85-d7a6-407f-aaa4-b5c52e046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901791-9edc-49bc-8a5e-42a7442e96d3" xsi:nil="true"/>
    <lcf76f155ced4ddcb4097134ff3c332f xmlns="21575e85-d7a6-407f-aaa4-b5c52e046c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B95713-806B-4B20-9F84-7DF2707B8ACD}"/>
</file>

<file path=customXml/itemProps2.xml><?xml version="1.0" encoding="utf-8"?>
<ds:datastoreItem xmlns:ds="http://schemas.openxmlformats.org/officeDocument/2006/customXml" ds:itemID="{CCE5F4BC-D9C9-4978-ACBF-D42CC3FD99D6}"/>
</file>

<file path=customXml/itemProps3.xml><?xml version="1.0" encoding="utf-8"?>
<ds:datastoreItem xmlns:ds="http://schemas.openxmlformats.org/officeDocument/2006/customXml" ds:itemID="{48F281E7-B37A-49E4-8D88-1744FACA4A56}"/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532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Candy Round BTN</vt:lpstr>
      <vt:lpstr>Comic Sans MS</vt:lpstr>
      <vt:lpstr>Office Theme</vt:lpstr>
      <vt:lpstr>HELLO Year 6!</vt:lpstr>
      <vt:lpstr>Calculator Crunch Transition Challenge – Summer Term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Two:  Calculator Crunch!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Lacon Childe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Factors</dc:title>
  <dc:creator>Joel Amps</dc:creator>
  <cp:lastModifiedBy>Little, Ceri</cp:lastModifiedBy>
  <cp:revision>30</cp:revision>
  <dcterms:created xsi:type="dcterms:W3CDTF">2018-07-13T10:06:30Z</dcterms:created>
  <dcterms:modified xsi:type="dcterms:W3CDTF">2023-05-04T13:17:23Z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0x010100B1D90A64E00E924F80C397D9FDC8F301</vt:lpwstr>
  </property>
</Properties>
</file>