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6" r:id="rId3"/>
    <p:sldId id="277" r:id="rId4"/>
    <p:sldId id="278" r:id="rId5"/>
    <p:sldId id="264" r:id="rId6"/>
    <p:sldId id="279" r:id="rId7"/>
    <p:sldId id="272" r:id="rId8"/>
    <p:sldId id="280" r:id="rId9"/>
    <p:sldId id="270" r:id="rId10"/>
    <p:sldId id="282" r:id="rId11"/>
    <p:sldId id="266" r:id="rId12"/>
    <p:sldId id="275" r:id="rId13"/>
    <p:sldId id="262" r:id="rId14"/>
    <p:sldId id="283" r:id="rId15"/>
    <p:sldId id="267" r:id="rId16"/>
    <p:sldId id="274" r:id="rId17"/>
    <p:sldId id="273" r:id="rId18"/>
    <p:sldId id="281"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62" d="100"/>
          <a:sy n="62" d="100"/>
        </p:scale>
        <p:origin x="204" y="28"/>
      </p:cViewPr>
      <p:guideLst/>
    </p:cSldViewPr>
  </p:slideViewPr>
  <p:notesTextViewPr>
    <p:cViewPr>
      <p:scale>
        <a:sx n="1" d="1"/>
        <a:sy n="1" d="1"/>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290B-069D-A745-B53C-57B85D8220A1}"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3243B-19A3-3B45-93C0-67A792A05910}" type="slidenum">
              <a:rPr lang="en-US" smtClean="0"/>
              <a:t>‹#›</a:t>
            </a:fld>
            <a:endParaRPr lang="en-US"/>
          </a:p>
        </p:txBody>
      </p:sp>
    </p:spTree>
    <p:extLst>
      <p:ext uri="{BB962C8B-B14F-4D97-AF65-F5344CB8AC3E}">
        <p14:creationId xmlns:p14="http://schemas.microsoft.com/office/powerpoint/2010/main" val="14599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3243B-19A3-3B45-93C0-67A792A05910}" type="slidenum">
              <a:rPr lang="en-US" smtClean="0"/>
              <a:t>16</a:t>
            </a:fld>
            <a:endParaRPr lang="en-US"/>
          </a:p>
        </p:txBody>
      </p:sp>
    </p:spTree>
    <p:extLst>
      <p:ext uri="{BB962C8B-B14F-4D97-AF65-F5344CB8AC3E}">
        <p14:creationId xmlns:p14="http://schemas.microsoft.com/office/powerpoint/2010/main" val="363271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26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18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970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945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744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90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1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83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485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2E1E66A7-8688-7A44-86A1-9C30F9E3F2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9385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eo.com/417692743/badc969508"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049/10b879cb89"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92965-2869-426C-8FF7-755C5604CFE1}"/>
              </a:ext>
            </a:extLst>
          </p:cNvPr>
          <p:cNvPicPr>
            <a:picLocks noChangeAspect="1"/>
          </p:cNvPicPr>
          <p:nvPr/>
        </p:nvPicPr>
        <p:blipFill>
          <a:blip r:embed="rId2"/>
          <a:stretch>
            <a:fillRect/>
          </a:stretch>
        </p:blipFill>
        <p:spPr>
          <a:xfrm>
            <a:off x="531404" y="1275182"/>
            <a:ext cx="6454247" cy="5322219"/>
          </a:xfrm>
          <a:prstGeom prst="rect">
            <a:avLst/>
          </a:prstGeom>
        </p:spPr>
      </p:pic>
      <p:sp>
        <p:nvSpPr>
          <p:cNvPr id="4" name="Rectangle 7">
            <a:extLst>
              <a:ext uri="{FF2B5EF4-FFF2-40B4-BE49-F238E27FC236}">
                <a16:creationId xmlns:a16="http://schemas.microsoft.com/office/drawing/2014/main" id="{AAEAA6DB-1ADE-3F4E-9640-F161FC40F67B}"/>
              </a:ext>
            </a:extLst>
          </p:cNvPr>
          <p:cNvSpPr/>
          <p:nvPr/>
        </p:nvSpPr>
        <p:spPr>
          <a:xfrm>
            <a:off x="7381842" y="4373137"/>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6</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r>
              <a:rPr kumimoji="0" lang="en-GB" sz="4400" b="1" u="none" strike="noStrike" kern="1200" cap="none" spc="0" normalizeH="0" baseline="0" noProof="0" dirty="0" err="1">
                <a:ln>
                  <a:noFill/>
                </a:ln>
                <a:solidFill>
                  <a:srgbClr val="F48B06"/>
                </a:solidFill>
                <a:effectLst/>
                <a:uLnTx/>
                <a:uFillTx/>
                <a:latin typeface="Calibri" panose="020F0502020204030204" pitchFamily="34" charset="0"/>
                <a:cs typeface="Calibri" panose="020F0502020204030204" pitchFamily="34" charset="0"/>
              </a:rPr>
              <a:t>Bouncebackability</a:t>
            </a: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5" name="Picture 4" descr="A close up of a sign&#10;&#10;Description automatically generated">
            <a:extLst>
              <a:ext uri="{FF2B5EF4-FFF2-40B4-BE49-F238E27FC236}">
                <a16:creationId xmlns:a16="http://schemas.microsoft.com/office/drawing/2014/main" id="{8B9639BA-95C2-F940-8255-46BB699E1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42" y="201982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6" y="1432540"/>
            <a:ext cx="11224347" cy="5093061"/>
          </a:xfrm>
          <a:prstGeom prst="rect">
            <a:avLst/>
          </a:prstGeom>
          <a:noFill/>
        </p:spPr>
        <p:txBody>
          <a:bodyPr wrap="square" rtlCol="0">
            <a:spAutoFit/>
          </a:bodyPr>
          <a:lstStyle/>
          <a:p>
            <a:pP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At secondary school, you will make mistakes because that is how you learn and because you are just getting the hang of things.</a:t>
            </a: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handle a disagreement badly.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get offended more than you should.</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may fall out with people occasionally.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score 100% on a test.</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forget to hand your homework in on time.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bring the right equipment.</a:t>
            </a:r>
          </a:p>
          <a:p>
            <a:pPr algn="r">
              <a:lnSpc>
                <a:spcPct val="120000"/>
              </a:lnSpc>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b="1" dirty="0">
                <a:solidFill>
                  <a:schemeClr val="tx1">
                    <a:lumMod val="75000"/>
                    <a:lumOff val="25000"/>
                  </a:schemeClr>
                </a:solidFill>
                <a:latin typeface="Calibri" panose="020F0502020204030204" pitchFamily="34" charset="0"/>
                <a:cs typeface="Calibri" panose="020F0502020204030204" pitchFamily="34" charset="0"/>
              </a:rPr>
              <a:t>Remember what Matthew Syed said about a growth mindset? Turn these things into learning opportunities.</a:t>
            </a:r>
          </a:p>
        </p:txBody>
      </p:sp>
    </p:spTree>
    <p:extLst>
      <p:ext uri="{BB962C8B-B14F-4D97-AF65-F5344CB8AC3E}">
        <p14:creationId xmlns:p14="http://schemas.microsoft.com/office/powerpoint/2010/main" val="17747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D7C0-EB5F-444F-878F-867ECE14D4AF}"/>
              </a:ext>
            </a:extLst>
          </p:cNvPr>
          <p:cNvSpPr/>
          <p:nvPr/>
        </p:nvSpPr>
        <p:spPr>
          <a:xfrm>
            <a:off x="574233" y="1364884"/>
            <a:ext cx="508068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yourself? </a:t>
            </a:r>
          </a:p>
        </p:txBody>
      </p:sp>
      <p:sp>
        <p:nvSpPr>
          <p:cNvPr id="4" name="TextBox 3">
            <a:extLst>
              <a:ext uri="{FF2B5EF4-FFF2-40B4-BE49-F238E27FC236}">
                <a16:creationId xmlns:a16="http://schemas.microsoft.com/office/drawing/2014/main" id="{49ABD673-3519-43C9-ADA5-8B36B4A2C550}"/>
              </a:ext>
            </a:extLst>
          </p:cNvPr>
          <p:cNvSpPr txBox="1"/>
          <p:nvPr/>
        </p:nvSpPr>
        <p:spPr>
          <a:xfrm>
            <a:off x="696781" y="2364853"/>
            <a:ext cx="5626027" cy="2554545"/>
          </a:xfrm>
          <a:prstGeom prst="rect">
            <a:avLst/>
          </a:prstGeom>
          <a:noFill/>
          <a:ln w="19050">
            <a:solidFill>
              <a:srgbClr val="FA6A02"/>
            </a:solidFill>
          </a:ln>
        </p:spPr>
        <p:txBody>
          <a:bodyPr wrap="square" rtlCol="0">
            <a:spAutoFit/>
          </a:bodyPr>
          <a:lstStyle/>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are going to have days where you feel fed up and times when you are upset.</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panic about the future.</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feel overwhelmed.</a:t>
            </a:r>
          </a:p>
        </p:txBody>
      </p:sp>
      <p:pic>
        <p:nvPicPr>
          <p:cNvPr id="1026" name="Picture 2" descr="White Printer Paper With Be Kind Text on Plants">
            <a:extLst>
              <a:ext uri="{FF2B5EF4-FFF2-40B4-BE49-F238E27FC236}">
                <a16:creationId xmlns:a16="http://schemas.microsoft.com/office/drawing/2014/main" id="{9F1E9631-F0C9-42B9-B883-4DCEE52C97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236" y="1506751"/>
            <a:ext cx="2562998" cy="38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F77449-E963-4C25-87ED-AEC40FF17ED7}"/>
              </a:ext>
            </a:extLst>
          </p:cNvPr>
          <p:cNvPicPr>
            <a:picLocks noChangeAspect="1"/>
          </p:cNvPicPr>
          <p:nvPr/>
        </p:nvPicPr>
        <p:blipFill>
          <a:blip r:embed="rId2"/>
          <a:stretch>
            <a:fillRect/>
          </a:stretch>
        </p:blipFill>
        <p:spPr>
          <a:xfrm>
            <a:off x="4227821" y="2406108"/>
            <a:ext cx="4024836" cy="3045579"/>
          </a:xfrm>
          <a:prstGeom prst="rect">
            <a:avLst/>
          </a:prstGeom>
        </p:spPr>
      </p:pic>
      <p:sp>
        <p:nvSpPr>
          <p:cNvPr id="5" name="Rectangle 4">
            <a:extLst>
              <a:ext uri="{FF2B5EF4-FFF2-40B4-BE49-F238E27FC236}">
                <a16:creationId xmlns:a16="http://schemas.microsoft.com/office/drawing/2014/main" id="{FD2517C6-26E9-41AB-A579-1A8677A05753}"/>
              </a:ext>
            </a:extLst>
          </p:cNvPr>
          <p:cNvSpPr/>
          <p:nvPr/>
        </p:nvSpPr>
        <p:spPr>
          <a:xfrm>
            <a:off x="528210" y="1406313"/>
            <a:ext cx="476822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others? </a:t>
            </a:r>
          </a:p>
        </p:txBody>
      </p:sp>
      <p:sp>
        <p:nvSpPr>
          <p:cNvPr id="6" name="TextBox 5">
            <a:extLst>
              <a:ext uri="{FF2B5EF4-FFF2-40B4-BE49-F238E27FC236}">
                <a16:creationId xmlns:a16="http://schemas.microsoft.com/office/drawing/2014/main" id="{20431C84-EB32-459E-97E7-07EE0A53CD07}"/>
              </a:ext>
            </a:extLst>
          </p:cNvPr>
          <p:cNvSpPr txBox="1"/>
          <p:nvPr/>
        </p:nvSpPr>
        <p:spPr>
          <a:xfrm>
            <a:off x="524534" y="2353027"/>
            <a:ext cx="3539355" cy="2739211"/>
          </a:xfrm>
          <a:prstGeom prst="rect">
            <a:avLst/>
          </a:prstGeom>
          <a:solidFill>
            <a:schemeClr val="bg1"/>
          </a:solid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Everyone has worries and sometimes people don’t want to talk about them, but we can make a </a:t>
            </a:r>
            <a:r>
              <a:rPr lang="en-GB" sz="2800" b="1" dirty="0">
                <a:solidFill>
                  <a:schemeClr val="tx1">
                    <a:lumMod val="75000"/>
                    <a:lumOff val="25000"/>
                  </a:schemeClr>
                </a:solidFill>
                <a:latin typeface="Calibri" panose="020F0502020204030204" pitchFamily="34" charset="0"/>
                <a:cs typeface="Calibri" panose="020F0502020204030204" pitchFamily="34" charset="0"/>
              </a:rPr>
              <a:t>HUGE</a:t>
            </a:r>
            <a:r>
              <a:rPr lang="en-GB" sz="2400" dirty="0">
                <a:solidFill>
                  <a:schemeClr val="tx1">
                    <a:lumMod val="75000"/>
                    <a:lumOff val="25000"/>
                  </a:schemeClr>
                </a:solidFill>
                <a:latin typeface="Calibri" panose="020F0502020204030204" pitchFamily="34" charset="0"/>
                <a:cs typeface="Calibri" panose="020F0502020204030204" pitchFamily="34" charset="0"/>
              </a:rPr>
              <a:t> difference to the lives of other people with </a:t>
            </a:r>
            <a:r>
              <a:rPr lang="en-GB" sz="2400" b="1" dirty="0">
                <a:solidFill>
                  <a:schemeClr val="tx1">
                    <a:lumMod val="75000"/>
                    <a:lumOff val="25000"/>
                  </a:schemeClr>
                </a:solidFill>
                <a:latin typeface="Calibri" panose="020F0502020204030204" pitchFamily="34" charset="0"/>
                <a:cs typeface="Calibri" panose="020F0502020204030204" pitchFamily="34" charset="0"/>
              </a:rPr>
              <a:t>KINDNESS</a:t>
            </a:r>
            <a:r>
              <a:rPr lang="en-GB" sz="24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15F47F6-C9F4-3E44-A46B-33C820F0BCB5}"/>
              </a:ext>
            </a:extLst>
          </p:cNvPr>
          <p:cNvSpPr txBox="1"/>
          <p:nvPr/>
        </p:nvSpPr>
        <p:spPr>
          <a:xfrm>
            <a:off x="8546901" y="2406108"/>
            <a:ext cx="3120565" cy="3046988"/>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“Unfortunately, we can’t fix everything for everyone, but what we can do, and what we should do every day, hour, minute and second, is be kind.”</a:t>
            </a:r>
          </a:p>
          <a:p>
            <a:r>
              <a:rPr lang="en-GB" b="1" dirty="0">
                <a:solidFill>
                  <a:schemeClr val="tx1">
                    <a:lumMod val="75000"/>
                    <a:lumOff val="25000"/>
                  </a:schemeClr>
                </a:solidFill>
                <a:latin typeface="Calibri" panose="020F0502020204030204" pitchFamily="34" charset="0"/>
                <a:cs typeface="Calibri" panose="020F0502020204030204" pitchFamily="34" charset="0"/>
              </a:rPr>
              <a:t>Matthew Burton</a:t>
            </a:r>
            <a:endParaRPr lang="en-GB" sz="2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4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8E1BC5-2A26-44ED-90A8-2A228BDE66EC}"/>
              </a:ext>
            </a:extLst>
          </p:cNvPr>
          <p:cNvSpPr txBox="1"/>
          <p:nvPr/>
        </p:nvSpPr>
        <p:spPr>
          <a:xfrm>
            <a:off x="430120" y="1606798"/>
            <a:ext cx="4431323" cy="4093428"/>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"Be nice, work hard, bounce back, and all will be fine.</a:t>
            </a:r>
          </a:p>
          <a:p>
            <a:pPr algn="ctr"/>
            <a:r>
              <a:rPr lang="en-GB" sz="6000" b="1" dirty="0">
                <a:solidFill>
                  <a:schemeClr val="tx1">
                    <a:lumMod val="75000"/>
                    <a:lumOff val="25000"/>
                  </a:schemeClr>
                </a:solidFill>
                <a:latin typeface="Calibri" panose="020F0502020204030204" pitchFamily="34" charset="0"/>
              </a:rPr>
              <a:t>Go get ‘</a:t>
            </a:r>
            <a:r>
              <a:rPr lang="en-GB" sz="6000" b="1" dirty="0" err="1">
                <a:solidFill>
                  <a:schemeClr val="tx1">
                    <a:lumMod val="75000"/>
                    <a:lumOff val="25000"/>
                  </a:schemeClr>
                </a:solidFill>
                <a:latin typeface="Calibri" panose="020F0502020204030204" pitchFamily="34" charset="0"/>
              </a:rPr>
              <a:t>em</a:t>
            </a:r>
            <a:r>
              <a:rPr lang="en-GB" sz="6000" b="1" dirty="0">
                <a:solidFill>
                  <a:schemeClr val="tx1">
                    <a:lumMod val="75000"/>
                    <a:lumOff val="25000"/>
                  </a:schemeClr>
                </a:solidFill>
                <a:latin typeface="Calibri" panose="020F0502020204030204" pitchFamily="34" charset="0"/>
              </a:rPr>
              <a:t>!”</a:t>
            </a:r>
          </a:p>
          <a:p>
            <a:pPr algn="ctr"/>
            <a:r>
              <a:rPr lang="en-GB" sz="2400" i="1" dirty="0">
                <a:solidFill>
                  <a:schemeClr val="tx1">
                    <a:lumMod val="75000"/>
                    <a:lumOff val="25000"/>
                  </a:schemeClr>
                </a:solidFill>
                <a:latin typeface="Calibri" panose="020F0502020204030204" pitchFamily="34" charset="0"/>
              </a:rPr>
              <a:t>Matthew Burton</a:t>
            </a:r>
          </a:p>
        </p:txBody>
      </p:sp>
      <p:pic>
        <p:nvPicPr>
          <p:cNvPr id="13" name="Picture 12">
            <a:extLst>
              <a:ext uri="{FF2B5EF4-FFF2-40B4-BE49-F238E27FC236}">
                <a16:creationId xmlns:a16="http://schemas.microsoft.com/office/drawing/2014/main" id="{5F1F120A-13D3-4190-8284-6B11498876F2}"/>
              </a:ext>
            </a:extLst>
          </p:cNvPr>
          <p:cNvPicPr>
            <a:picLocks noChangeAspect="1"/>
          </p:cNvPicPr>
          <p:nvPr/>
        </p:nvPicPr>
        <p:blipFill>
          <a:blip r:embed="rId2"/>
          <a:stretch>
            <a:fillRect/>
          </a:stretch>
        </p:blipFill>
        <p:spPr>
          <a:xfrm>
            <a:off x="5492684" y="1719946"/>
            <a:ext cx="6076720" cy="4591299"/>
          </a:xfrm>
          <a:prstGeom prst="rect">
            <a:avLst/>
          </a:prstGeom>
        </p:spPr>
      </p:pic>
    </p:spTree>
    <p:extLst>
      <p:ext uri="{BB962C8B-B14F-4D97-AF65-F5344CB8AC3E}">
        <p14:creationId xmlns:p14="http://schemas.microsoft.com/office/powerpoint/2010/main" val="24274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54" y="1556376"/>
            <a:ext cx="8009287" cy="4154984"/>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Fill in the person outline in your workbook with all of the things that you can do to show you are working hard. </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35108" y="2051539"/>
            <a:ext cx="3634153" cy="4508451"/>
          </a:xfrm>
          <a:prstGeom prst="rect">
            <a:avLst/>
          </a:prstGeom>
        </p:spPr>
      </p:pic>
    </p:spTree>
    <p:extLst>
      <p:ext uri="{BB962C8B-B14F-4D97-AF65-F5344CB8AC3E}">
        <p14:creationId xmlns:p14="http://schemas.microsoft.com/office/powerpoint/2010/main" val="162185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D781C-DC6A-4097-A50E-24F741ED62CF}"/>
              </a:ext>
            </a:extLst>
          </p:cNvPr>
          <p:cNvSpPr/>
          <p:nvPr/>
        </p:nvSpPr>
        <p:spPr>
          <a:xfrm>
            <a:off x="460977" y="1373203"/>
            <a:ext cx="8351197"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Effort and enthusiasm are super important</a:t>
            </a:r>
            <a:endParaRPr lang="en-GB" sz="36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42C82756-CA34-4895-8C25-7606366910BA}"/>
              </a:ext>
            </a:extLst>
          </p:cNvPr>
          <p:cNvSpPr txBox="1"/>
          <p:nvPr/>
        </p:nvSpPr>
        <p:spPr>
          <a:xfrm>
            <a:off x="460977" y="2300033"/>
            <a:ext cx="5053703" cy="3416320"/>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In life we MUST try.</a:t>
            </a:r>
            <a:r>
              <a:rPr lang="en-GB" sz="3600" dirty="0">
                <a:solidFill>
                  <a:schemeClr val="tx1">
                    <a:lumMod val="75000"/>
                    <a:lumOff val="25000"/>
                  </a:schemeClr>
                </a:solidFill>
                <a:latin typeface="Calibri" panose="020F0502020204030204" pitchFamily="34" charset="0"/>
              </a:rPr>
              <a:t> </a:t>
            </a:r>
            <a:r>
              <a:rPr lang="en-GB" sz="3600" dirty="0">
                <a:solidFill>
                  <a:schemeClr val="tx1">
                    <a:lumMod val="75000"/>
                    <a:lumOff val="25000"/>
                  </a:schemeClr>
                </a:solidFill>
                <a:latin typeface="Calibri" panose="020F0502020204030204" pitchFamily="34" charset="0"/>
                <a:cs typeface="Calibri" panose="020F0502020204030204" pitchFamily="34" charset="0"/>
              </a:rPr>
              <a:t>Teachers won’t mind if you get things wrong, but they will mind if you don’t put effort in to try in the first place. </a:t>
            </a:r>
          </a:p>
        </p:txBody>
      </p:sp>
      <p:pic>
        <p:nvPicPr>
          <p:cNvPr id="3" name="Picture 2">
            <a:extLst>
              <a:ext uri="{FF2B5EF4-FFF2-40B4-BE49-F238E27FC236}">
                <a16:creationId xmlns:a16="http://schemas.microsoft.com/office/drawing/2014/main" id="{EDAFA9BE-54E4-4DDB-96B4-EE84D252C281}"/>
              </a:ext>
            </a:extLst>
          </p:cNvPr>
          <p:cNvPicPr>
            <a:picLocks noChangeAspect="1"/>
          </p:cNvPicPr>
          <p:nvPr/>
        </p:nvPicPr>
        <p:blipFill>
          <a:blip r:embed="rId2"/>
          <a:stretch>
            <a:fillRect/>
          </a:stretch>
        </p:blipFill>
        <p:spPr>
          <a:xfrm>
            <a:off x="6463128" y="2441284"/>
            <a:ext cx="4962043" cy="3793695"/>
          </a:xfrm>
          <a:prstGeom prst="rect">
            <a:avLst/>
          </a:prstGeom>
        </p:spPr>
      </p:pic>
    </p:spTree>
    <p:extLst>
      <p:ext uri="{BB962C8B-B14F-4D97-AF65-F5344CB8AC3E}">
        <p14:creationId xmlns:p14="http://schemas.microsoft.com/office/powerpoint/2010/main" val="22722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7735D-0A29-4B71-A3C9-3567A0326539}"/>
              </a:ext>
            </a:extLst>
          </p:cNvPr>
          <p:cNvSpPr txBox="1"/>
          <p:nvPr/>
        </p:nvSpPr>
        <p:spPr>
          <a:xfrm>
            <a:off x="520142" y="2308502"/>
            <a:ext cx="4732421" cy="2400657"/>
          </a:xfrm>
          <a:prstGeom prst="rect">
            <a:avLst/>
          </a:prstGeom>
          <a:noFill/>
        </p:spPr>
        <p:txBody>
          <a:bodyPr wrap="square" rtlCol="0">
            <a:spAutoFit/>
          </a:bodyPr>
          <a:lstStyle/>
          <a:p>
            <a:pPr>
              <a:spcBef>
                <a:spcPts val="1200"/>
              </a:spcBef>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There will be:</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tasks you find hard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homework you can’t do</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a</a:t>
            </a:r>
            <a:r>
              <a:rPr lang="en-GB" sz="2400">
                <a:solidFill>
                  <a:schemeClr val="tx1">
                    <a:lumMod val="75000"/>
                    <a:lumOff val="25000"/>
                  </a:schemeClr>
                </a:solidFill>
                <a:latin typeface="Calibri Light" panose="020F0302020204030204" pitchFamily="34" charset="0"/>
                <a:cs typeface="Calibri Light" panose="020F0302020204030204" pitchFamily="34" charset="0"/>
              </a:rPr>
              <a:t> </a:t>
            </a: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grade you think you don’t deserve</a:t>
            </a:r>
          </a:p>
        </p:txBody>
      </p:sp>
      <p:sp>
        <p:nvSpPr>
          <p:cNvPr id="6" name="Rectangle 5">
            <a:extLst>
              <a:ext uri="{FF2B5EF4-FFF2-40B4-BE49-F238E27FC236}">
                <a16:creationId xmlns:a16="http://schemas.microsoft.com/office/drawing/2014/main" id="{5C9431D2-9741-4BDD-97CB-6657C9D571FC}"/>
              </a:ext>
            </a:extLst>
          </p:cNvPr>
          <p:cNvSpPr/>
          <p:nvPr/>
        </p:nvSpPr>
        <p:spPr>
          <a:xfrm>
            <a:off x="520142" y="1447268"/>
            <a:ext cx="633340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Whatever you do, don’t </a:t>
            </a:r>
            <a:r>
              <a:rPr lang="en-GB" sz="3600" b="1">
                <a:solidFill>
                  <a:schemeClr val="tx1">
                    <a:lumMod val="75000"/>
                    <a:lumOff val="25000"/>
                  </a:schemeClr>
                </a:solidFill>
                <a:latin typeface="Calibri" panose="020F0502020204030204" pitchFamily="34" charset="0"/>
                <a:cs typeface="Calibri" panose="020F0502020204030204" pitchFamily="34" charset="0"/>
              </a:rPr>
              <a:t>give up.</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0317CA-1F40-4F05-80B6-3688E3D16165}"/>
              </a:ext>
            </a:extLst>
          </p:cNvPr>
          <p:cNvSpPr txBox="1"/>
          <p:nvPr/>
        </p:nvSpPr>
        <p:spPr>
          <a:xfrm>
            <a:off x="443071" y="5466948"/>
            <a:ext cx="5995436" cy="1200329"/>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The best thing you can do is talk. Talk about life, things and anything you don’t understand. </a:t>
            </a:r>
          </a:p>
        </p:txBody>
      </p:sp>
      <p:pic>
        <p:nvPicPr>
          <p:cNvPr id="2" name="Picture 1">
            <a:extLst>
              <a:ext uri="{FF2B5EF4-FFF2-40B4-BE49-F238E27FC236}">
                <a16:creationId xmlns:a16="http://schemas.microsoft.com/office/drawing/2014/main" id="{3C948367-EE1B-493B-BDDE-8C110F19E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9386" y="2814859"/>
            <a:ext cx="4659292" cy="3483086"/>
          </a:xfrm>
          <a:prstGeom prst="rect">
            <a:avLst/>
          </a:prstGeom>
        </p:spPr>
      </p:pic>
    </p:spTree>
    <p:extLst>
      <p:ext uri="{BB962C8B-B14F-4D97-AF65-F5344CB8AC3E}">
        <p14:creationId xmlns:p14="http://schemas.microsoft.com/office/powerpoint/2010/main" val="627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48572-2E5A-4BB9-BD52-9580E1957DEA}"/>
              </a:ext>
            </a:extLst>
          </p:cNvPr>
          <p:cNvPicPr>
            <a:picLocks noChangeAspect="1"/>
          </p:cNvPicPr>
          <p:nvPr/>
        </p:nvPicPr>
        <p:blipFill>
          <a:blip r:embed="rId2"/>
          <a:stretch>
            <a:fillRect/>
          </a:stretch>
        </p:blipFill>
        <p:spPr>
          <a:xfrm>
            <a:off x="6585872" y="1535066"/>
            <a:ext cx="4915472" cy="3322690"/>
          </a:xfrm>
          <a:prstGeom prst="rect">
            <a:avLst/>
          </a:prstGeom>
        </p:spPr>
      </p:pic>
      <p:sp>
        <p:nvSpPr>
          <p:cNvPr id="2" name="Rectangle 1">
            <a:extLst>
              <a:ext uri="{FF2B5EF4-FFF2-40B4-BE49-F238E27FC236}">
                <a16:creationId xmlns:a16="http://schemas.microsoft.com/office/drawing/2014/main" id="{E153B441-DF4E-4623-AEE4-F309832F88EC}"/>
              </a:ext>
            </a:extLst>
          </p:cNvPr>
          <p:cNvSpPr/>
          <p:nvPr/>
        </p:nvSpPr>
        <p:spPr>
          <a:xfrm>
            <a:off x="530492" y="1533769"/>
            <a:ext cx="5756008" cy="2769989"/>
          </a:xfrm>
          <a:prstGeom prst="rect">
            <a:avLst/>
          </a:prstGeom>
        </p:spPr>
        <p:txBody>
          <a:bodyPr wrap="square">
            <a:spAutoFit/>
          </a:bodyPr>
          <a:lstStyle/>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Decide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who you want to be.</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Develop</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yourself as a person.</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Don’t</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be put off by things.</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Achieve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 goals.</a:t>
            </a:r>
            <a:endParaRPr lang="en-GB" sz="3600" dirty="0">
              <a:solidFill>
                <a:schemeClr val="tx1">
                  <a:lumMod val="75000"/>
                  <a:lumOff val="25000"/>
                </a:schemeClr>
              </a:solidFill>
            </a:endParaRPr>
          </a:p>
        </p:txBody>
      </p:sp>
    </p:spTree>
    <p:extLst>
      <p:ext uri="{BB962C8B-B14F-4D97-AF65-F5344CB8AC3E}">
        <p14:creationId xmlns:p14="http://schemas.microsoft.com/office/powerpoint/2010/main" val="22203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58" y="1422617"/>
            <a:ext cx="10510221"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to give you some advice on bouncing back. It is something we all need to do.</a:t>
            </a: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E716B578-5D1B-1F41-8A82-6AADABAE0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178" y="2726656"/>
            <a:ext cx="6506935" cy="3638864"/>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2546703-F3CF-6740-A5F2-90784024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595" y="3218938"/>
            <a:ext cx="2324100" cy="2654300"/>
          </a:xfrm>
          <a:prstGeom prst="rect">
            <a:avLst/>
          </a:prstGeom>
        </p:spPr>
      </p:pic>
    </p:spTree>
    <p:extLst>
      <p:ext uri="{BB962C8B-B14F-4D97-AF65-F5344CB8AC3E}">
        <p14:creationId xmlns:p14="http://schemas.microsoft.com/office/powerpoint/2010/main" val="180264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187B0C-1F11-4EF9-87E1-42AC144AEF08}"/>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3B88B10-8E4F-4EC0-B153-07855D99D62C}"/>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939" y="1455492"/>
            <a:ext cx="11005073"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We are moving on to Session 6 now. We hope you are learning about ways in which you can be awesome as you ‘go big’.  We have a new word to look at today – ‘</a:t>
            </a:r>
            <a:r>
              <a:rPr lang="en-US" sz="2000" dirty="0" err="1">
                <a:latin typeface="Calibri" panose="020F0502020204030204" pitchFamily="34" charset="0"/>
                <a:cs typeface="Calibri" panose="020F0502020204030204" pitchFamily="34" charset="0"/>
              </a:rPr>
              <a:t>bouncebackability</a:t>
            </a:r>
            <a:r>
              <a:rPr lang="en-US" sz="2000" dirty="0">
                <a:latin typeface="Calibri" panose="020F0502020204030204" pitchFamily="34" charset="0"/>
                <a:cs typeface="Calibri" panose="020F0502020204030204" pitchFamily="34" charset="0"/>
              </a:rPr>
              <a:t>’!</a:t>
            </a:r>
          </a:p>
        </p:txBody>
      </p:sp>
      <p:sp>
        <p:nvSpPr>
          <p:cNvPr id="2" name="TextBox 1"/>
          <p:cNvSpPr txBox="1"/>
          <p:nvPr/>
        </p:nvSpPr>
        <p:spPr>
          <a:xfrm>
            <a:off x="1837234" y="5486011"/>
            <a:ext cx="4112242"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As a headteacher, and a teacher before that, Matthew knows a lot about the importance of bouncing back.</a:t>
            </a:r>
          </a:p>
        </p:txBody>
      </p:sp>
      <p:sp>
        <p:nvSpPr>
          <p:cNvPr id="6" name="TextBox 5"/>
          <p:cNvSpPr txBox="1"/>
          <p:nvPr/>
        </p:nvSpPr>
        <p:spPr>
          <a:xfrm>
            <a:off x="5949476" y="5486011"/>
            <a:ext cx="4713147"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has to use ‘bouncebackability’ all the time in her line of work – when you mess up your line, you have to go again!</a:t>
            </a:r>
          </a:p>
        </p:txBody>
      </p:sp>
      <p:sp>
        <p:nvSpPr>
          <p:cNvPr id="7" name="TextBox 6">
            <a:extLst>
              <a:ext uri="{FF2B5EF4-FFF2-40B4-BE49-F238E27FC236}">
                <a16:creationId xmlns:a16="http://schemas.microsoft.com/office/drawing/2014/main" id="{10A550C9-6705-C04C-8540-8BD17C9B5EE9}"/>
              </a:ext>
            </a:extLst>
          </p:cNvPr>
          <p:cNvSpPr txBox="1"/>
          <p:nvPr/>
        </p:nvSpPr>
        <p:spPr>
          <a:xfrm>
            <a:off x="351817" y="3450886"/>
            <a:ext cx="3313356" cy="190954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D8D2D31-FFB6-E04E-BE4E-FB637648F715}"/>
              </a:ext>
            </a:extLst>
          </p:cNvPr>
          <p:cNvSpPr txBox="1"/>
          <p:nvPr/>
        </p:nvSpPr>
        <p:spPr>
          <a:xfrm>
            <a:off x="5273952" y="3548136"/>
            <a:ext cx="3313356" cy="1632549"/>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1" name="Picture 10" descr="A person looking at the camera&#10;&#10;Description automatically generated">
            <a:extLst>
              <a:ext uri="{FF2B5EF4-FFF2-40B4-BE49-F238E27FC236}">
                <a16:creationId xmlns:a16="http://schemas.microsoft.com/office/drawing/2014/main" id="{C56F69F9-F39A-C542-B038-CE6F0E16A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9840" y="2636829"/>
            <a:ext cx="1764835" cy="2684597"/>
          </a:xfrm>
          <a:prstGeom prst="rect">
            <a:avLst/>
          </a:prstGeom>
        </p:spPr>
      </p:pic>
      <p:pic>
        <p:nvPicPr>
          <p:cNvPr id="12" name="Picture 11" descr="A person standing on a city street&#10;&#10;Description automatically generated">
            <a:extLst>
              <a:ext uri="{FF2B5EF4-FFF2-40B4-BE49-F238E27FC236}">
                <a16:creationId xmlns:a16="http://schemas.microsoft.com/office/drawing/2014/main" id="{57C4B7F9-9E30-EC42-9859-E096FB45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719" y="2639528"/>
            <a:ext cx="2232115" cy="2648212"/>
          </a:xfrm>
          <a:prstGeom prst="rect">
            <a:avLst/>
          </a:prstGeom>
        </p:spPr>
      </p:pic>
    </p:spTree>
    <p:extLst>
      <p:ext uri="{BB962C8B-B14F-4D97-AF65-F5344CB8AC3E}">
        <p14:creationId xmlns:p14="http://schemas.microsoft.com/office/powerpoint/2010/main" val="198012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44" y="1472284"/>
            <a:ext cx="8187643"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5,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being lost emotionally and physically, and we gave you some tips around the first few days of the big move to secondary school.</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571544" y="3259318"/>
            <a:ext cx="69885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explored ways of handling your nerves, excitement and emotion – remember the Triangle of Trust?</a:t>
            </a:r>
          </a:p>
        </p:txBody>
      </p:sp>
      <p:sp>
        <p:nvSpPr>
          <p:cNvPr id="8" name="TextBox 7"/>
          <p:cNvSpPr txBox="1"/>
          <p:nvPr/>
        </p:nvSpPr>
        <p:spPr>
          <a:xfrm>
            <a:off x="571544" y="4492354"/>
            <a:ext cx="6799415"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are learning how to be awesome – it doesn’t just happen! You have to work on some of these things and keep your mind in the right mindset.</a:t>
            </a:r>
          </a:p>
        </p:txBody>
      </p:sp>
      <p:pic>
        <p:nvPicPr>
          <p:cNvPr id="9" name="Picture 8">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354" y="1223715"/>
            <a:ext cx="2236102" cy="5793537"/>
          </a:xfrm>
          <a:prstGeom prst="rect">
            <a:avLst/>
          </a:prstGeom>
        </p:spPr>
      </p:pic>
    </p:spTree>
    <p:extLst>
      <p:ext uri="{BB962C8B-B14F-4D97-AF65-F5344CB8AC3E}">
        <p14:creationId xmlns:p14="http://schemas.microsoft.com/office/powerpoint/2010/main" val="691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7349" y="5797945"/>
            <a:ext cx="7211028" cy="830997"/>
          </a:xfrm>
          <a:prstGeom prst="rect">
            <a:avLst/>
          </a:prstGeom>
          <a:noFill/>
        </p:spPr>
        <p:txBody>
          <a:bodyPr wrap="square" rtlCol="0">
            <a:spAutoFit/>
          </a:bodyPr>
          <a:lstStyle/>
          <a:p>
            <a:r>
              <a:rPr lang="en-US" sz="2400" b="1">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63.</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759197" y="1641114"/>
            <a:ext cx="10799180" cy="646331"/>
          </a:xfrm>
          <a:prstGeom prst="rect">
            <a:avLst/>
          </a:prstGeom>
          <a:noFill/>
        </p:spPr>
        <p:txBody>
          <a:bodyPr wrap="square" rtlCol="0">
            <a:spAutoFit/>
          </a:bodyPr>
          <a:lstStyle/>
          <a:p>
            <a:r>
              <a:rPr lang="en-US" sz="3600" b="1">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hlinkClick r:id="rId2"/>
            <a:extLst>
              <a:ext uri="{FF2B5EF4-FFF2-40B4-BE49-F238E27FC236}">
                <a16:creationId xmlns:a16="http://schemas.microsoft.com/office/drawing/2014/main" id="{CE038900-CFB1-E34E-91F5-C33A7AAD21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600" y="2469581"/>
            <a:ext cx="5751286" cy="3207448"/>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EE2AF537-129F-724F-BF57-6F8A5451FC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93" y="2746155"/>
            <a:ext cx="2324100" cy="2654300"/>
          </a:xfrm>
          <a:prstGeom prst="rect">
            <a:avLst/>
          </a:prstGeom>
        </p:spPr>
      </p:pic>
      <p:pic>
        <p:nvPicPr>
          <p:cNvPr id="2" name="Picture 1">
            <a:extLst>
              <a:ext uri="{FF2B5EF4-FFF2-40B4-BE49-F238E27FC236}">
                <a16:creationId xmlns:a16="http://schemas.microsoft.com/office/drawing/2014/main" id="{7D9D386F-F53B-984B-9D49-2F335AD54DBF}"/>
              </a:ext>
            </a:extLst>
          </p:cNvPr>
          <p:cNvPicPr>
            <a:picLocks noChangeAspect="1"/>
          </p:cNvPicPr>
          <p:nvPr/>
        </p:nvPicPr>
        <p:blipFill>
          <a:blip r:embed="rId5"/>
          <a:stretch>
            <a:fillRect/>
          </a:stretch>
        </p:blipFill>
        <p:spPr>
          <a:xfrm>
            <a:off x="936418" y="2430386"/>
            <a:ext cx="2887436" cy="4078299"/>
          </a:xfrm>
          <a:prstGeom prst="rect">
            <a:avLst/>
          </a:prstGeom>
        </p:spPr>
      </p:pic>
    </p:spTree>
    <p:extLst>
      <p:ext uri="{BB962C8B-B14F-4D97-AF65-F5344CB8AC3E}">
        <p14:creationId xmlns:p14="http://schemas.microsoft.com/office/powerpoint/2010/main" val="4597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380AA-04DE-471E-837B-406F59B95608}"/>
              </a:ext>
            </a:extLst>
          </p:cNvPr>
          <p:cNvSpPr txBox="1"/>
          <p:nvPr/>
        </p:nvSpPr>
        <p:spPr>
          <a:xfrm>
            <a:off x="667964" y="14887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F9477198-7598-44B2-B53B-41821587A5EE}"/>
              </a:ext>
            </a:extLst>
          </p:cNvPr>
          <p:cNvSpPr txBox="1"/>
          <p:nvPr/>
        </p:nvSpPr>
        <p:spPr>
          <a:xfrm>
            <a:off x="667963" y="2430543"/>
            <a:ext cx="5647995" cy="3539430"/>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something you have to work on, develop, practise, exercise and sharpen.</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It is often called ‘resilience’ or ‘grit’.</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If you work on this, everything else falls into place!</a:t>
            </a:r>
          </a:p>
        </p:txBody>
      </p:sp>
      <p:pic>
        <p:nvPicPr>
          <p:cNvPr id="2" name="Picture 1">
            <a:extLst>
              <a:ext uri="{FF2B5EF4-FFF2-40B4-BE49-F238E27FC236}">
                <a16:creationId xmlns:a16="http://schemas.microsoft.com/office/drawing/2014/main" id="{384374ED-40E4-4A9C-9524-4C787FD59103}"/>
              </a:ext>
            </a:extLst>
          </p:cNvPr>
          <p:cNvPicPr>
            <a:picLocks noChangeAspect="1"/>
          </p:cNvPicPr>
          <p:nvPr/>
        </p:nvPicPr>
        <p:blipFill>
          <a:blip r:embed="rId2"/>
          <a:stretch>
            <a:fillRect/>
          </a:stretch>
        </p:blipFill>
        <p:spPr>
          <a:xfrm>
            <a:off x="6832150" y="2288811"/>
            <a:ext cx="4691886" cy="3681162"/>
          </a:xfrm>
          <a:prstGeom prst="rect">
            <a:avLst/>
          </a:prstGeom>
        </p:spPr>
      </p:pic>
    </p:spTree>
    <p:extLst>
      <p:ext uri="{BB962C8B-B14F-4D97-AF65-F5344CB8AC3E}">
        <p14:creationId xmlns:p14="http://schemas.microsoft.com/office/powerpoint/2010/main" val="3460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42" y="2469711"/>
            <a:ext cx="7637929" cy="3165162"/>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Calibri" panose="020F0502020204030204" pitchFamily="34" charset="0"/>
                <a:cs typeface="Calibri" panose="020F0502020204030204" pitchFamily="34" charset="0"/>
              </a:rPr>
              <a:t>“We could go on for years and years about this, but if we’re going to boil it down to one thing I think you have to work on, develop, practise, exercise and sharpen, it’s this: bouncebackability. People call it various things – it can be known as ‘resilience’ or ‘grit’ or simply ‘thatwasn’tveryniceorverygoodbutI’mnotgoingtogiveupI’mgoingtotryagain’.”</a:t>
            </a:r>
          </a:p>
        </p:txBody>
      </p:sp>
      <p:sp>
        <p:nvSpPr>
          <p:cNvPr id="4" name="TextBox 3"/>
          <p:cNvSpPr txBox="1"/>
          <p:nvPr/>
        </p:nvSpPr>
        <p:spPr>
          <a:xfrm>
            <a:off x="4018281" y="6088852"/>
            <a:ext cx="7110805" cy="369332"/>
          </a:xfrm>
          <a:prstGeom prst="rect">
            <a:avLst/>
          </a:prstGeom>
          <a:noFill/>
        </p:spPr>
        <p:txBody>
          <a:bodyPr wrap="square" rtlCol="0">
            <a:spAutoFit/>
          </a:bodyPr>
          <a:lstStyle/>
          <a:p>
            <a:pPr algn="r"/>
            <a:r>
              <a:rPr lang="en-US" b="1" dirty="0">
                <a:solidFill>
                  <a:srgbClr val="FA6A02"/>
                </a:solidFill>
                <a:latin typeface="Calibri" panose="020F0502020204030204" pitchFamily="34" charset="0"/>
                <a:cs typeface="Calibri" panose="020F0502020204030204" pitchFamily="34" charset="0"/>
              </a:rPr>
              <a:t>‘Go Big’ page 57</a:t>
            </a:r>
          </a:p>
        </p:txBody>
      </p:sp>
      <p:sp>
        <p:nvSpPr>
          <p:cNvPr id="5" name="TextBox 4">
            <a:extLst>
              <a:ext uri="{FF2B5EF4-FFF2-40B4-BE49-F238E27FC236}">
                <a16:creationId xmlns:a16="http://schemas.microsoft.com/office/drawing/2014/main" id="{C6C380AA-04DE-471E-837B-406F59B95608}"/>
              </a:ext>
            </a:extLst>
          </p:cNvPr>
          <p:cNvSpPr txBox="1"/>
          <p:nvPr/>
        </p:nvSpPr>
        <p:spPr>
          <a:xfrm>
            <a:off x="913942" y="14732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cs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C49765BB-266C-3847-BCE1-CA88575FE310}"/>
              </a:ext>
            </a:extLst>
          </p:cNvPr>
          <p:cNvGrpSpPr/>
          <p:nvPr/>
        </p:nvGrpSpPr>
        <p:grpSpPr>
          <a:xfrm>
            <a:off x="9474539" y="2613682"/>
            <a:ext cx="1366822" cy="3259567"/>
            <a:chOff x="9474539" y="2613682"/>
            <a:chExt cx="1366822" cy="3259567"/>
          </a:xfrm>
        </p:grpSpPr>
        <p:pic>
          <p:nvPicPr>
            <p:cNvPr id="3" name="Picture 2">
              <a:extLst>
                <a:ext uri="{FF2B5EF4-FFF2-40B4-BE49-F238E27FC236}">
                  <a16:creationId xmlns:a16="http://schemas.microsoft.com/office/drawing/2014/main" id="{20B70F28-801E-9C4F-8BEE-BF29718D4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6" name="Oval 5">
              <a:extLst>
                <a:ext uri="{FF2B5EF4-FFF2-40B4-BE49-F238E27FC236}">
                  <a16:creationId xmlns:a16="http://schemas.microsoft.com/office/drawing/2014/main" id="{A58603E7-D717-314C-9C3C-01247CB13323}"/>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F21FB-2391-439E-9F14-820CF49570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31234" y="3311033"/>
            <a:ext cx="5589932" cy="384774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Rectangle 2">
            <a:extLst>
              <a:ext uri="{FF2B5EF4-FFF2-40B4-BE49-F238E27FC236}">
                <a16:creationId xmlns:a16="http://schemas.microsoft.com/office/drawing/2014/main" id="{487EE290-0F52-4E72-BE7B-39EAB44ABE62}"/>
              </a:ext>
            </a:extLst>
          </p:cNvPr>
          <p:cNvSpPr/>
          <p:nvPr/>
        </p:nvSpPr>
        <p:spPr>
          <a:xfrm>
            <a:off x="523006" y="1205648"/>
            <a:ext cx="8720464" cy="646331"/>
          </a:xfrm>
          <a:prstGeom prst="rect">
            <a:avLst/>
          </a:prstGeom>
          <a:noFill/>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Let’s understand your expectations vs reality</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3DFD94-FA98-4A44-B5F8-AB71978FF925}"/>
              </a:ext>
            </a:extLst>
          </p:cNvPr>
          <p:cNvSpPr txBox="1"/>
          <p:nvPr/>
        </p:nvSpPr>
        <p:spPr>
          <a:xfrm>
            <a:off x="523006" y="2004674"/>
            <a:ext cx="11208702" cy="830997"/>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Nothing comes easy. You will make mistakes along the way. </a:t>
            </a:r>
          </a:p>
          <a:p>
            <a:r>
              <a:rPr lang="en-GB" sz="2400" dirty="0">
                <a:solidFill>
                  <a:schemeClr val="tx1">
                    <a:lumMod val="75000"/>
                    <a:lumOff val="25000"/>
                  </a:schemeClr>
                </a:solidFill>
                <a:latin typeface="Calibri" panose="020F0502020204030204" pitchFamily="34" charset="0"/>
                <a:cs typeface="Calibri" panose="020F0502020204030204" pitchFamily="34" charset="0"/>
              </a:rPr>
              <a:t>Make sure you have clear expectations about what can happen in reality. </a:t>
            </a:r>
          </a:p>
        </p:txBody>
      </p:sp>
      <p:sp>
        <p:nvSpPr>
          <p:cNvPr id="5" name="TextBox 4">
            <a:extLst>
              <a:ext uri="{FF2B5EF4-FFF2-40B4-BE49-F238E27FC236}">
                <a16:creationId xmlns:a16="http://schemas.microsoft.com/office/drawing/2014/main" id="{10CD36BB-5335-47F1-A591-3D2F767396C9}"/>
              </a:ext>
            </a:extLst>
          </p:cNvPr>
          <p:cNvSpPr txBox="1"/>
          <p:nvPr/>
        </p:nvSpPr>
        <p:spPr>
          <a:xfrm>
            <a:off x="532294" y="3191305"/>
            <a:ext cx="2898940" cy="1200329"/>
          </a:xfrm>
          <a:prstGeom prst="rect">
            <a:avLst/>
          </a:prstGeom>
          <a:noFill/>
        </p:spPr>
        <p:txBody>
          <a:bodyPr wrap="square" rtlCol="0">
            <a:spAutoFit/>
          </a:bodyPr>
          <a:lstStyle/>
          <a:p>
            <a:r>
              <a:rPr lang="en-GB" sz="2400" b="1" dirty="0">
                <a:solidFill>
                  <a:srgbClr val="FA6A02"/>
                </a:solidFill>
                <a:latin typeface="Calibri" panose="020F0502020204030204" pitchFamily="34" charset="0"/>
              </a:rPr>
              <a:t>Expectations:</a:t>
            </a:r>
            <a:r>
              <a:rPr lang="en-GB" sz="2400" dirty="0">
                <a:solidFill>
                  <a:srgbClr val="FA6A02"/>
                </a:solidFill>
                <a:latin typeface="Calibri" panose="020F0502020204030204" pitchFamily="34" charset="0"/>
              </a:rPr>
              <a:t> </a:t>
            </a:r>
          </a:p>
          <a:p>
            <a:r>
              <a:rPr lang="en-GB" sz="2400" dirty="0">
                <a:solidFill>
                  <a:srgbClr val="FA6A02"/>
                </a:solidFill>
                <a:latin typeface="Calibri" panose="020F0502020204030204" pitchFamily="34" charset="0"/>
              </a:rPr>
              <a:t>I’m never going to fall off! This is so easy!</a:t>
            </a:r>
          </a:p>
        </p:txBody>
      </p:sp>
      <p:sp>
        <p:nvSpPr>
          <p:cNvPr id="7" name="TextBox 6">
            <a:extLst>
              <a:ext uri="{FF2B5EF4-FFF2-40B4-BE49-F238E27FC236}">
                <a16:creationId xmlns:a16="http://schemas.microsoft.com/office/drawing/2014/main" id="{F6DAF2F9-47AD-47F9-A1DC-E1D035C32C1A}"/>
              </a:ext>
            </a:extLst>
          </p:cNvPr>
          <p:cNvSpPr txBox="1"/>
          <p:nvPr/>
        </p:nvSpPr>
        <p:spPr>
          <a:xfrm>
            <a:off x="9021166" y="3191305"/>
            <a:ext cx="2487287" cy="2308324"/>
          </a:xfrm>
          <a:prstGeom prst="rect">
            <a:avLst/>
          </a:prstGeom>
          <a:noFill/>
        </p:spPr>
        <p:txBody>
          <a:bodyPr wrap="square" rtlCol="0">
            <a:spAutoFit/>
          </a:bodyPr>
          <a:lstStyle/>
          <a:p>
            <a:pPr algn="r"/>
            <a:r>
              <a:rPr lang="en-GB" sz="2400" b="1" dirty="0">
                <a:solidFill>
                  <a:srgbClr val="FA6A02"/>
                </a:solidFill>
                <a:latin typeface="Calibri" panose="020F0502020204030204" pitchFamily="34" charset="0"/>
              </a:rPr>
              <a:t>Reality: </a:t>
            </a:r>
          </a:p>
          <a:p>
            <a:pPr algn="r"/>
            <a:r>
              <a:rPr lang="en-GB" sz="2400" dirty="0">
                <a:solidFill>
                  <a:srgbClr val="FA6A02"/>
                </a:solidFill>
                <a:latin typeface="Calibri" panose="020F0502020204030204" pitchFamily="34" charset="0"/>
              </a:rPr>
              <a:t>I fell off straight away and barely stayed on the bike for more than a few seconds!</a:t>
            </a:r>
          </a:p>
        </p:txBody>
      </p:sp>
    </p:spTree>
    <p:extLst>
      <p:ext uri="{BB962C8B-B14F-4D97-AF65-F5344CB8AC3E}">
        <p14:creationId xmlns:p14="http://schemas.microsoft.com/office/powerpoint/2010/main" val="9937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23" y="1401490"/>
            <a:ext cx="11286920" cy="480747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pPr>
              <a:lnSpc>
                <a:spcPct val="12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 answer the following questions/finish the sentences:</a:t>
            </a:r>
          </a:p>
          <a:p>
            <a:pPr marL="514350" indent="-514350">
              <a:lnSpc>
                <a:spcPct val="120000"/>
              </a:lnSpc>
              <a:buAutoNum type="arabicParenR"/>
            </a:pPr>
            <a:r>
              <a:rPr lang="en-US" sz="28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I need to show more determination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How do you handle making a mistake? What is your reaction?</a:t>
            </a: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Think of a time when you made a mistake, were you kind to yourself?</a:t>
            </a:r>
          </a:p>
          <a:p>
            <a:pPr marL="514350" indent="-514350">
              <a:buAutoNum type="arabicParenR"/>
            </a:pPr>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05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DB495-6F49-4CD7-944A-CDD4CF93BD89}"/>
              </a:ext>
            </a:extLst>
          </p:cNvPr>
          <p:cNvSpPr/>
          <p:nvPr/>
        </p:nvSpPr>
        <p:spPr>
          <a:xfrm>
            <a:off x="9671528" y="6398944"/>
            <a:ext cx="2426818" cy="369332"/>
          </a:xfrm>
          <a:prstGeom prst="rect">
            <a:avLst/>
          </a:prstGeom>
        </p:spPr>
        <p:txBody>
          <a:bodyPr wrap="none">
            <a:spAutoFit/>
          </a:bodyPr>
          <a:lstStyle/>
          <a:p>
            <a:pPr algn="r"/>
            <a:r>
              <a:rPr lang="en-GB" b="1" dirty="0">
                <a:solidFill>
                  <a:srgbClr val="FA6A02"/>
                </a:solidFill>
                <a:latin typeface="Calibri" panose="020F0502020204030204" pitchFamily="34" charset="0"/>
                <a:ea typeface="Calibri" panose="020F0502020204030204" pitchFamily="34" charset="0"/>
                <a:cs typeface="Times New Roman" panose="02020603050405020304" pitchFamily="18" charset="0"/>
              </a:rPr>
              <a:t>Read more on page 59  </a:t>
            </a:r>
            <a:endParaRPr lang="en-GB" b="1" dirty="0">
              <a:solidFill>
                <a:srgbClr val="FA6A02"/>
              </a:solidFill>
            </a:endParaRPr>
          </a:p>
        </p:txBody>
      </p:sp>
      <p:pic>
        <p:nvPicPr>
          <p:cNvPr id="2" name="Picture 1">
            <a:extLst>
              <a:ext uri="{FF2B5EF4-FFF2-40B4-BE49-F238E27FC236}">
                <a16:creationId xmlns:a16="http://schemas.microsoft.com/office/drawing/2014/main" id="{946C188C-D8F3-44BC-90B7-F3D3DC3DC101}"/>
              </a:ext>
            </a:extLst>
          </p:cNvPr>
          <p:cNvPicPr>
            <a:picLocks noChangeAspect="1"/>
          </p:cNvPicPr>
          <p:nvPr/>
        </p:nvPicPr>
        <p:blipFill>
          <a:blip r:embed="rId2"/>
          <a:stretch>
            <a:fillRect/>
          </a:stretch>
        </p:blipFill>
        <p:spPr>
          <a:xfrm>
            <a:off x="5762737" y="2243960"/>
            <a:ext cx="5747945" cy="3827834"/>
          </a:xfrm>
          <a:prstGeom prst="rect">
            <a:avLst/>
          </a:prstGeom>
        </p:spPr>
      </p:pic>
      <p:sp>
        <p:nvSpPr>
          <p:cNvPr id="3" name="TextBox 2"/>
          <p:cNvSpPr txBox="1"/>
          <p:nvPr/>
        </p:nvSpPr>
        <p:spPr>
          <a:xfrm>
            <a:off x="621848" y="1354319"/>
            <a:ext cx="507760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When things go wrong</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995C9A-B543-A74A-910D-9A93E8C11804}"/>
              </a:ext>
            </a:extLst>
          </p:cNvPr>
          <p:cNvSpPr txBox="1"/>
          <p:nvPr/>
        </p:nvSpPr>
        <p:spPr>
          <a:xfrm>
            <a:off x="621848" y="2243960"/>
            <a:ext cx="4845698" cy="4213686"/>
          </a:xfrm>
          <a:prstGeom prst="rect">
            <a:avLst/>
          </a:prstGeom>
          <a:noFill/>
          <a:ln>
            <a:solidFill>
              <a:srgbClr val="FA6A02"/>
            </a:solidFill>
          </a:ln>
        </p:spPr>
        <p:txBody>
          <a:bodyPr wrap="square" lIns="144000" tIns="144000" rIns="144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rPr>
              <a:t>The easy thing to do would be to say everyone else is wrong, insist you’re right, refuse to take any feedback from anyone and keep doing what you’re doing. The tough thing to do – and the whole point of bouncebackability – is to accept </a:t>
            </a:r>
          </a:p>
          <a:p>
            <a:pPr algn="ctr">
              <a:lnSpc>
                <a:spcPct val="120000"/>
              </a:lnSpc>
            </a:pPr>
            <a:r>
              <a:rPr lang="en-GB" sz="2400" dirty="0">
                <a:solidFill>
                  <a:schemeClr val="tx1">
                    <a:lumMod val="75000"/>
                    <a:lumOff val="25000"/>
                  </a:schemeClr>
                </a:solidFill>
                <a:latin typeface="Calibri" panose="020F0502020204030204" pitchFamily="34" charset="0"/>
              </a:rPr>
              <a:t>“I wasn’t very good”.</a:t>
            </a:r>
          </a:p>
          <a:p>
            <a:pPr algn="ctr">
              <a:lnSpc>
                <a:spcPct val="120000"/>
              </a:lnSpc>
            </a:pPr>
            <a:r>
              <a:rPr lang="en-GB" sz="2400" b="1" dirty="0">
                <a:solidFill>
                  <a:schemeClr val="tx1">
                    <a:lumMod val="75000"/>
                    <a:lumOff val="25000"/>
                  </a:schemeClr>
                </a:solidFill>
                <a:latin typeface="Calibri" panose="020F0502020204030204" pitchFamily="34" charset="0"/>
              </a:rPr>
              <a:t>Matthew Burton, ‘Go Big’ </a:t>
            </a:r>
          </a:p>
        </p:txBody>
      </p:sp>
    </p:spTree>
    <p:extLst>
      <p:ext uri="{BB962C8B-B14F-4D97-AF65-F5344CB8AC3E}">
        <p14:creationId xmlns:p14="http://schemas.microsoft.com/office/powerpoint/2010/main" val="1064269844"/>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90A64E00E924F80C397D9FDC8F301" ma:contentTypeVersion="16" ma:contentTypeDescription="Create a new document." ma:contentTypeScope="" ma:versionID="841b5ebaaabdc1c2a17dcaf389d57feb">
  <xsd:schema xmlns:xsd="http://www.w3.org/2001/XMLSchema" xmlns:xs="http://www.w3.org/2001/XMLSchema" xmlns:p="http://schemas.microsoft.com/office/2006/metadata/properties" xmlns:ns2="ef901791-9edc-49bc-8a5e-42a7442e96d3" xmlns:ns3="21575e85-d7a6-407f-aaa4-b5c52e046c8f" targetNamespace="http://schemas.microsoft.com/office/2006/metadata/properties" ma:root="true" ma:fieldsID="c35b39a809a831fd8c609dbd4f10fd3d" ns2:_="" ns3:_="">
    <xsd:import namespace="ef901791-9edc-49bc-8a5e-42a7442e96d3"/>
    <xsd:import namespace="21575e85-d7a6-407f-aaa4-b5c52e046c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01791-9edc-49bc-8a5e-42a7442e96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f58d87-76ba-4527-9fa1-6d1e4b7c669c}" ma:internalName="TaxCatchAll" ma:showField="CatchAllData" ma:web="ef901791-9edc-49bc-8a5e-42a7442e9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575e85-d7a6-407f-aaa4-b5c52e046c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901791-9edc-49bc-8a5e-42a7442e96d3" xsi:nil="true"/>
    <lcf76f155ced4ddcb4097134ff3c332f xmlns="21575e85-d7a6-407f-aaa4-b5c52e046c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2993F0-514F-4EAF-8BAF-6D073DD0FED9}"/>
</file>

<file path=customXml/itemProps2.xml><?xml version="1.0" encoding="utf-8"?>
<ds:datastoreItem xmlns:ds="http://schemas.openxmlformats.org/officeDocument/2006/customXml" ds:itemID="{8355012B-BE4E-45C5-A997-B97C63B3816B}"/>
</file>

<file path=customXml/itemProps3.xml><?xml version="1.0" encoding="utf-8"?>
<ds:datastoreItem xmlns:ds="http://schemas.openxmlformats.org/officeDocument/2006/customXml" ds:itemID="{8E8E3C18-8242-4310-8CF5-7DE348386ABC}"/>
</file>

<file path=docProps/app.xml><?xml version="1.0" encoding="utf-8"?>
<Properties xmlns="http://schemas.openxmlformats.org/officeDocument/2006/extended-properties" xmlns:vt="http://schemas.openxmlformats.org/officeDocument/2006/docPropsVTypes">
  <TotalTime>2133</TotalTime>
  <Words>1116</Words>
  <Application>Microsoft Office PowerPoint</Application>
  <PresentationFormat>Widescreen</PresentationFormat>
  <Paragraphs>97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Little, Ceri</cp:lastModifiedBy>
  <cp:revision>54</cp:revision>
  <dcterms:created xsi:type="dcterms:W3CDTF">2020-05-06T10:53:33Z</dcterms:created>
  <dcterms:modified xsi:type="dcterms:W3CDTF">2023-05-18T06:35:37Z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0x010100B1D90A64E00E924F80C397D9FDC8F301</vt:lpwstr>
  </property>
</Properties>
</file>