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61" r:id="rId3"/>
    <p:sldId id="283" r:id="rId4"/>
    <p:sldId id="284" r:id="rId5"/>
    <p:sldId id="279" r:id="rId6"/>
    <p:sldId id="280" r:id="rId7"/>
    <p:sldId id="274" r:id="rId8"/>
    <p:sldId id="285" r:id="rId9"/>
    <p:sldId id="286" r:id="rId10"/>
    <p:sldId id="287" r:id="rId11"/>
    <p:sldId id="275" r:id="rId12"/>
    <p:sldId id="276" r:id="rId13"/>
    <p:sldId id="281" r:id="rId14"/>
    <p:sldId id="277" r:id="rId15"/>
    <p:sldId id="278" r:id="rId16"/>
    <p:sldId id="266" r:id="rId17"/>
    <p:sldId id="264" r:id="rId18"/>
    <p:sldId id="282" r:id="rId19"/>
    <p:sldId id="265" r:id="rId20"/>
    <p:sldId id="288" r:id="rId21"/>
    <p:sldId id="289" r:id="rId22"/>
    <p:sldId id="290" r:id="rId23"/>
    <p:sldId id="291" r:id="rId24"/>
    <p:sldId id="292" r:id="rId25"/>
    <p:sldId id="293" r:id="rId26"/>
    <p:sldId id="294" r:id="rId27"/>
    <p:sldId id="26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6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40"/>
    <p:restoredTop sz="92910"/>
  </p:normalViewPr>
  <p:slideViewPr>
    <p:cSldViewPr snapToGrid="0">
      <p:cViewPr varScale="1">
        <p:scale>
          <a:sx n="62" d="100"/>
          <a:sy n="62" d="100"/>
        </p:scale>
        <p:origin x="468" y="28"/>
      </p:cViewPr>
      <p:guideLst/>
    </p:cSldViewPr>
  </p:slideViewPr>
  <p:notesTextViewPr>
    <p:cViewPr>
      <p:scale>
        <a:sx n="1" d="1"/>
        <a:sy n="1" d="1"/>
      </p:scale>
      <p:origin x="0" y="0"/>
    </p:cViewPr>
  </p:notesTextViewPr>
  <p:sorterViewPr>
    <p:cViewPr>
      <p:scale>
        <a:sx n="100" d="100"/>
        <a:sy n="100" d="100"/>
      </p:scale>
      <p:origin x="0" y="-40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FF7C59-3D88-4F30-86C3-AC0225C79E26}" type="datetimeFigureOut">
              <a:rPr lang="en-GB" smtClean="0"/>
              <a:t>18/05/2023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349F7-2EB6-4598-BE52-531348DB3669}" type="slidenum">
              <a:rPr lang="en-GB" smtClean="0"/>
              <a:t>‹#›</a:t>
            </a:fld>
            <a:endParaRPr lang="en-GB"/>
          </a:p>
        </p:txBody>
      </p:sp>
    </p:spTree>
    <p:extLst>
      <p:ext uri="{BB962C8B-B14F-4D97-AF65-F5344CB8AC3E}">
        <p14:creationId xmlns:p14="http://schemas.microsoft.com/office/powerpoint/2010/main" val="219638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0AE2A-844E-4184-8166-F5FCE2A6F0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A2F1779-E4E1-40EA-979C-5CD893E807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CAA82C0-9145-4699-BE90-9E7B9104CDE7}"/>
              </a:ext>
            </a:extLst>
          </p:cNvPr>
          <p:cNvSpPr>
            <a:spLocks noGrp="1"/>
          </p:cNvSpPr>
          <p:nvPr>
            <p:ph type="dt" sz="half" idx="10"/>
          </p:nvPr>
        </p:nvSpPr>
        <p:spPr/>
        <p:txBody>
          <a:bodyPr/>
          <a:lstStyle/>
          <a:p>
            <a:fld id="{6599BF00-07EA-4F6B-A6C6-F876417F0E0A}" type="datetimeFigureOut">
              <a:rPr lang="en-GB" smtClean="0"/>
              <a:t>18/05/2023</a:t>
            </a:fld>
            <a:endParaRPr lang="en-GB"/>
          </a:p>
        </p:txBody>
      </p:sp>
      <p:sp>
        <p:nvSpPr>
          <p:cNvPr id="5" name="Footer Placeholder 4">
            <a:extLst>
              <a:ext uri="{FF2B5EF4-FFF2-40B4-BE49-F238E27FC236}">
                <a16:creationId xmlns:a16="http://schemas.microsoft.com/office/drawing/2014/main" id="{FDFD9B21-51BF-42A4-BDB5-8A569A8600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F14052-0827-4FB8-9FF6-1F1F40608D95}"/>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123892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0FFE-B875-4525-8A84-7E3AF5FAB29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821F79-FB56-431B-B7E6-7DF1D5F39D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7CB49E-20B1-42D0-8E92-709D96B90E79}"/>
              </a:ext>
            </a:extLst>
          </p:cNvPr>
          <p:cNvSpPr>
            <a:spLocks noGrp="1"/>
          </p:cNvSpPr>
          <p:nvPr>
            <p:ph type="dt" sz="half" idx="10"/>
          </p:nvPr>
        </p:nvSpPr>
        <p:spPr/>
        <p:txBody>
          <a:bodyPr/>
          <a:lstStyle/>
          <a:p>
            <a:fld id="{6599BF00-07EA-4F6B-A6C6-F876417F0E0A}" type="datetimeFigureOut">
              <a:rPr lang="en-GB" smtClean="0"/>
              <a:t>18/05/2023</a:t>
            </a:fld>
            <a:endParaRPr lang="en-GB"/>
          </a:p>
        </p:txBody>
      </p:sp>
      <p:sp>
        <p:nvSpPr>
          <p:cNvPr id="5" name="Footer Placeholder 4">
            <a:extLst>
              <a:ext uri="{FF2B5EF4-FFF2-40B4-BE49-F238E27FC236}">
                <a16:creationId xmlns:a16="http://schemas.microsoft.com/office/drawing/2014/main" id="{32B00E9D-AEE9-4262-A15B-1390A330C1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AA6A53-1CD7-4240-89AF-8A85CBE3F535}"/>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358476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01290D-D4C6-437A-8C96-75DACDB356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5A8CC4-DAD0-4AEF-946B-47BD0B1DD9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A2A013-9352-4B10-BE99-F7294D2BF8C1}"/>
              </a:ext>
            </a:extLst>
          </p:cNvPr>
          <p:cNvSpPr>
            <a:spLocks noGrp="1"/>
          </p:cNvSpPr>
          <p:nvPr>
            <p:ph type="dt" sz="half" idx="10"/>
          </p:nvPr>
        </p:nvSpPr>
        <p:spPr/>
        <p:txBody>
          <a:bodyPr/>
          <a:lstStyle/>
          <a:p>
            <a:fld id="{6599BF00-07EA-4F6B-A6C6-F876417F0E0A}" type="datetimeFigureOut">
              <a:rPr lang="en-GB" smtClean="0"/>
              <a:t>18/05/2023</a:t>
            </a:fld>
            <a:endParaRPr lang="en-GB"/>
          </a:p>
        </p:txBody>
      </p:sp>
      <p:sp>
        <p:nvSpPr>
          <p:cNvPr id="5" name="Footer Placeholder 4">
            <a:extLst>
              <a:ext uri="{FF2B5EF4-FFF2-40B4-BE49-F238E27FC236}">
                <a16:creationId xmlns:a16="http://schemas.microsoft.com/office/drawing/2014/main" id="{1D2251D8-BEB1-4770-A77F-B1007CB1A9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C306DF-FC70-44DC-90D9-F384FA27769F}"/>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1361761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5/18/2023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801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61292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62047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81933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08183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73811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0519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5/18/2023</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7055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55A3F-B463-4C82-A7C5-0C98169729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9947C-42DC-48CC-A829-1746713A2E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75BCD8-F50A-4760-8878-CB0213E7FDB1}"/>
              </a:ext>
            </a:extLst>
          </p:cNvPr>
          <p:cNvSpPr>
            <a:spLocks noGrp="1"/>
          </p:cNvSpPr>
          <p:nvPr>
            <p:ph type="dt" sz="half" idx="10"/>
          </p:nvPr>
        </p:nvSpPr>
        <p:spPr/>
        <p:txBody>
          <a:bodyPr/>
          <a:lstStyle/>
          <a:p>
            <a:fld id="{6599BF00-07EA-4F6B-A6C6-F876417F0E0A}" type="datetimeFigureOut">
              <a:rPr lang="en-GB" smtClean="0"/>
              <a:t>18/05/2023</a:t>
            </a:fld>
            <a:endParaRPr lang="en-GB"/>
          </a:p>
        </p:txBody>
      </p:sp>
      <p:sp>
        <p:nvSpPr>
          <p:cNvPr id="5" name="Footer Placeholder 4">
            <a:extLst>
              <a:ext uri="{FF2B5EF4-FFF2-40B4-BE49-F238E27FC236}">
                <a16:creationId xmlns:a16="http://schemas.microsoft.com/office/drawing/2014/main" id="{2EC2691E-0781-4ECA-B04F-BF588FBDBD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9744D9-95C2-4EEC-A3BF-5FF4BAC0D763}"/>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910350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5/18/2023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78422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49175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47594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9C9FF-B9B4-400F-BE2A-0BD417CEE5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E7E391-5C44-4C9B-916D-3B83505F7A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E3EF55-51BA-4DB2-9192-4AE83755F358}"/>
              </a:ext>
            </a:extLst>
          </p:cNvPr>
          <p:cNvSpPr>
            <a:spLocks noGrp="1"/>
          </p:cNvSpPr>
          <p:nvPr>
            <p:ph type="dt" sz="half" idx="10"/>
          </p:nvPr>
        </p:nvSpPr>
        <p:spPr/>
        <p:txBody>
          <a:bodyPr/>
          <a:lstStyle/>
          <a:p>
            <a:fld id="{6599BF00-07EA-4F6B-A6C6-F876417F0E0A}" type="datetimeFigureOut">
              <a:rPr lang="en-GB" smtClean="0"/>
              <a:t>18/05/2023</a:t>
            </a:fld>
            <a:endParaRPr lang="en-GB"/>
          </a:p>
        </p:txBody>
      </p:sp>
      <p:sp>
        <p:nvSpPr>
          <p:cNvPr id="5" name="Footer Placeholder 4">
            <a:extLst>
              <a:ext uri="{FF2B5EF4-FFF2-40B4-BE49-F238E27FC236}">
                <a16:creationId xmlns:a16="http://schemas.microsoft.com/office/drawing/2014/main" id="{F8B39FA2-A0BC-4C9C-9AD5-5A55F88CEC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005F70-BE84-4A65-91D2-91860DCDFDB2}"/>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611421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4DAED-3ADC-4C13-9323-3EB9CD33E6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C697E9-6E30-4F27-8DF0-B2D9620DA0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EB57D1-D0D0-4A06-AEAA-2708FEF879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B61EC5C-10AF-47FB-BA81-16ED30328FFB}"/>
              </a:ext>
            </a:extLst>
          </p:cNvPr>
          <p:cNvSpPr>
            <a:spLocks noGrp="1"/>
          </p:cNvSpPr>
          <p:nvPr>
            <p:ph type="dt" sz="half" idx="10"/>
          </p:nvPr>
        </p:nvSpPr>
        <p:spPr/>
        <p:txBody>
          <a:bodyPr/>
          <a:lstStyle/>
          <a:p>
            <a:fld id="{6599BF00-07EA-4F6B-A6C6-F876417F0E0A}" type="datetimeFigureOut">
              <a:rPr lang="en-GB" smtClean="0"/>
              <a:t>18/05/2023</a:t>
            </a:fld>
            <a:endParaRPr lang="en-GB"/>
          </a:p>
        </p:txBody>
      </p:sp>
      <p:sp>
        <p:nvSpPr>
          <p:cNvPr id="6" name="Footer Placeholder 5">
            <a:extLst>
              <a:ext uri="{FF2B5EF4-FFF2-40B4-BE49-F238E27FC236}">
                <a16:creationId xmlns:a16="http://schemas.microsoft.com/office/drawing/2014/main" id="{EB23E5C8-9C29-4D11-8457-36C83FAB40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F32871-75B1-42AD-A122-485158E49505}"/>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1332759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A254E-4FBA-4FE9-BF2C-D2278F184A9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BFBECD-F96B-453E-800C-45F53AA187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5C0E05-4984-4C20-800B-468F6CA715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2528CB-F46E-41C5-AD63-F20AABEAB8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073032-B056-48C5-933C-FDBBC1EBEE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7FE292-B2AA-4DB7-A56D-428BB56DCD0B}"/>
              </a:ext>
            </a:extLst>
          </p:cNvPr>
          <p:cNvSpPr>
            <a:spLocks noGrp="1"/>
          </p:cNvSpPr>
          <p:nvPr>
            <p:ph type="dt" sz="half" idx="10"/>
          </p:nvPr>
        </p:nvSpPr>
        <p:spPr/>
        <p:txBody>
          <a:bodyPr/>
          <a:lstStyle/>
          <a:p>
            <a:fld id="{6599BF00-07EA-4F6B-A6C6-F876417F0E0A}" type="datetimeFigureOut">
              <a:rPr lang="en-GB" smtClean="0"/>
              <a:t>18/05/2023</a:t>
            </a:fld>
            <a:endParaRPr lang="en-GB"/>
          </a:p>
        </p:txBody>
      </p:sp>
      <p:sp>
        <p:nvSpPr>
          <p:cNvPr id="8" name="Footer Placeholder 7">
            <a:extLst>
              <a:ext uri="{FF2B5EF4-FFF2-40B4-BE49-F238E27FC236}">
                <a16:creationId xmlns:a16="http://schemas.microsoft.com/office/drawing/2014/main" id="{951E2F32-88A7-40D1-B0EE-388F14646EA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94CCEB7-4BC1-4EF7-9182-0894B0A05536}"/>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1362682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358AF-E48D-4CA5-AD31-15A97F33917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9661F9-A819-4E1E-995C-C4539DD7D46F}"/>
              </a:ext>
            </a:extLst>
          </p:cNvPr>
          <p:cNvSpPr>
            <a:spLocks noGrp="1"/>
          </p:cNvSpPr>
          <p:nvPr>
            <p:ph type="dt" sz="half" idx="10"/>
          </p:nvPr>
        </p:nvSpPr>
        <p:spPr/>
        <p:txBody>
          <a:bodyPr/>
          <a:lstStyle/>
          <a:p>
            <a:fld id="{6599BF00-07EA-4F6B-A6C6-F876417F0E0A}" type="datetimeFigureOut">
              <a:rPr lang="en-GB" smtClean="0"/>
              <a:t>18/05/2023</a:t>
            </a:fld>
            <a:endParaRPr lang="en-GB"/>
          </a:p>
        </p:txBody>
      </p:sp>
      <p:sp>
        <p:nvSpPr>
          <p:cNvPr id="4" name="Footer Placeholder 3">
            <a:extLst>
              <a:ext uri="{FF2B5EF4-FFF2-40B4-BE49-F238E27FC236}">
                <a16:creationId xmlns:a16="http://schemas.microsoft.com/office/drawing/2014/main" id="{92D59A7B-3C78-4BBF-AA52-7CB8EFFDE5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1F1465F-0263-473F-A87E-7EB0BBD0BDCD}"/>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3044118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EE7A88-7B76-4EB7-B8AC-6303D9FB4898}"/>
              </a:ext>
            </a:extLst>
          </p:cNvPr>
          <p:cNvSpPr>
            <a:spLocks noGrp="1"/>
          </p:cNvSpPr>
          <p:nvPr>
            <p:ph type="dt" sz="half" idx="10"/>
          </p:nvPr>
        </p:nvSpPr>
        <p:spPr/>
        <p:txBody>
          <a:bodyPr/>
          <a:lstStyle/>
          <a:p>
            <a:fld id="{6599BF00-07EA-4F6B-A6C6-F876417F0E0A}" type="datetimeFigureOut">
              <a:rPr lang="en-GB" smtClean="0"/>
              <a:t>18/05/2023</a:t>
            </a:fld>
            <a:endParaRPr lang="en-GB"/>
          </a:p>
        </p:txBody>
      </p:sp>
      <p:sp>
        <p:nvSpPr>
          <p:cNvPr id="3" name="Footer Placeholder 2">
            <a:extLst>
              <a:ext uri="{FF2B5EF4-FFF2-40B4-BE49-F238E27FC236}">
                <a16:creationId xmlns:a16="http://schemas.microsoft.com/office/drawing/2014/main" id="{62BEF95E-59E0-44C0-ABDC-FA94DBFE0B0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1D34B5-0E34-4198-8D55-B372413E483E}"/>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291102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7AFA-679D-4612-AF23-F146D1C6D4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7B3E51-3EF4-4762-88BA-0A934C8132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1D84573-8842-40EC-ACF9-B0ACD4F5C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0E0863-60B7-4136-B439-C3FFDDB50A67}"/>
              </a:ext>
            </a:extLst>
          </p:cNvPr>
          <p:cNvSpPr>
            <a:spLocks noGrp="1"/>
          </p:cNvSpPr>
          <p:nvPr>
            <p:ph type="dt" sz="half" idx="10"/>
          </p:nvPr>
        </p:nvSpPr>
        <p:spPr/>
        <p:txBody>
          <a:bodyPr/>
          <a:lstStyle/>
          <a:p>
            <a:fld id="{6599BF00-07EA-4F6B-A6C6-F876417F0E0A}" type="datetimeFigureOut">
              <a:rPr lang="en-GB" smtClean="0"/>
              <a:t>18/05/2023</a:t>
            </a:fld>
            <a:endParaRPr lang="en-GB"/>
          </a:p>
        </p:txBody>
      </p:sp>
      <p:sp>
        <p:nvSpPr>
          <p:cNvPr id="6" name="Footer Placeholder 5">
            <a:extLst>
              <a:ext uri="{FF2B5EF4-FFF2-40B4-BE49-F238E27FC236}">
                <a16:creationId xmlns:a16="http://schemas.microsoft.com/office/drawing/2014/main" id="{A813C4CF-5B22-494B-8421-0E6D1CE105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4BEE6E-683C-432A-AD8E-B3BCEC25A147}"/>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1829041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6884-EE4E-4A69-BFCF-7BB7C60997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72D8B88-D612-4908-AD85-09968F958C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3A948B-183F-4781-BE6B-C94104919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E16011-87F4-4305-8D74-5BD5BFED1B2A}"/>
              </a:ext>
            </a:extLst>
          </p:cNvPr>
          <p:cNvSpPr>
            <a:spLocks noGrp="1"/>
          </p:cNvSpPr>
          <p:nvPr>
            <p:ph type="dt" sz="half" idx="10"/>
          </p:nvPr>
        </p:nvSpPr>
        <p:spPr/>
        <p:txBody>
          <a:bodyPr/>
          <a:lstStyle/>
          <a:p>
            <a:fld id="{6599BF00-07EA-4F6B-A6C6-F876417F0E0A}" type="datetimeFigureOut">
              <a:rPr lang="en-GB" smtClean="0"/>
              <a:t>18/05/2023</a:t>
            </a:fld>
            <a:endParaRPr lang="en-GB"/>
          </a:p>
        </p:txBody>
      </p:sp>
      <p:sp>
        <p:nvSpPr>
          <p:cNvPr id="6" name="Footer Placeholder 5">
            <a:extLst>
              <a:ext uri="{FF2B5EF4-FFF2-40B4-BE49-F238E27FC236}">
                <a16:creationId xmlns:a16="http://schemas.microsoft.com/office/drawing/2014/main" id="{0EA39ECB-FD4A-4663-97F1-3FAC2756DA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2A65BD-446D-43DD-AF22-9E801B8E6116}"/>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38186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AE4EE2-782E-40C8-85F2-5D4974D781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FF9F5F-4847-45A7-9F3C-3F1595A490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671059-3B0C-4E63-B8CA-ACE8439B48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9BF00-07EA-4F6B-A6C6-F876417F0E0A}" type="datetimeFigureOut">
              <a:rPr lang="en-GB" smtClean="0"/>
              <a:t>18/05/2023</a:t>
            </a:fld>
            <a:endParaRPr lang="en-GB"/>
          </a:p>
        </p:txBody>
      </p:sp>
      <p:sp>
        <p:nvSpPr>
          <p:cNvPr id="5" name="Footer Placeholder 4">
            <a:extLst>
              <a:ext uri="{FF2B5EF4-FFF2-40B4-BE49-F238E27FC236}">
                <a16:creationId xmlns:a16="http://schemas.microsoft.com/office/drawing/2014/main" id="{B05A75F4-1F61-4684-BC5A-9EB874EFCA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43137E8-7445-4F8B-BA19-91441DCC52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36CBE-EA04-41F6-BB87-B7B4A454DB93}" type="slidenum">
              <a:rPr lang="en-GB" smtClean="0"/>
              <a:t>‹#›</a:t>
            </a:fld>
            <a:endParaRPr lang="en-GB"/>
          </a:p>
        </p:txBody>
      </p:sp>
    </p:spTree>
    <p:extLst>
      <p:ext uri="{BB962C8B-B14F-4D97-AF65-F5344CB8AC3E}">
        <p14:creationId xmlns:p14="http://schemas.microsoft.com/office/powerpoint/2010/main" val="2853591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7F70216E-FF68-A24A-8955-A508A6B1F5AA}"/>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1600328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vimeo.com/417748450/4ede2b45cf" TargetMode="Externa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https://vimeo.com/418071939/1fac2b6e16" TargetMode="External"/><Relationship Id="rId2" Type="http://schemas.openxmlformats.org/officeDocument/2006/relationships/image" Target="../media/image18.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imeo.com/417765235/57eb3ce58b" TargetMode="External"/><Relationship Id="rId1" Type="http://schemas.openxmlformats.org/officeDocument/2006/relationships/slideLayout" Target="../slideLayouts/slideLayout18.xml"/><Relationship Id="rId5" Type="http://schemas.openxmlformats.org/officeDocument/2006/relationships/image" Target="../media/image6.tif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FED171-177A-4946-B5B0-675DB4E6E5A0}"/>
              </a:ext>
            </a:extLst>
          </p:cNvPr>
          <p:cNvPicPr>
            <a:picLocks noChangeAspect="1"/>
          </p:cNvPicPr>
          <p:nvPr/>
        </p:nvPicPr>
        <p:blipFill>
          <a:blip r:embed="rId2"/>
          <a:stretch>
            <a:fillRect/>
          </a:stretch>
        </p:blipFill>
        <p:spPr>
          <a:xfrm>
            <a:off x="5503249" y="1881619"/>
            <a:ext cx="6203803" cy="4699416"/>
          </a:xfrm>
          <a:prstGeom prst="rect">
            <a:avLst/>
          </a:prstGeom>
        </p:spPr>
      </p:pic>
      <p:sp>
        <p:nvSpPr>
          <p:cNvPr id="6" name="Rectangle 7">
            <a:extLst>
              <a:ext uri="{FF2B5EF4-FFF2-40B4-BE49-F238E27FC236}">
                <a16:creationId xmlns:a16="http://schemas.microsoft.com/office/drawing/2014/main" id="{ADB0AA98-3E7D-104A-B5BC-301B9591DAC7}"/>
              </a:ext>
            </a:extLst>
          </p:cNvPr>
          <p:cNvSpPr/>
          <p:nvPr/>
        </p:nvSpPr>
        <p:spPr>
          <a:xfrm>
            <a:off x="-1133957" y="4401010"/>
            <a:ext cx="6202492"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a:ln>
                  <a:noFill/>
                </a:ln>
                <a:solidFill>
                  <a:srgbClr val="F48B06"/>
                </a:solidFill>
                <a:effectLst/>
                <a:uLnTx/>
                <a:uFillTx/>
                <a:latin typeface="Calibri" panose="020F0502020204030204" pitchFamily="34" charset="0"/>
                <a:cs typeface="Calibri" panose="020F0502020204030204" pitchFamily="34" charset="0"/>
              </a:rPr>
              <a:t>Living well</a:t>
            </a:r>
            <a:endPar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endParaRPr>
          </a:p>
        </p:txBody>
      </p:sp>
      <p:pic>
        <p:nvPicPr>
          <p:cNvPr id="7" name="Picture 6" descr="A close up of a sign&#10;&#10;Description automatically generated">
            <a:extLst>
              <a:ext uri="{FF2B5EF4-FFF2-40B4-BE49-F238E27FC236}">
                <a16:creationId xmlns:a16="http://schemas.microsoft.com/office/drawing/2014/main" id="{3B55A9B1-7DE5-AB4C-A46B-D2B45F013D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4495" y="2051302"/>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F115DA-DF77-4D33-B598-23112F32959A}"/>
              </a:ext>
            </a:extLst>
          </p:cNvPr>
          <p:cNvSpPr/>
          <p:nvPr/>
        </p:nvSpPr>
        <p:spPr>
          <a:xfrm>
            <a:off x="478040" y="1388412"/>
            <a:ext cx="8074326"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Sleep is so important for you to stay well </a:t>
            </a:r>
          </a:p>
        </p:txBody>
      </p:sp>
      <p:sp>
        <p:nvSpPr>
          <p:cNvPr id="3" name="TextBox 2">
            <a:extLst>
              <a:ext uri="{FF2B5EF4-FFF2-40B4-BE49-F238E27FC236}">
                <a16:creationId xmlns:a16="http://schemas.microsoft.com/office/drawing/2014/main" id="{D3492159-C3F4-4AE8-891D-76FB841377FE}"/>
              </a:ext>
            </a:extLst>
          </p:cNvPr>
          <p:cNvSpPr txBox="1"/>
          <p:nvPr/>
        </p:nvSpPr>
        <p:spPr>
          <a:xfrm>
            <a:off x="5912645" y="2526554"/>
            <a:ext cx="4632960" cy="3447098"/>
          </a:xfrm>
          <a:prstGeom prst="rect">
            <a:avLst/>
          </a:prstGeom>
          <a:noFill/>
        </p:spPr>
        <p:txBody>
          <a:bodyPr wrap="square" rtlCol="0">
            <a:spAutoFit/>
          </a:bodyPr>
          <a:lstStyle/>
          <a:p>
            <a:pPr>
              <a:spcBef>
                <a:spcPts val="1200"/>
              </a:spcBef>
            </a:pPr>
            <a:r>
              <a:rPr lang="en-GB" sz="2800" dirty="0">
                <a:solidFill>
                  <a:schemeClr val="tx1">
                    <a:lumMod val="75000"/>
                    <a:lumOff val="25000"/>
                  </a:schemeClr>
                </a:solidFill>
                <a:latin typeface="Calibri" panose="020F0502020204030204" pitchFamily="34" charset="0"/>
                <a:cs typeface="Calibri" panose="020F0502020204030204" pitchFamily="34" charset="0"/>
              </a:rPr>
              <a:t>It will help you: </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Feel good</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Concentrate</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Learn better</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Improve your memory</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Stay fit and healthy.</a:t>
            </a:r>
          </a:p>
        </p:txBody>
      </p:sp>
      <p:pic>
        <p:nvPicPr>
          <p:cNvPr id="4" name="Picture 3">
            <a:extLst>
              <a:ext uri="{FF2B5EF4-FFF2-40B4-BE49-F238E27FC236}">
                <a16:creationId xmlns:a16="http://schemas.microsoft.com/office/drawing/2014/main" id="{3A765497-FD7F-4684-813E-3BC502531D26}"/>
              </a:ext>
            </a:extLst>
          </p:cNvPr>
          <p:cNvPicPr>
            <a:picLocks noChangeAspect="1"/>
          </p:cNvPicPr>
          <p:nvPr/>
        </p:nvPicPr>
        <p:blipFill>
          <a:blip r:embed="rId2"/>
          <a:stretch>
            <a:fillRect/>
          </a:stretch>
        </p:blipFill>
        <p:spPr>
          <a:xfrm>
            <a:off x="627257" y="2531182"/>
            <a:ext cx="4799440" cy="3808808"/>
          </a:xfrm>
          <a:prstGeom prst="rect">
            <a:avLst/>
          </a:prstGeom>
        </p:spPr>
      </p:pic>
    </p:spTree>
    <p:extLst>
      <p:ext uri="{BB962C8B-B14F-4D97-AF65-F5344CB8AC3E}">
        <p14:creationId xmlns:p14="http://schemas.microsoft.com/office/powerpoint/2010/main" val="972784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48453C-EB32-425A-BC3F-1EF955EC480E}"/>
              </a:ext>
            </a:extLst>
          </p:cNvPr>
          <p:cNvSpPr/>
          <p:nvPr/>
        </p:nvSpPr>
        <p:spPr>
          <a:xfrm>
            <a:off x="537031" y="1403097"/>
            <a:ext cx="5933163"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Be kind to yourself and others</a:t>
            </a:r>
          </a:p>
        </p:txBody>
      </p:sp>
      <p:sp>
        <p:nvSpPr>
          <p:cNvPr id="5" name="TextBox 4">
            <a:extLst>
              <a:ext uri="{FF2B5EF4-FFF2-40B4-BE49-F238E27FC236}">
                <a16:creationId xmlns:a16="http://schemas.microsoft.com/office/drawing/2014/main" id="{E88E45AB-FF03-4985-AF8C-06D931F3CB6D}"/>
              </a:ext>
            </a:extLst>
          </p:cNvPr>
          <p:cNvSpPr txBox="1"/>
          <p:nvPr/>
        </p:nvSpPr>
        <p:spPr>
          <a:xfrm>
            <a:off x="537031" y="2564648"/>
            <a:ext cx="10506911" cy="2062103"/>
          </a:xfrm>
          <a:prstGeom prst="rect">
            <a:avLst/>
          </a:prstGeom>
          <a:noFill/>
        </p:spPr>
        <p:txBody>
          <a:bodyPr wrap="square" rtlCol="0">
            <a:spAutoFit/>
          </a:bodyPr>
          <a:lstStyle/>
          <a:p>
            <a:r>
              <a:rPr lang="en-GB" sz="3200" dirty="0">
                <a:solidFill>
                  <a:schemeClr val="tx1">
                    <a:lumMod val="75000"/>
                    <a:lumOff val="25000"/>
                  </a:schemeClr>
                </a:solidFill>
                <a:latin typeface="Calibri" panose="020F0502020204030204" pitchFamily="34" charset="0"/>
                <a:cs typeface="Calibri" panose="020F0502020204030204" pitchFamily="34" charset="0"/>
              </a:rPr>
              <a:t>If you wouldn’t say something to someone in person then don’t write it down. </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Just be kind, be sensible and talk. </a:t>
            </a:r>
          </a:p>
        </p:txBody>
      </p:sp>
    </p:spTree>
    <p:extLst>
      <p:ext uri="{BB962C8B-B14F-4D97-AF65-F5344CB8AC3E}">
        <p14:creationId xmlns:p14="http://schemas.microsoft.com/office/powerpoint/2010/main" val="2053101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E0131B-99CA-4F1B-88EF-149947E9592C}"/>
              </a:ext>
            </a:extLst>
          </p:cNvPr>
          <p:cNvSpPr txBox="1"/>
          <p:nvPr/>
        </p:nvSpPr>
        <p:spPr>
          <a:xfrm>
            <a:off x="7789890" y="1551983"/>
            <a:ext cx="3882452" cy="4278094"/>
          </a:xfrm>
          <a:prstGeom prst="rect">
            <a:avLst/>
          </a:prstGeom>
          <a:noFill/>
        </p:spPr>
        <p:txBody>
          <a:bodyPr wrap="square" rtlCol="0">
            <a:spAutoFit/>
          </a:bodyPr>
          <a:lstStyle/>
          <a:p>
            <a:pPr algn="ctr"/>
            <a:r>
              <a:rPr lang="en-GB" sz="4400" b="1" dirty="0">
                <a:solidFill>
                  <a:schemeClr val="tx1">
                    <a:lumMod val="75000"/>
                    <a:lumOff val="25000"/>
                  </a:schemeClr>
                </a:solidFill>
                <a:latin typeface="Calibri" panose="020F0502020204030204" pitchFamily="34" charset="0"/>
                <a:cs typeface="Calibri" panose="020F0502020204030204" pitchFamily="34" charset="0"/>
              </a:rPr>
              <a:t>“Try to be a rainbow in someone’s cloud.”</a:t>
            </a:r>
          </a:p>
          <a:p>
            <a:pPr algn="ctr"/>
            <a:endParaRPr lang="en-GB" sz="2400" dirty="0">
              <a:solidFill>
                <a:schemeClr val="tx1">
                  <a:lumMod val="75000"/>
                  <a:lumOff val="25000"/>
                </a:schemeClr>
              </a:solidFill>
              <a:latin typeface="Calibri Light" panose="020F0302020204030204" pitchFamily="34" charset="0"/>
              <a:cs typeface="Calibri Light" panose="020F0302020204030204" pitchFamily="34" charset="0"/>
            </a:endParaRPr>
          </a:p>
          <a:p>
            <a:pPr algn="ctr"/>
            <a:r>
              <a:rPr lang="en-GB" sz="2400" b="1" dirty="0">
                <a:solidFill>
                  <a:schemeClr val="tx1">
                    <a:lumMod val="75000"/>
                    <a:lumOff val="25000"/>
                  </a:schemeClr>
                </a:solidFill>
                <a:latin typeface="Calibri" panose="020F0502020204030204" pitchFamily="34" charset="0"/>
                <a:cs typeface="Calibri" panose="020F0502020204030204" pitchFamily="34" charset="0"/>
              </a:rPr>
              <a:t>Maya Angelou</a:t>
            </a:r>
          </a:p>
          <a:p>
            <a:pPr algn="ctr"/>
            <a:r>
              <a:rPr lang="en-GB" sz="2400" dirty="0">
                <a:solidFill>
                  <a:schemeClr val="tx1">
                    <a:lumMod val="75000"/>
                    <a:lumOff val="25000"/>
                  </a:schemeClr>
                </a:solidFill>
                <a:latin typeface="Calibri" panose="020F0502020204030204" pitchFamily="34" charset="0"/>
                <a:cs typeface="Calibri" panose="020F0502020204030204" pitchFamily="34" charset="0"/>
              </a:rPr>
              <a:t>American singer, dance, actor, writer, poet and activist</a:t>
            </a:r>
          </a:p>
        </p:txBody>
      </p:sp>
      <p:pic>
        <p:nvPicPr>
          <p:cNvPr id="5" name="Picture 4" descr="A picture containing food, drawing, brush&#10;&#10;Description automatically generated">
            <a:extLst>
              <a:ext uri="{FF2B5EF4-FFF2-40B4-BE49-F238E27FC236}">
                <a16:creationId xmlns:a16="http://schemas.microsoft.com/office/drawing/2014/main" id="{ADE3B154-F5D7-5C43-86C3-2FEBBC73CA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6485" y="1757002"/>
            <a:ext cx="7122886" cy="3868057"/>
          </a:xfrm>
          <a:prstGeom prst="rect">
            <a:avLst/>
          </a:prstGeom>
        </p:spPr>
      </p:pic>
    </p:spTree>
    <p:extLst>
      <p:ext uri="{BB962C8B-B14F-4D97-AF65-F5344CB8AC3E}">
        <p14:creationId xmlns:p14="http://schemas.microsoft.com/office/powerpoint/2010/main" val="8162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DD5E55-53C0-46DB-81FF-332036F23337}"/>
              </a:ext>
            </a:extLst>
          </p:cNvPr>
          <p:cNvSpPr/>
          <p:nvPr/>
        </p:nvSpPr>
        <p:spPr>
          <a:xfrm>
            <a:off x="525935" y="1451840"/>
            <a:ext cx="5755293"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Be patient and keep the faith</a:t>
            </a:r>
          </a:p>
        </p:txBody>
      </p:sp>
      <p:sp>
        <p:nvSpPr>
          <p:cNvPr id="4" name="Rectangle 3">
            <a:extLst>
              <a:ext uri="{FF2B5EF4-FFF2-40B4-BE49-F238E27FC236}">
                <a16:creationId xmlns:a16="http://schemas.microsoft.com/office/drawing/2014/main" id="{391D9C78-920F-46F1-A54F-5DD9E27E8221}"/>
              </a:ext>
            </a:extLst>
          </p:cNvPr>
          <p:cNvSpPr/>
          <p:nvPr/>
        </p:nvSpPr>
        <p:spPr>
          <a:xfrm>
            <a:off x="525935" y="2379575"/>
            <a:ext cx="7817900" cy="1692771"/>
          </a:xfrm>
          <a:prstGeom prst="rect">
            <a:avLst/>
          </a:prstGeom>
        </p:spPr>
        <p:txBody>
          <a:bodyPr wrap="square">
            <a:spAutoFit/>
          </a:bodyPr>
          <a:lstStyle/>
          <a:p>
            <a:pPr marL="571500" indent="-57150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Give new things a chance.</a:t>
            </a:r>
          </a:p>
          <a:p>
            <a:pPr marL="571500" indent="-57150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Times New Roman" panose="02020603050405020304" pitchFamily="18" charset="0"/>
              </a:rPr>
              <a:t>Don’t give up.</a:t>
            </a:r>
          </a:p>
          <a:p>
            <a:pPr marL="571500" indent="-57150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Times New Roman" panose="02020603050405020304" pitchFamily="18" charset="0"/>
              </a:rPr>
              <a:t>Embrace new opportunities.</a:t>
            </a:r>
            <a:endParaRPr lang="en-GB" sz="2800" dirty="0">
              <a:solidFill>
                <a:schemeClr val="tx1">
                  <a:lumMod val="75000"/>
                  <a:lumOff val="25000"/>
                </a:schemeClr>
              </a:solidFill>
            </a:endParaRPr>
          </a:p>
        </p:txBody>
      </p:sp>
    </p:spTree>
    <p:extLst>
      <p:ext uri="{BB962C8B-B14F-4D97-AF65-F5344CB8AC3E}">
        <p14:creationId xmlns:p14="http://schemas.microsoft.com/office/powerpoint/2010/main" val="925059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E2D70D-BA6D-42AC-8B53-49A3309F5D24}"/>
              </a:ext>
            </a:extLst>
          </p:cNvPr>
          <p:cNvSpPr txBox="1"/>
          <p:nvPr/>
        </p:nvSpPr>
        <p:spPr>
          <a:xfrm>
            <a:off x="7433583" y="6336977"/>
            <a:ext cx="4401432" cy="400110"/>
          </a:xfrm>
          <a:prstGeom prst="rect">
            <a:avLst/>
          </a:prstGeom>
          <a:noFill/>
        </p:spPr>
        <p:txBody>
          <a:bodyPr wrap="square" rtlCol="0">
            <a:spAutoFit/>
          </a:bodyPr>
          <a:lstStyle/>
          <a:p>
            <a:pPr algn="r"/>
            <a:r>
              <a:rPr lang="en-GB" sz="2000" b="1" dirty="0">
                <a:solidFill>
                  <a:srgbClr val="FD6300"/>
                </a:solidFill>
                <a:latin typeface="Calibri" panose="020F0502020204030204" pitchFamily="34" charset="0"/>
              </a:rPr>
              <a:t>Read more on page 137</a:t>
            </a:r>
          </a:p>
        </p:txBody>
      </p:sp>
      <p:sp>
        <p:nvSpPr>
          <p:cNvPr id="5" name="Rectangle 4">
            <a:extLst>
              <a:ext uri="{FF2B5EF4-FFF2-40B4-BE49-F238E27FC236}">
                <a16:creationId xmlns:a16="http://schemas.microsoft.com/office/drawing/2014/main" id="{B04B4A76-D1C5-4139-A5E9-C38FFF1A9704}"/>
              </a:ext>
            </a:extLst>
          </p:cNvPr>
          <p:cNvSpPr/>
          <p:nvPr/>
        </p:nvSpPr>
        <p:spPr>
          <a:xfrm>
            <a:off x="491845" y="1387759"/>
            <a:ext cx="5755293"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Be patient and keep the faith</a:t>
            </a:r>
          </a:p>
        </p:txBody>
      </p:sp>
      <p:sp>
        <p:nvSpPr>
          <p:cNvPr id="6" name="TextBox 5">
            <a:extLst>
              <a:ext uri="{FF2B5EF4-FFF2-40B4-BE49-F238E27FC236}">
                <a16:creationId xmlns:a16="http://schemas.microsoft.com/office/drawing/2014/main" id="{90842902-9970-ED4B-BDF0-8EC5647BDC49}"/>
              </a:ext>
            </a:extLst>
          </p:cNvPr>
          <p:cNvSpPr txBox="1"/>
          <p:nvPr/>
        </p:nvSpPr>
        <p:spPr>
          <a:xfrm>
            <a:off x="614393" y="2358550"/>
            <a:ext cx="10933442" cy="2404542"/>
          </a:xfrm>
          <a:prstGeom prst="rect">
            <a:avLst/>
          </a:prstGeom>
          <a:noFill/>
          <a:ln>
            <a:solidFill>
              <a:srgbClr val="FD6300"/>
            </a:solidFill>
          </a:ln>
        </p:spPr>
        <p:txBody>
          <a:bodyPr wrap="square" tIns="108000" bIns="108000" rtlCol="0">
            <a:spAutoFit/>
          </a:bodyPr>
          <a:lstStyle/>
          <a:p>
            <a:pPr algn="ctr">
              <a:lnSpc>
                <a:spcPct val="120000"/>
              </a:lnSpc>
            </a:pPr>
            <a:r>
              <a:rPr lang="en-GB" sz="2400" dirty="0">
                <a:solidFill>
                  <a:schemeClr val="tx1">
                    <a:lumMod val="75000"/>
                    <a:lumOff val="25000"/>
                  </a:schemeClr>
                </a:solidFill>
                <a:latin typeface="Calibri" panose="020F0502020204030204" pitchFamily="34" charset="0"/>
                <a:cs typeface="Calibri" panose="020F0502020204030204" pitchFamily="34" charset="0"/>
              </a:rPr>
              <a:t>The connections you make, and the questions you ask in those subjects, are more important than any others. If your starting point in the subjects you don’t like is behind where it is in your favourite subjects, then you’ll have to try even harder to make more progress and get where you’re going. You can either look at that as something to be afraid of or something to challenge yourself with. </a:t>
            </a:r>
          </a:p>
        </p:txBody>
      </p:sp>
    </p:spTree>
    <p:extLst>
      <p:ext uri="{BB962C8B-B14F-4D97-AF65-F5344CB8AC3E}">
        <p14:creationId xmlns:p14="http://schemas.microsoft.com/office/powerpoint/2010/main" val="3381398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6194" y="2084691"/>
            <a:ext cx="8358691" cy="3416320"/>
          </a:xfrm>
          <a:prstGeom prst="rect">
            <a:avLst/>
          </a:prstGeom>
          <a:noFill/>
        </p:spPr>
        <p:txBody>
          <a:bodyPr wrap="square" rtlCol="0">
            <a:spAutoFit/>
          </a:bodyPr>
          <a:lstStyle/>
          <a:p>
            <a:pPr algn="ctr"/>
            <a:r>
              <a:rPr lang="en-US" sz="3600" b="1" dirty="0">
                <a:solidFill>
                  <a:schemeClr val="tx1">
                    <a:lumMod val="75000"/>
                    <a:lumOff val="25000"/>
                  </a:schemeClr>
                </a:solidFill>
                <a:latin typeface="Calibri" panose="020F0502020204030204" pitchFamily="34" charset="0"/>
                <a:cs typeface="Calibri" panose="020F0502020204030204" pitchFamily="34" charset="0"/>
              </a:rPr>
              <a:t>“Fear is just an emotion, you can’t let your emotions rule your life</a:t>
            </a:r>
            <a:r>
              <a:rPr lang="mr-IN" sz="3600" b="1" dirty="0">
                <a:solidFill>
                  <a:schemeClr val="tx1">
                    <a:lumMod val="75000"/>
                    <a:lumOff val="25000"/>
                  </a:schemeClr>
                </a:solidFill>
                <a:latin typeface="Calibri" panose="020F0502020204030204" pitchFamily="34" charset="0"/>
              </a:rPr>
              <a:t>…</a:t>
            </a:r>
            <a:r>
              <a:rPr lang="en-GB" sz="3600" b="1" dirty="0">
                <a:solidFill>
                  <a:schemeClr val="tx1">
                    <a:lumMod val="75000"/>
                    <a:lumOff val="25000"/>
                  </a:schemeClr>
                </a:solidFill>
                <a:latin typeface="Calibri" panose="020F0502020204030204" pitchFamily="34" charset="0"/>
                <a:cs typeface="Calibri" panose="020F0502020204030204" pitchFamily="34" charset="0"/>
              </a:rPr>
              <a:t>you just have to do what you would do if you weren’t afraid and then go from there.”</a:t>
            </a:r>
          </a:p>
          <a:p>
            <a:pPr algn="ctr"/>
            <a:endParaRPr lang="en-GB" dirty="0">
              <a:solidFill>
                <a:schemeClr val="tx1">
                  <a:lumMod val="75000"/>
                  <a:lumOff val="25000"/>
                </a:schemeClr>
              </a:solidFill>
              <a:latin typeface="Calibri" panose="020F0502020204030204" pitchFamily="34" charset="0"/>
              <a:cs typeface="Calibri" panose="020F0502020204030204" pitchFamily="34" charset="0"/>
            </a:endParaRPr>
          </a:p>
          <a:p>
            <a:pPr algn="ctr"/>
            <a:endParaRPr lang="en-GB"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GB" b="1" dirty="0">
                <a:solidFill>
                  <a:schemeClr val="tx1">
                    <a:lumMod val="75000"/>
                    <a:lumOff val="25000"/>
                  </a:schemeClr>
                </a:solidFill>
                <a:latin typeface="Calibri" panose="020F0502020204030204" pitchFamily="34" charset="0"/>
                <a:cs typeface="Calibri" panose="020F0502020204030204" pitchFamily="34" charset="0"/>
              </a:rPr>
              <a:t>Venus Williams </a:t>
            </a:r>
          </a:p>
          <a:p>
            <a:pPr algn="ctr"/>
            <a:r>
              <a:rPr lang="en-GB" dirty="0">
                <a:solidFill>
                  <a:schemeClr val="tx1">
                    <a:lumMod val="75000"/>
                    <a:lumOff val="25000"/>
                  </a:schemeClr>
                </a:solidFill>
                <a:latin typeface="Calibri" panose="020F0502020204030204" pitchFamily="34" charset="0"/>
                <a:cs typeface="Calibri" panose="020F0502020204030204" pitchFamily="34" charset="0"/>
              </a:rPr>
              <a:t>American tennis player</a:t>
            </a:r>
            <a:endParaRPr lang="en-US"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6842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2E1EB5-0EEF-4514-A7F3-07490AAA63E0}"/>
              </a:ext>
            </a:extLst>
          </p:cNvPr>
          <p:cNvSpPr txBox="1"/>
          <p:nvPr/>
        </p:nvSpPr>
        <p:spPr>
          <a:xfrm>
            <a:off x="755970" y="1608027"/>
            <a:ext cx="8651982" cy="4036746"/>
          </a:xfrm>
          <a:prstGeom prst="rect">
            <a:avLst/>
          </a:prstGeom>
          <a:noFill/>
        </p:spPr>
        <p:txBody>
          <a:bodyPr wrap="square" rtlCol="0">
            <a:spAutoFit/>
          </a:bodyPr>
          <a:lstStyle/>
          <a:p>
            <a:pPr>
              <a:lnSpc>
                <a:spcPct val="120000"/>
              </a:lnSpc>
            </a:pPr>
            <a:r>
              <a:rPr lang="en-GB" sz="3600" dirty="0">
                <a:solidFill>
                  <a:schemeClr val="tx1">
                    <a:lumMod val="75000"/>
                    <a:lumOff val="25000"/>
                  </a:schemeClr>
                </a:solidFill>
                <a:latin typeface="Calibri" panose="020F0502020204030204" pitchFamily="34" charset="0"/>
                <a:cs typeface="Calibri" panose="020F0502020204030204" pitchFamily="34" charset="0"/>
              </a:rPr>
              <a:t>Spend your time at secondary school being the best version of you. </a:t>
            </a:r>
          </a:p>
          <a:p>
            <a:pPr>
              <a:lnSpc>
                <a:spcPct val="120000"/>
              </a:lnSpc>
            </a:pPr>
            <a:endParaRPr lang="en-GB" sz="3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GB" sz="3600" dirty="0">
                <a:solidFill>
                  <a:schemeClr val="tx1">
                    <a:lumMod val="75000"/>
                    <a:lumOff val="25000"/>
                  </a:schemeClr>
                </a:solidFill>
                <a:latin typeface="Calibri" panose="020F0502020204030204" pitchFamily="34" charset="0"/>
                <a:cs typeface="Calibri" panose="020F0502020204030204" pitchFamily="34" charset="0"/>
              </a:rPr>
              <a:t>Spend time finding your way and make the mistakes you need to (and will) make to learn to be even better. </a:t>
            </a:r>
          </a:p>
        </p:txBody>
      </p:sp>
    </p:spTree>
    <p:extLst>
      <p:ext uri="{BB962C8B-B14F-4D97-AF65-F5344CB8AC3E}">
        <p14:creationId xmlns:p14="http://schemas.microsoft.com/office/powerpoint/2010/main" val="1355336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9C3E85-5162-4832-8D95-C2662522C12D}"/>
              </a:ext>
            </a:extLst>
          </p:cNvPr>
          <p:cNvSpPr txBox="1"/>
          <p:nvPr/>
        </p:nvSpPr>
        <p:spPr>
          <a:xfrm>
            <a:off x="606797" y="1408689"/>
            <a:ext cx="6473483"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Activity: Keeping yourself well </a:t>
            </a:r>
          </a:p>
        </p:txBody>
      </p:sp>
      <p:pic>
        <p:nvPicPr>
          <p:cNvPr id="3" name="Picture 2">
            <a:extLst>
              <a:ext uri="{FF2B5EF4-FFF2-40B4-BE49-F238E27FC236}">
                <a16:creationId xmlns:a16="http://schemas.microsoft.com/office/drawing/2014/main" id="{F5F669ED-CA4D-4BA3-AA24-73614CF61BF3}"/>
              </a:ext>
            </a:extLst>
          </p:cNvPr>
          <p:cNvPicPr>
            <a:picLocks noChangeAspect="1"/>
          </p:cNvPicPr>
          <p:nvPr/>
        </p:nvPicPr>
        <p:blipFill>
          <a:blip r:embed="rId2"/>
          <a:stretch>
            <a:fillRect/>
          </a:stretch>
        </p:blipFill>
        <p:spPr>
          <a:xfrm>
            <a:off x="6275412" y="2512378"/>
            <a:ext cx="5214196" cy="3444240"/>
          </a:xfrm>
          <a:prstGeom prst="rect">
            <a:avLst/>
          </a:prstGeom>
        </p:spPr>
      </p:pic>
      <p:sp>
        <p:nvSpPr>
          <p:cNvPr id="4" name="TextBox 3">
            <a:extLst>
              <a:ext uri="{FF2B5EF4-FFF2-40B4-BE49-F238E27FC236}">
                <a16:creationId xmlns:a16="http://schemas.microsoft.com/office/drawing/2014/main" id="{46C8093D-AFBB-41DF-A2B9-77F2EA1BF658}"/>
              </a:ext>
            </a:extLst>
          </p:cNvPr>
          <p:cNvSpPr txBox="1"/>
          <p:nvPr/>
        </p:nvSpPr>
        <p:spPr>
          <a:xfrm>
            <a:off x="329784" y="2512378"/>
            <a:ext cx="5445704" cy="1384995"/>
          </a:xfrm>
          <a:prstGeom prst="rect">
            <a:avLst/>
          </a:prstGeom>
          <a:noFill/>
          <a:ln w="19050">
            <a:solidFill>
              <a:srgbClr val="FD6300"/>
            </a:solidFill>
          </a:ln>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Write down three things that you are going to do when starting your new school to help you stay well. </a:t>
            </a:r>
          </a:p>
        </p:txBody>
      </p:sp>
    </p:spTree>
    <p:extLst>
      <p:ext uri="{BB962C8B-B14F-4D97-AF65-F5344CB8AC3E}">
        <p14:creationId xmlns:p14="http://schemas.microsoft.com/office/powerpoint/2010/main" val="3857678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6678" y="1843950"/>
            <a:ext cx="9574306" cy="360098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“Success </a:t>
            </a:r>
            <a:r>
              <a:rPr lang="en-US" sz="3600" b="1" dirty="0" err="1">
                <a:solidFill>
                  <a:schemeClr val="tx1">
                    <a:lumMod val="75000"/>
                    <a:lumOff val="25000"/>
                  </a:schemeClr>
                </a:solidFill>
                <a:latin typeface="Calibri" panose="020F0502020204030204" pitchFamily="34" charset="0"/>
                <a:cs typeface="Calibri" panose="020F0502020204030204" pitchFamily="34" charset="0"/>
              </a:rPr>
              <a:t>isn</a:t>
            </a:r>
            <a:r>
              <a:rPr lang="ur-PK" sz="3600" b="1" dirty="0">
                <a:solidFill>
                  <a:schemeClr val="tx1">
                    <a:lumMod val="75000"/>
                    <a:lumOff val="25000"/>
                  </a:schemeClr>
                </a:solidFill>
                <a:latin typeface="Calibri" panose="020F0502020204030204" pitchFamily="34" charset="0"/>
                <a:cs typeface="Calibri" panose="020F0502020204030204" pitchFamily="34" charset="0"/>
              </a:rPr>
              <a:t>’</a:t>
            </a:r>
            <a:r>
              <a:rPr lang="en-US" sz="3600" b="1" dirty="0">
                <a:solidFill>
                  <a:schemeClr val="tx1">
                    <a:lumMod val="75000"/>
                    <a:lumOff val="25000"/>
                  </a:schemeClr>
                </a:solidFill>
                <a:latin typeface="Calibri" panose="020F0502020204030204" pitchFamily="34" charset="0"/>
                <a:cs typeface="Calibri" panose="020F0502020204030204" pitchFamily="34" charset="0"/>
              </a:rPr>
              <a:t>t always about greatness. It’s about consistency. Consistent hard work leads to success. Greatness will come.”</a:t>
            </a:r>
          </a:p>
          <a:p>
            <a:endParaRPr lang="en-US" sz="3600" dirty="0">
              <a:solidFill>
                <a:schemeClr val="tx1">
                  <a:lumMod val="75000"/>
                  <a:lumOff val="25000"/>
                </a:schemeClr>
              </a:solidFill>
              <a:latin typeface="Calibri" panose="020F0502020204030204" pitchFamily="34" charset="0"/>
              <a:cs typeface="Calibri" panose="020F0502020204030204" pitchFamily="34" charset="0"/>
            </a:endParaRPr>
          </a:p>
          <a:p>
            <a:r>
              <a:rPr lang="en-US" sz="2800" b="1" i="1" dirty="0">
                <a:solidFill>
                  <a:schemeClr val="tx1">
                    <a:lumMod val="75000"/>
                    <a:lumOff val="25000"/>
                  </a:schemeClr>
                </a:solidFill>
                <a:latin typeface="Calibri" panose="020F0502020204030204" pitchFamily="34" charset="0"/>
                <a:cs typeface="Calibri" panose="020F0502020204030204" pitchFamily="34" charset="0"/>
              </a:rPr>
              <a:t>Dwayne ‘The Rock’ Johnson </a:t>
            </a:r>
          </a:p>
          <a:p>
            <a:r>
              <a:rPr lang="en-US" sz="2800" i="1" dirty="0">
                <a:solidFill>
                  <a:schemeClr val="tx1">
                    <a:lumMod val="75000"/>
                    <a:lumOff val="25000"/>
                  </a:schemeClr>
                </a:solidFill>
                <a:latin typeface="Calibri" panose="020F0502020204030204" pitchFamily="34" charset="0"/>
                <a:cs typeface="Calibri" panose="020F0502020204030204" pitchFamily="34" charset="0"/>
              </a:rPr>
              <a:t>American-Canadian actor, producer and former professional writer</a:t>
            </a:r>
          </a:p>
        </p:txBody>
      </p:sp>
    </p:spTree>
    <p:extLst>
      <p:ext uri="{BB962C8B-B14F-4D97-AF65-F5344CB8AC3E}">
        <p14:creationId xmlns:p14="http://schemas.microsoft.com/office/powerpoint/2010/main" val="3000360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031" y="1490030"/>
            <a:ext cx="10424160"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the very final video from Gemma.</a:t>
            </a:r>
          </a:p>
        </p:txBody>
      </p:sp>
      <p:pic>
        <p:nvPicPr>
          <p:cNvPr id="5" name="Picture 4" descr="A person smiling for the camera&#10;&#10;Description automatically generated">
            <a:hlinkClick r:id="rId2"/>
            <a:extLst>
              <a:ext uri="{FF2B5EF4-FFF2-40B4-BE49-F238E27FC236}">
                <a16:creationId xmlns:a16="http://schemas.microsoft.com/office/drawing/2014/main" id="{1547DED4-1EA6-B943-AB58-3A6A1F80109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0358" y="2136360"/>
            <a:ext cx="8071758" cy="4521067"/>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D518D8AD-529D-BD4F-A1CA-A8916108C9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4187" y="3069743"/>
            <a:ext cx="2324100" cy="2654300"/>
          </a:xfrm>
          <a:prstGeom prst="rect">
            <a:avLst/>
          </a:prstGeom>
        </p:spPr>
      </p:pic>
    </p:spTree>
    <p:extLst>
      <p:ext uri="{BB962C8B-B14F-4D97-AF65-F5344CB8AC3E}">
        <p14:creationId xmlns:p14="http://schemas.microsoft.com/office/powerpoint/2010/main" val="1736417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9689" y="1476384"/>
            <a:ext cx="10762937" cy="1377557"/>
          </a:xfrm>
          <a:prstGeom prst="rect">
            <a:avLst/>
          </a:prstGeom>
          <a:noFill/>
        </p:spPr>
        <p:txBody>
          <a:bodyPr wrap="square" rtlCol="0">
            <a:spAutoFit/>
          </a:bodyPr>
          <a:lstStyle/>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Welcome to Session 9 – our very last session together.</a:t>
            </a:r>
          </a:p>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Last time, we looked at ‘friendships and fallouts’.</a:t>
            </a:r>
          </a:p>
        </p:txBody>
      </p:sp>
      <p:sp>
        <p:nvSpPr>
          <p:cNvPr id="4" name="TextBox 3"/>
          <p:cNvSpPr txBox="1"/>
          <p:nvPr/>
        </p:nvSpPr>
        <p:spPr>
          <a:xfrm>
            <a:off x="629689" y="3301660"/>
            <a:ext cx="10343111" cy="1835567"/>
          </a:xfrm>
          <a:prstGeom prst="rect">
            <a:avLst/>
          </a:prstGeom>
          <a:noFill/>
        </p:spPr>
        <p:txBody>
          <a:bodyPr wrap="square" rtlCol="0">
            <a:spAutoFit/>
          </a:bodyPr>
          <a:lstStyle/>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We looked at the kind of friends you want and the kind of friend you want to be.</a:t>
            </a:r>
          </a:p>
          <a:p>
            <a:pPr>
              <a:lnSpc>
                <a:spcPct val="120000"/>
              </a:lnSpc>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We explored the idea that sometimes friendships change and that is OK, BUT also that we should always act with kindness in each circumstance.</a:t>
            </a:r>
          </a:p>
        </p:txBody>
      </p:sp>
    </p:spTree>
    <p:extLst>
      <p:ext uri="{BB962C8B-B14F-4D97-AF65-F5344CB8AC3E}">
        <p14:creationId xmlns:p14="http://schemas.microsoft.com/office/powerpoint/2010/main" val="683287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338" y="1367770"/>
            <a:ext cx="10251570" cy="3871829"/>
          </a:xfrm>
          <a:prstGeom prst="rect">
            <a:avLst/>
          </a:prstGeom>
          <a:noFill/>
        </p:spPr>
        <p:txBody>
          <a:bodyPr wrap="square" rtlCol="0">
            <a:spAutoFit/>
          </a:bodyPr>
          <a:lstStyle/>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So our journey is now over. We have taken you through nine sessions to try and help you be ready </a:t>
            </a:r>
            <a:r>
              <a:rPr lang="en-US" sz="3600" b="1">
                <a:solidFill>
                  <a:schemeClr val="tx1">
                    <a:lumMod val="75000"/>
                    <a:lumOff val="25000"/>
                  </a:schemeClr>
                </a:solidFill>
                <a:latin typeface="Calibri" panose="020F0502020204030204" pitchFamily="34" charset="0"/>
                <a:cs typeface="Calibri" panose="020F0502020204030204" pitchFamily="34" charset="0"/>
              </a:rPr>
              <a:t>for secondary </a:t>
            </a:r>
            <a:r>
              <a:rPr lang="en-US" sz="3600" b="1" dirty="0">
                <a:solidFill>
                  <a:schemeClr val="tx1">
                    <a:lumMod val="75000"/>
                    <a:lumOff val="25000"/>
                  </a:schemeClr>
                </a:solidFill>
                <a:latin typeface="Calibri" panose="020F0502020204030204" pitchFamily="34" charset="0"/>
                <a:cs typeface="Calibri" panose="020F0502020204030204" pitchFamily="34" charset="0"/>
              </a:rPr>
              <a:t>school and to be awesome.</a:t>
            </a:r>
          </a:p>
          <a:p>
            <a:pPr>
              <a:lnSpc>
                <a:spcPct val="120000"/>
              </a:lnSpc>
            </a:pPr>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Now it is up to you! You are the one in the driving seat, deciding how you are going to live your life and make this transition.</a:t>
            </a:r>
          </a:p>
          <a:p>
            <a:pPr>
              <a:lnSpc>
                <a:spcPct val="120000"/>
              </a:lnSpc>
            </a:pPr>
            <a:endParaRPr lang="en-US" sz="20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Have a look through your workbook: have you completed all of the activities?</a:t>
            </a:r>
          </a:p>
        </p:txBody>
      </p:sp>
    </p:spTree>
    <p:extLst>
      <p:ext uri="{BB962C8B-B14F-4D97-AF65-F5344CB8AC3E}">
        <p14:creationId xmlns:p14="http://schemas.microsoft.com/office/powerpoint/2010/main" val="469558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2614" y="1382443"/>
            <a:ext cx="10940527"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are some activities that will help you get ready for secondary school. Why don’t you try some of them?</a:t>
            </a:r>
          </a:p>
        </p:txBody>
      </p:sp>
      <p:pic>
        <p:nvPicPr>
          <p:cNvPr id="4" name="Picture 3" descr="A screenshot of a social media post&#10;&#10;Description automatically generated">
            <a:extLst>
              <a:ext uri="{FF2B5EF4-FFF2-40B4-BE49-F238E27FC236}">
                <a16:creationId xmlns:a16="http://schemas.microsoft.com/office/drawing/2014/main" id="{B4CDA6CA-8379-8A4A-9DE3-D8B48EC068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14065" y="2692401"/>
            <a:ext cx="5563870" cy="3956530"/>
          </a:xfrm>
          <a:prstGeom prst="rect">
            <a:avLst/>
          </a:prstGeom>
        </p:spPr>
      </p:pic>
    </p:spTree>
    <p:extLst>
      <p:ext uri="{BB962C8B-B14F-4D97-AF65-F5344CB8AC3E}">
        <p14:creationId xmlns:p14="http://schemas.microsoft.com/office/powerpoint/2010/main" val="1856893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7901" y="1379486"/>
            <a:ext cx="6377574"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Don’t forget to enter our Be Awesome Go Big competition!</a:t>
            </a:r>
          </a:p>
        </p:txBody>
      </p:sp>
      <p:pic>
        <p:nvPicPr>
          <p:cNvPr id="4" name="Picture 3">
            <a:extLst>
              <a:ext uri="{FF2B5EF4-FFF2-40B4-BE49-F238E27FC236}">
                <a16:creationId xmlns:a16="http://schemas.microsoft.com/office/drawing/2014/main" id="{0919239D-5B7F-4342-93DD-73FD138CD40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40947" y="1214594"/>
            <a:ext cx="3871396" cy="5478514"/>
          </a:xfrm>
          <a:prstGeom prst="rect">
            <a:avLst/>
          </a:prstGeom>
        </p:spPr>
      </p:pic>
    </p:spTree>
    <p:extLst>
      <p:ext uri="{BB962C8B-B14F-4D97-AF65-F5344CB8AC3E}">
        <p14:creationId xmlns:p14="http://schemas.microsoft.com/office/powerpoint/2010/main" val="1293847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5737" y="1458005"/>
            <a:ext cx="10633306" cy="1609030"/>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Why don’t you write to your new tutor at secondary school and introduce yourself? Tell them what you have learned from doing the ‘Be Awesome, Go Big’ sessions.</a:t>
            </a:r>
          </a:p>
        </p:txBody>
      </p:sp>
      <p:pic>
        <p:nvPicPr>
          <p:cNvPr id="4" name="Picture 3" descr="A screenshot of a cell phone&#10;&#10;Description automatically generated">
            <a:extLst>
              <a:ext uri="{FF2B5EF4-FFF2-40B4-BE49-F238E27FC236}">
                <a16:creationId xmlns:a16="http://schemas.microsoft.com/office/drawing/2014/main" id="{AF5AEF63-3B17-394D-882F-25836501E5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44640" y="3542090"/>
            <a:ext cx="3962400" cy="284480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E85616F5-23B6-764C-8177-2A8E75AABF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19990" y="3542090"/>
            <a:ext cx="3962400" cy="2819400"/>
          </a:xfrm>
          <a:prstGeom prst="rect">
            <a:avLst/>
          </a:prstGeom>
        </p:spPr>
      </p:pic>
    </p:spTree>
    <p:extLst>
      <p:ext uri="{BB962C8B-B14F-4D97-AF65-F5344CB8AC3E}">
        <p14:creationId xmlns:p14="http://schemas.microsoft.com/office/powerpoint/2010/main" val="749871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663" y="1437140"/>
            <a:ext cx="10812770" cy="175432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Thank you for joining us on this journey.</a:t>
            </a:r>
          </a:p>
          <a:p>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someone who wants to wish you good luck!</a:t>
            </a:r>
          </a:p>
        </p:txBody>
      </p:sp>
      <p:pic>
        <p:nvPicPr>
          <p:cNvPr id="4" name="Picture 3" descr="A person smiling at the camera&#10;&#10;Description automatically generated with medium confidence">
            <a:extLst>
              <a:ext uri="{FF2B5EF4-FFF2-40B4-BE49-F238E27FC236}">
                <a16:creationId xmlns:a16="http://schemas.microsoft.com/office/drawing/2014/main" id="{1A397F18-063A-7647-A632-31C72635CB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11965" y="3560772"/>
            <a:ext cx="5968070" cy="3297228"/>
          </a:xfrm>
          <a:prstGeom prst="rect">
            <a:avLst/>
          </a:prstGeom>
        </p:spPr>
      </p:pic>
      <p:pic>
        <p:nvPicPr>
          <p:cNvPr id="7" name="Picture 6" descr="A close up of a logo&#10;&#10;Description automatically generated">
            <a:hlinkClick r:id="rId3"/>
            <a:extLst>
              <a:ext uri="{FF2B5EF4-FFF2-40B4-BE49-F238E27FC236}">
                <a16:creationId xmlns:a16="http://schemas.microsoft.com/office/drawing/2014/main" id="{C82881A7-3390-4645-9946-AAE57717A0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33950" y="3770373"/>
            <a:ext cx="2324100" cy="2654300"/>
          </a:xfrm>
          <a:prstGeom prst="rect">
            <a:avLst/>
          </a:prstGeom>
        </p:spPr>
      </p:pic>
    </p:spTree>
    <p:extLst>
      <p:ext uri="{BB962C8B-B14F-4D97-AF65-F5344CB8AC3E}">
        <p14:creationId xmlns:p14="http://schemas.microsoft.com/office/powerpoint/2010/main" val="697539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997" y="1406587"/>
            <a:ext cx="10908570" cy="2707216"/>
          </a:xfrm>
          <a:prstGeom prst="rect">
            <a:avLst/>
          </a:prstGeom>
          <a:noFill/>
        </p:spPr>
        <p:txBody>
          <a:bodyPr wrap="square" rtlCol="0">
            <a:spAutoFit/>
          </a:bodyPr>
          <a:lstStyle/>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Go and BE AWESOME as you GO BIG.</a:t>
            </a:r>
          </a:p>
          <a:p>
            <a:pPr>
              <a:lnSpc>
                <a:spcPct val="120000"/>
              </a:lnSpc>
            </a:pP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Be the kindest, most determined, most resilient generation that your secondary school has ever seen.</a:t>
            </a:r>
          </a:p>
        </p:txBody>
      </p:sp>
    </p:spTree>
    <p:extLst>
      <p:ext uri="{BB962C8B-B14F-4D97-AF65-F5344CB8AC3E}">
        <p14:creationId xmlns:p14="http://schemas.microsoft.com/office/powerpoint/2010/main" val="150923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3786B73-1E15-444F-ADF0-DBA8EDB947E6}"/>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3DF3CB84-5DB4-405B-B565-87CC9AB05099}"/>
              </a:ext>
            </a:extLst>
          </p:cNvPr>
          <p:cNvSpPr/>
          <p:nvPr/>
        </p:nvSpPr>
        <p:spPr>
          <a:xfrm>
            <a:off x="4757332" y="3660476"/>
            <a:ext cx="2677335" cy="261610"/>
          </a:xfrm>
          <a:prstGeom prst="rect">
            <a:avLst/>
          </a:prstGeom>
        </p:spPr>
        <p:txBody>
          <a:bodyPr wrap="none">
            <a:spAutoFit/>
          </a:bodyPr>
          <a:lstStyle/>
          <a:p>
            <a:pPr lvl="0" algn="ctr">
              <a:defRPr/>
            </a:pPr>
            <a:r>
              <a:rPr lang="en-GB" sz="1100" b="1" dirty="0">
                <a:latin typeface="Calibri" panose="020F0502020204030204" pitchFamily="34" charset="0"/>
                <a:cs typeface="Calibri" panose="020F0502020204030204" pitchFamily="34" charset="0"/>
              </a:rPr>
              <a:t>© 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649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3535" y="1454683"/>
            <a:ext cx="8153400" cy="830997"/>
          </a:xfrm>
          <a:prstGeom prst="rect">
            <a:avLst/>
          </a:prstGeom>
          <a:noFill/>
        </p:spPr>
        <p:txBody>
          <a:bodyPr wrap="square" rtlCol="0">
            <a:spAutoFit/>
          </a:bodyPr>
          <a:lstStyle/>
          <a:p>
            <a:r>
              <a:rPr lang="en-US" sz="2400" b="1" dirty="0">
                <a:solidFill>
                  <a:schemeClr val="tx1">
                    <a:lumMod val="75000"/>
                    <a:lumOff val="25000"/>
                  </a:schemeClr>
                </a:solidFill>
                <a:latin typeface="Calibri" panose="020F0502020204030204" pitchFamily="34" charset="0"/>
                <a:cs typeface="Calibri" panose="020F0502020204030204" pitchFamily="34" charset="0"/>
              </a:rPr>
              <a:t>Here is Matthew Burton one last time to explain </a:t>
            </a:r>
            <a:r>
              <a:rPr lang="en-GB" sz="2400" b="1" dirty="0">
                <a:solidFill>
                  <a:schemeClr val="tx1">
                    <a:lumMod val="75000"/>
                    <a:lumOff val="25000"/>
                  </a:schemeClr>
                </a:solidFill>
                <a:latin typeface="Calibri" panose="020F0502020204030204" pitchFamily="34" charset="0"/>
                <a:cs typeface="Calibri" panose="020F0502020204030204" pitchFamily="34" charset="0"/>
              </a:rPr>
              <a:t>how he thinks you can live well as you start secondary school.</a:t>
            </a:r>
            <a:endParaRPr lang="en-US" sz="2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p:cNvSpPr txBox="1"/>
          <p:nvPr/>
        </p:nvSpPr>
        <p:spPr>
          <a:xfrm>
            <a:off x="2078740" y="5610772"/>
            <a:ext cx="8064500" cy="369332"/>
          </a:xfrm>
          <a:prstGeom prst="rect">
            <a:avLst/>
          </a:prstGeom>
          <a:noFill/>
        </p:spPr>
        <p:txBody>
          <a:bodyPr wrap="square" rtlCol="0">
            <a:spAutoFit/>
          </a:bodyPr>
          <a:lstStyle/>
          <a:p>
            <a:pPr algn="r"/>
            <a:r>
              <a:rPr lang="en-US" b="1" dirty="0">
                <a:solidFill>
                  <a:srgbClr val="FD6300"/>
                </a:solidFill>
                <a:latin typeface="Calibri" panose="020F0502020204030204" pitchFamily="34" charset="0"/>
                <a:cs typeface="Calibri" panose="020F0502020204030204" pitchFamily="34" charset="0"/>
              </a:rPr>
              <a:t>Read from page 117 to the end, if you have a copy of ‘Go Big’.</a:t>
            </a:r>
          </a:p>
        </p:txBody>
      </p:sp>
      <p:pic>
        <p:nvPicPr>
          <p:cNvPr id="7" name="Picture 6" descr="A person standing in a room&#10;&#10;Description automatically generated">
            <a:hlinkClick r:id="rId2"/>
            <a:extLst>
              <a:ext uri="{FF2B5EF4-FFF2-40B4-BE49-F238E27FC236}">
                <a16:creationId xmlns:a16="http://schemas.microsoft.com/office/drawing/2014/main" id="{32D22A9D-CCF3-5545-8FB1-65C33448892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72428" y="2911601"/>
            <a:ext cx="4622800" cy="2590800"/>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48C7607E-CB63-0947-8A1A-DD16E62E7F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21778" y="2879851"/>
            <a:ext cx="2324100" cy="2654300"/>
          </a:xfrm>
          <a:prstGeom prst="rect">
            <a:avLst/>
          </a:prstGeom>
        </p:spPr>
      </p:pic>
      <p:pic>
        <p:nvPicPr>
          <p:cNvPr id="3" name="Picture 2">
            <a:extLst>
              <a:ext uri="{FF2B5EF4-FFF2-40B4-BE49-F238E27FC236}">
                <a16:creationId xmlns:a16="http://schemas.microsoft.com/office/drawing/2014/main" id="{A6FF3684-0B11-0045-8088-842BA20CC0AA}"/>
              </a:ext>
            </a:extLst>
          </p:cNvPr>
          <p:cNvPicPr>
            <a:picLocks noChangeAspect="1"/>
          </p:cNvPicPr>
          <p:nvPr/>
        </p:nvPicPr>
        <p:blipFill>
          <a:blip r:embed="rId5"/>
          <a:stretch>
            <a:fillRect/>
          </a:stretch>
        </p:blipFill>
        <p:spPr>
          <a:xfrm>
            <a:off x="1549853" y="2805104"/>
            <a:ext cx="2247900" cy="3175000"/>
          </a:xfrm>
          <a:prstGeom prst="rect">
            <a:avLst/>
          </a:prstGeom>
        </p:spPr>
      </p:pic>
    </p:spTree>
    <p:extLst>
      <p:ext uri="{BB962C8B-B14F-4D97-AF65-F5344CB8AC3E}">
        <p14:creationId xmlns:p14="http://schemas.microsoft.com/office/powerpoint/2010/main" val="1212774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DBB3C7-37D7-4100-8715-33AB92EC9C17}"/>
              </a:ext>
            </a:extLst>
          </p:cNvPr>
          <p:cNvSpPr/>
          <p:nvPr/>
        </p:nvSpPr>
        <p:spPr>
          <a:xfrm>
            <a:off x="569610" y="1270742"/>
            <a:ext cx="9676466" cy="1200329"/>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You can’t function well at school, or in life, if you don’t look after yourself and ‘live well’.</a:t>
            </a:r>
          </a:p>
        </p:txBody>
      </p:sp>
      <p:pic>
        <p:nvPicPr>
          <p:cNvPr id="3" name="Picture 2">
            <a:extLst>
              <a:ext uri="{FF2B5EF4-FFF2-40B4-BE49-F238E27FC236}">
                <a16:creationId xmlns:a16="http://schemas.microsoft.com/office/drawing/2014/main" id="{6F6C9A11-39BF-454F-8883-9782110A7D86}"/>
              </a:ext>
            </a:extLst>
          </p:cNvPr>
          <p:cNvPicPr>
            <a:picLocks noChangeAspect="1"/>
          </p:cNvPicPr>
          <p:nvPr/>
        </p:nvPicPr>
        <p:blipFill>
          <a:blip r:embed="rId2"/>
          <a:stretch>
            <a:fillRect/>
          </a:stretch>
        </p:blipFill>
        <p:spPr>
          <a:xfrm>
            <a:off x="5078330" y="2856130"/>
            <a:ext cx="6544060" cy="3613688"/>
          </a:xfrm>
          <a:prstGeom prst="rect">
            <a:avLst/>
          </a:prstGeom>
        </p:spPr>
      </p:pic>
      <p:sp>
        <p:nvSpPr>
          <p:cNvPr id="4" name="TextBox 3">
            <a:extLst>
              <a:ext uri="{FF2B5EF4-FFF2-40B4-BE49-F238E27FC236}">
                <a16:creationId xmlns:a16="http://schemas.microsoft.com/office/drawing/2014/main" id="{FFBCE468-0022-4D6E-92E2-E3E498E0B4EF}"/>
              </a:ext>
            </a:extLst>
          </p:cNvPr>
          <p:cNvSpPr txBox="1"/>
          <p:nvPr/>
        </p:nvSpPr>
        <p:spPr>
          <a:xfrm>
            <a:off x="269824" y="2856130"/>
            <a:ext cx="4542020" cy="1815882"/>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It is important that you have a healthy body and mind to cope with the transition of starting a new school.</a:t>
            </a:r>
          </a:p>
        </p:txBody>
      </p:sp>
    </p:spTree>
    <p:extLst>
      <p:ext uri="{BB962C8B-B14F-4D97-AF65-F5344CB8AC3E}">
        <p14:creationId xmlns:p14="http://schemas.microsoft.com/office/powerpoint/2010/main" val="3000622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622595-AD20-416F-ADEC-5D91994BA1FD}"/>
              </a:ext>
            </a:extLst>
          </p:cNvPr>
          <p:cNvSpPr/>
          <p:nvPr/>
        </p:nvSpPr>
        <p:spPr>
          <a:xfrm>
            <a:off x="759711" y="1497864"/>
            <a:ext cx="9427132"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There are lots of different ways you can live well</a:t>
            </a:r>
          </a:p>
        </p:txBody>
      </p:sp>
      <p:sp>
        <p:nvSpPr>
          <p:cNvPr id="3" name="TextBox 2">
            <a:extLst>
              <a:ext uri="{FF2B5EF4-FFF2-40B4-BE49-F238E27FC236}">
                <a16:creationId xmlns:a16="http://schemas.microsoft.com/office/drawing/2014/main" id="{8E94AFE3-4D4D-4C9B-86E2-86D98A6F1EFC}"/>
              </a:ext>
            </a:extLst>
          </p:cNvPr>
          <p:cNvSpPr txBox="1"/>
          <p:nvPr/>
        </p:nvSpPr>
        <p:spPr>
          <a:xfrm>
            <a:off x="759711" y="2497814"/>
            <a:ext cx="5336289" cy="2862322"/>
          </a:xfrm>
          <a:prstGeom prst="rect">
            <a:avLst/>
          </a:prstGeom>
          <a:noFill/>
          <a:ln w="19050">
            <a:solidFill>
              <a:srgbClr val="FD6300"/>
            </a:solidFill>
          </a:ln>
        </p:spPr>
        <p:txBody>
          <a:bodyPr wrap="square" rtlCol="0">
            <a:spAutoFit/>
          </a:bodyPr>
          <a:lstStyle/>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Switching off from technology</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Being kind to yourself and others</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Getting enough sleep</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Being patient</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Keeping fit and staying healthy</a:t>
            </a:r>
          </a:p>
        </p:txBody>
      </p:sp>
      <p:pic>
        <p:nvPicPr>
          <p:cNvPr id="4" name="Picture 3">
            <a:extLst>
              <a:ext uri="{FF2B5EF4-FFF2-40B4-BE49-F238E27FC236}">
                <a16:creationId xmlns:a16="http://schemas.microsoft.com/office/drawing/2014/main" id="{CBAAD5F9-22E9-495A-981F-B75B7F5483CE}"/>
              </a:ext>
            </a:extLst>
          </p:cNvPr>
          <p:cNvPicPr>
            <a:picLocks noChangeAspect="1"/>
          </p:cNvPicPr>
          <p:nvPr/>
        </p:nvPicPr>
        <p:blipFill>
          <a:blip r:embed="rId2"/>
          <a:stretch>
            <a:fillRect/>
          </a:stretch>
        </p:blipFill>
        <p:spPr>
          <a:xfrm>
            <a:off x="6432167" y="2497814"/>
            <a:ext cx="5108537" cy="3434862"/>
          </a:xfrm>
          <a:prstGeom prst="rect">
            <a:avLst/>
          </a:prstGeom>
        </p:spPr>
      </p:pic>
    </p:spTree>
    <p:extLst>
      <p:ext uri="{BB962C8B-B14F-4D97-AF65-F5344CB8AC3E}">
        <p14:creationId xmlns:p14="http://schemas.microsoft.com/office/powerpoint/2010/main" val="150350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B46BD4-CA8C-4B32-8FD1-A50E472AA82E}"/>
              </a:ext>
            </a:extLst>
          </p:cNvPr>
          <p:cNvPicPr>
            <a:picLocks noChangeAspect="1"/>
          </p:cNvPicPr>
          <p:nvPr/>
        </p:nvPicPr>
        <p:blipFill>
          <a:blip r:embed="rId2"/>
          <a:stretch>
            <a:fillRect/>
          </a:stretch>
        </p:blipFill>
        <p:spPr>
          <a:xfrm>
            <a:off x="464563" y="2132692"/>
            <a:ext cx="5631437" cy="4554386"/>
          </a:xfrm>
          <a:prstGeom prst="rect">
            <a:avLst/>
          </a:prstGeom>
        </p:spPr>
      </p:pic>
      <p:sp>
        <p:nvSpPr>
          <p:cNvPr id="2" name="Rectangle 1">
            <a:extLst>
              <a:ext uri="{FF2B5EF4-FFF2-40B4-BE49-F238E27FC236}">
                <a16:creationId xmlns:a16="http://schemas.microsoft.com/office/drawing/2014/main" id="{D74C5561-89ED-47D9-ABB6-FACB554541C1}"/>
              </a:ext>
            </a:extLst>
          </p:cNvPr>
          <p:cNvSpPr/>
          <p:nvPr/>
        </p:nvSpPr>
        <p:spPr>
          <a:xfrm>
            <a:off x="344642" y="1223101"/>
            <a:ext cx="7439088"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If you have a phone now, use it wisely</a:t>
            </a:r>
          </a:p>
        </p:txBody>
      </p:sp>
      <p:sp>
        <p:nvSpPr>
          <p:cNvPr id="4" name="TextBox 3">
            <a:extLst>
              <a:ext uri="{FF2B5EF4-FFF2-40B4-BE49-F238E27FC236}">
                <a16:creationId xmlns:a16="http://schemas.microsoft.com/office/drawing/2014/main" id="{AF4CD3B8-948E-479F-9E82-6E0DCEB0B056}"/>
              </a:ext>
            </a:extLst>
          </p:cNvPr>
          <p:cNvSpPr txBox="1"/>
          <p:nvPr/>
        </p:nvSpPr>
        <p:spPr>
          <a:xfrm>
            <a:off x="6327188" y="2147728"/>
            <a:ext cx="5400250" cy="387798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Try to limit your screen time so you can perform your best in and out of school. </a:t>
            </a:r>
          </a:p>
          <a:p>
            <a:pPr marL="285750" indent="-285750">
              <a:spcAft>
                <a:spcPts val="1200"/>
              </a:spcAft>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If you are doing homework, turn your phone off or put it away somewhere so that it doesn’t distract you. </a:t>
            </a:r>
          </a:p>
          <a:p>
            <a:pPr marL="285750" indent="-285750">
              <a:spcAft>
                <a:spcPts val="1200"/>
              </a:spcAft>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Try to have time away from your phone and technology each day.  </a:t>
            </a:r>
          </a:p>
          <a:p>
            <a:pPr marL="285750" indent="-285750">
              <a:spcAft>
                <a:spcPts val="1200"/>
              </a:spcAft>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Be very careful what you look at and what you send to others.</a:t>
            </a:r>
          </a:p>
        </p:txBody>
      </p:sp>
      <p:sp>
        <p:nvSpPr>
          <p:cNvPr id="6" name="Speech Bubble: Oval 5">
            <a:extLst>
              <a:ext uri="{FF2B5EF4-FFF2-40B4-BE49-F238E27FC236}">
                <a16:creationId xmlns:a16="http://schemas.microsoft.com/office/drawing/2014/main" id="{E75B70D3-B3C2-4E68-835C-7B012DC429BB}"/>
              </a:ext>
            </a:extLst>
          </p:cNvPr>
          <p:cNvSpPr/>
          <p:nvPr/>
        </p:nvSpPr>
        <p:spPr>
          <a:xfrm>
            <a:off x="2775679" y="1604124"/>
            <a:ext cx="3200400" cy="2846439"/>
          </a:xfrm>
          <a:prstGeom prst="wedgeEllipseCallout">
            <a:avLst>
              <a:gd name="adj1" fmla="val -54679"/>
              <a:gd name="adj2" fmla="val 4520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Calibri" panose="020F0502020204030204" pitchFamily="34" charset="0"/>
              </a:rPr>
              <a:t>Put it away.</a:t>
            </a:r>
          </a:p>
          <a:p>
            <a:pPr algn="ctr"/>
            <a:r>
              <a:rPr lang="en-GB" sz="3200" b="1" dirty="0">
                <a:solidFill>
                  <a:schemeClr val="bg1"/>
                </a:solidFill>
                <a:latin typeface="Calibri" panose="020F0502020204030204" pitchFamily="34" charset="0"/>
              </a:rPr>
              <a:t>Turn it off. </a:t>
            </a:r>
          </a:p>
        </p:txBody>
      </p:sp>
    </p:spTree>
    <p:extLst>
      <p:ext uri="{BB962C8B-B14F-4D97-AF65-F5344CB8AC3E}">
        <p14:creationId xmlns:p14="http://schemas.microsoft.com/office/powerpoint/2010/main" val="387236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689" y="2815885"/>
            <a:ext cx="9412942" cy="3096232"/>
          </a:xfrm>
          <a:prstGeom prst="rect">
            <a:avLst/>
          </a:prstGeom>
          <a:noFill/>
        </p:spPr>
        <p:txBody>
          <a:bodyPr wrap="square" rtlCol="0">
            <a:spAutoFit/>
          </a:bodyPr>
          <a:lstStyle/>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“The simple way to do things is to live by this rule: if you wouldn’t write the message you’re about to send to that person on a T-shirt and go into the local shopping </a:t>
            </a:r>
            <a:r>
              <a:rPr lang="en-US" sz="2400" dirty="0" err="1">
                <a:solidFill>
                  <a:schemeClr val="tx1">
                    <a:lumMod val="75000"/>
                    <a:lumOff val="25000"/>
                  </a:schemeClr>
                </a:solidFill>
                <a:latin typeface="Calibri" panose="020F0502020204030204" pitchFamily="34" charset="0"/>
                <a:cs typeface="Calibri" panose="020F0502020204030204" pitchFamily="34" charset="0"/>
              </a:rPr>
              <a:t>centre</a:t>
            </a:r>
            <a:r>
              <a:rPr lang="en-US" sz="2400" dirty="0">
                <a:solidFill>
                  <a:schemeClr val="tx1">
                    <a:lumMod val="75000"/>
                    <a:lumOff val="25000"/>
                  </a:schemeClr>
                </a:solidFill>
                <a:latin typeface="Calibri" panose="020F0502020204030204" pitchFamily="34" charset="0"/>
                <a:cs typeface="Calibri" panose="020F0502020204030204" pitchFamily="34" charset="0"/>
              </a:rPr>
              <a:t> wearing it, then don’t send it! If you wouldn’t want that selfie you’re about to send to someone printed on scatter cushions and spread across the sofa in your living room when everyone comes round on a Sunday afternoon then DON’T SEND IT!”</a:t>
            </a:r>
            <a:endParaRPr lang="en-US" sz="28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000" b="1" dirty="0">
                <a:solidFill>
                  <a:schemeClr val="tx1">
                    <a:lumMod val="75000"/>
                    <a:lumOff val="25000"/>
                  </a:schemeClr>
                </a:solidFill>
                <a:latin typeface="Calibri" panose="020F0502020204030204" pitchFamily="34" charset="0"/>
                <a:cs typeface="Calibri" panose="020F0502020204030204" pitchFamily="34" charset="0"/>
              </a:rPr>
              <a:t>Matthew Burton, ‘Go Big’</a:t>
            </a:r>
          </a:p>
        </p:txBody>
      </p:sp>
      <p:sp>
        <p:nvSpPr>
          <p:cNvPr id="3" name="TextBox 2"/>
          <p:cNvSpPr txBox="1"/>
          <p:nvPr/>
        </p:nvSpPr>
        <p:spPr>
          <a:xfrm>
            <a:off x="531689" y="1371354"/>
            <a:ext cx="10434918"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If you are given a mobile phone for the first time, </a:t>
            </a:r>
            <a:br>
              <a:rPr lang="en-US" sz="3600" b="1" dirty="0">
                <a:solidFill>
                  <a:schemeClr val="tx1">
                    <a:lumMod val="75000"/>
                    <a:lumOff val="25000"/>
                  </a:schemeClr>
                </a:solidFill>
                <a:latin typeface="Calibri" panose="020F0502020204030204" pitchFamily="34" charset="0"/>
                <a:cs typeface="Calibri" panose="020F0502020204030204" pitchFamily="34" charset="0"/>
              </a:rPr>
            </a:br>
            <a:r>
              <a:rPr lang="en-US" sz="3600" b="1" dirty="0">
                <a:solidFill>
                  <a:schemeClr val="tx1">
                    <a:lumMod val="75000"/>
                    <a:lumOff val="25000"/>
                  </a:schemeClr>
                </a:solidFill>
                <a:latin typeface="Calibri" panose="020F0502020204030204" pitchFamily="34" charset="0"/>
                <a:cs typeface="Calibri" panose="020F0502020204030204" pitchFamily="34" charset="0"/>
              </a:rPr>
              <a:t>it is worth taking this advice</a:t>
            </a:r>
            <a:r>
              <a:rPr lang="en-GB" sz="3600" b="1" dirty="0">
                <a:solidFill>
                  <a:schemeClr val="tx1">
                    <a:lumMod val="75000"/>
                    <a:lumOff val="25000"/>
                  </a:schemeClr>
                </a:solidFill>
                <a:latin typeface="Calibri" panose="020F0502020204030204" pitchFamily="34" charset="0"/>
                <a:cs typeface="Calibri" panose="020F0502020204030204" pitchFamily="34" charset="0"/>
              </a:rPr>
              <a:t>:</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3162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9731" y="1373116"/>
            <a:ext cx="10757648" cy="175432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If you are going to be online more and have a phone now that you’re moving to secondary school, then you need to think about this</a:t>
            </a:r>
            <a:r>
              <a:rPr lang="mr-IN" sz="3600" b="1" dirty="0">
                <a:solidFill>
                  <a:schemeClr val="tx1">
                    <a:lumMod val="75000"/>
                    <a:lumOff val="25000"/>
                  </a:schemeClr>
                </a:solidFill>
                <a:latin typeface="Calibri" panose="020F0502020204030204" pitchFamily="34" charset="0"/>
              </a:rPr>
              <a:t>…</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Box 3"/>
          <p:cNvSpPr txBox="1"/>
          <p:nvPr/>
        </p:nvSpPr>
        <p:spPr>
          <a:xfrm>
            <a:off x="499731" y="3193625"/>
            <a:ext cx="8795098" cy="1200329"/>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“Look after yourself and think about what your actions say about you. Are you proud of that person who’s the ‘online’ you? If so, then brilliant. If not, maybe it’s time to make a change.”</a:t>
            </a:r>
          </a:p>
        </p:txBody>
      </p:sp>
      <p:sp>
        <p:nvSpPr>
          <p:cNvPr id="5" name="TextBox 4"/>
          <p:cNvSpPr txBox="1"/>
          <p:nvPr/>
        </p:nvSpPr>
        <p:spPr>
          <a:xfrm>
            <a:off x="499731" y="4783301"/>
            <a:ext cx="10510222" cy="461665"/>
          </a:xfrm>
          <a:prstGeom prst="rect">
            <a:avLst/>
          </a:prstGeom>
          <a:noFill/>
        </p:spPr>
        <p:txBody>
          <a:bodyPr wrap="square" rtlCol="0">
            <a:spAutoFit/>
          </a:bodyPr>
          <a:lstStyle/>
          <a:p>
            <a:r>
              <a:rPr lang="en-US" sz="2400" b="1" dirty="0">
                <a:solidFill>
                  <a:schemeClr val="tx1">
                    <a:lumMod val="75000"/>
                    <a:lumOff val="25000"/>
                  </a:schemeClr>
                </a:solidFill>
                <a:latin typeface="Calibri" panose="020F0502020204030204" pitchFamily="34" charset="0"/>
                <a:cs typeface="Calibri" panose="020F0502020204030204" pitchFamily="34" charset="0"/>
              </a:rPr>
              <a:t>You get to decide the person you are going to be!</a:t>
            </a:r>
          </a:p>
        </p:txBody>
      </p:sp>
    </p:spTree>
    <p:extLst>
      <p:ext uri="{BB962C8B-B14F-4D97-AF65-F5344CB8AC3E}">
        <p14:creationId xmlns:p14="http://schemas.microsoft.com/office/powerpoint/2010/main" val="1262068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725" y="1277964"/>
            <a:ext cx="10370372" cy="1377557"/>
          </a:xfrm>
          <a:prstGeom prst="rect">
            <a:avLst/>
          </a:prstGeom>
          <a:noFill/>
        </p:spPr>
        <p:txBody>
          <a:bodyPr wrap="square" rtlCol="0">
            <a:spAutoFit/>
          </a:bodyPr>
          <a:lstStyle/>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If you feel under pressure to do things that others are asking of you then remember this:</a:t>
            </a:r>
          </a:p>
        </p:txBody>
      </p:sp>
      <p:sp>
        <p:nvSpPr>
          <p:cNvPr id="3" name="TextBox 2"/>
          <p:cNvSpPr txBox="1"/>
          <p:nvPr/>
        </p:nvSpPr>
        <p:spPr>
          <a:xfrm>
            <a:off x="561725" y="3088325"/>
            <a:ext cx="10370372" cy="2416624"/>
          </a:xfrm>
          <a:prstGeom prst="rect">
            <a:avLst/>
          </a:prstGeom>
          <a:noFill/>
        </p:spPr>
        <p:txBody>
          <a:bodyPr wrap="square" rtlCol="0">
            <a:spAutoFit/>
          </a:bodyPr>
          <a:lstStyle/>
          <a:p>
            <a:pPr>
              <a:lnSpc>
                <a:spcPct val="120000"/>
              </a:lnSpc>
            </a:pPr>
            <a:r>
              <a:rPr lang="en-US" sz="3200" dirty="0">
                <a:solidFill>
                  <a:schemeClr val="tx1">
                    <a:lumMod val="75000"/>
                    <a:lumOff val="25000"/>
                  </a:schemeClr>
                </a:solidFill>
                <a:latin typeface="Calibri" panose="020F0502020204030204" pitchFamily="34" charset="0"/>
                <a:cs typeface="Calibri" panose="020F0502020204030204" pitchFamily="34" charset="0"/>
              </a:rPr>
              <a:t>“When something </a:t>
            </a:r>
            <a:r>
              <a:rPr lang="en-US" sz="3200" dirty="0" err="1">
                <a:solidFill>
                  <a:schemeClr val="tx1">
                    <a:lumMod val="75000"/>
                    <a:lumOff val="25000"/>
                  </a:schemeClr>
                </a:solidFill>
                <a:latin typeface="Calibri" panose="020F0502020204030204" pitchFamily="34" charset="0"/>
                <a:cs typeface="Calibri" panose="020F0502020204030204" pitchFamily="34" charset="0"/>
              </a:rPr>
              <a:t>doesn</a:t>
            </a:r>
            <a:r>
              <a:rPr lang="ur-PK" sz="3200" dirty="0">
                <a:solidFill>
                  <a:schemeClr val="tx1">
                    <a:lumMod val="75000"/>
                    <a:lumOff val="25000"/>
                  </a:schemeClr>
                </a:solidFill>
                <a:latin typeface="Calibri" panose="020F0502020204030204" pitchFamily="34" charset="0"/>
                <a:cs typeface="Calibri" panose="020F0502020204030204" pitchFamily="34" charset="0"/>
              </a:rPr>
              <a:t>’</a:t>
            </a:r>
            <a:r>
              <a:rPr lang="en-US" sz="3200" dirty="0">
                <a:solidFill>
                  <a:schemeClr val="tx1">
                    <a:lumMod val="75000"/>
                    <a:lumOff val="25000"/>
                  </a:schemeClr>
                </a:solidFill>
                <a:latin typeface="Calibri" panose="020F0502020204030204" pitchFamily="34" charset="0"/>
                <a:cs typeface="Calibri" panose="020F0502020204030204" pitchFamily="34" charset="0"/>
              </a:rPr>
              <a:t>t quite feel right, it usually isn’t right and if your ‘Spider sense’ tingles – remember, great power and great responsibility – then say no, and don’t dive in.”</a:t>
            </a:r>
          </a:p>
        </p:txBody>
      </p:sp>
    </p:spTree>
    <p:extLst>
      <p:ext uri="{BB962C8B-B14F-4D97-AF65-F5344CB8AC3E}">
        <p14:creationId xmlns:p14="http://schemas.microsoft.com/office/powerpoint/2010/main" val="1614008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D90A64E00E924F80C397D9FDC8F301" ma:contentTypeVersion="16" ma:contentTypeDescription="Create a new document." ma:contentTypeScope="" ma:versionID="841b5ebaaabdc1c2a17dcaf389d57feb">
  <xsd:schema xmlns:xsd="http://www.w3.org/2001/XMLSchema" xmlns:xs="http://www.w3.org/2001/XMLSchema" xmlns:p="http://schemas.microsoft.com/office/2006/metadata/properties" xmlns:ns2="ef901791-9edc-49bc-8a5e-42a7442e96d3" xmlns:ns3="21575e85-d7a6-407f-aaa4-b5c52e046c8f" targetNamespace="http://schemas.microsoft.com/office/2006/metadata/properties" ma:root="true" ma:fieldsID="c35b39a809a831fd8c609dbd4f10fd3d" ns2:_="" ns3:_="">
    <xsd:import namespace="ef901791-9edc-49bc-8a5e-42a7442e96d3"/>
    <xsd:import namespace="21575e85-d7a6-407f-aaa4-b5c52e046c8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01791-9edc-49bc-8a5e-42a7442e96d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cf58d87-76ba-4527-9fa1-6d1e4b7c669c}" ma:internalName="TaxCatchAll" ma:showField="CatchAllData" ma:web="ef901791-9edc-49bc-8a5e-42a7442e96d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1575e85-d7a6-407f-aaa4-b5c52e046c8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c470fb7-5308-496a-a12b-188b66d4a6e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f901791-9edc-49bc-8a5e-42a7442e96d3" xsi:nil="true"/>
    <lcf76f155ced4ddcb4097134ff3c332f xmlns="21575e85-d7a6-407f-aaa4-b5c52e046c8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7AB421C-FC64-495F-8C5C-A5778B19A0F7}"/>
</file>

<file path=customXml/itemProps2.xml><?xml version="1.0" encoding="utf-8"?>
<ds:datastoreItem xmlns:ds="http://schemas.openxmlformats.org/officeDocument/2006/customXml" ds:itemID="{E21AD940-20DF-4C1D-87F2-BC1F62C64A12}"/>
</file>

<file path=customXml/itemProps3.xml><?xml version="1.0" encoding="utf-8"?>
<ds:datastoreItem xmlns:ds="http://schemas.openxmlformats.org/officeDocument/2006/customXml" ds:itemID="{E32D0A64-8DB3-4123-9379-5794C9403B1F}"/>
</file>

<file path=docProps/app.xml><?xml version="1.0" encoding="utf-8"?>
<Properties xmlns="http://schemas.openxmlformats.org/officeDocument/2006/extended-properties" xmlns:vt="http://schemas.openxmlformats.org/officeDocument/2006/docPropsVTypes">
  <TotalTime>609</TotalTime>
  <Words>1206</Words>
  <Application>Microsoft Office PowerPoint</Application>
  <PresentationFormat>Widescreen</PresentationFormat>
  <Paragraphs>91</Paragraphs>
  <Slides>26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Avenir Next LT Pro</vt:lpstr>
      <vt:lpstr>Calibri</vt:lpstr>
      <vt:lpstr>Calibri Light</vt:lpstr>
      <vt:lpstr>Office Theme</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Little, Ceri</cp:lastModifiedBy>
  <cp:revision>59</cp:revision>
  <cp:lastPrinted>2020-05-18T07:05:33Z</cp:lastPrinted>
  <dcterms:created xsi:type="dcterms:W3CDTF">2020-05-08T20:50:13Z</dcterms:created>
  <dcterms:modified xsi:type="dcterms:W3CDTF">2023-05-18T06:38:16Z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0x010100B1D90A64E00E924F80C397D9FDC8F301</vt:lpwstr>
  </property>
</Properties>
</file>