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6797675" cy="9982200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8"/>
    <a:srgbClr val="CC66FF"/>
    <a:srgbClr val="FFCCFF"/>
    <a:srgbClr val="FFFF00"/>
    <a:srgbClr val="CC00CC"/>
    <a:srgbClr val="FE5E00"/>
    <a:srgbClr val="00FFFF"/>
    <a:srgbClr val="00FF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F029C-2EED-4EE5-969E-755997F6AA90}" v="6" dt="2023-09-01T11:49:5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3117" autoAdjust="0"/>
  </p:normalViewPr>
  <p:slideViewPr>
    <p:cSldViewPr snapToGrid="0">
      <p:cViewPr varScale="1">
        <p:scale>
          <a:sx n="40" d="100"/>
          <a:sy n="40" d="100"/>
        </p:scale>
        <p:origin x="4188" y="30"/>
      </p:cViewPr>
      <p:guideLst>
        <p:guide orient="horz" pos="5556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1738" y="1247775"/>
            <a:ext cx="185420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4" tIns="45867" rIns="91734" bIns="458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803525"/>
            <a:ext cx="5438775" cy="3930302"/>
          </a:xfrm>
          <a:prstGeom prst="rect">
            <a:avLst/>
          </a:prstGeom>
        </p:spPr>
        <p:txBody>
          <a:bodyPr vert="horz" lIns="91734" tIns="45867" rIns="91734" bIns="4586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53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531"/>
            <a:ext cx="2946400" cy="499669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1738" y="1247775"/>
            <a:ext cx="185420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47" Type="http://schemas.openxmlformats.org/officeDocument/2006/relationships/image" Target="../media/image45.jpeg"/><Relationship Id="rId50" Type="http://schemas.openxmlformats.org/officeDocument/2006/relationships/image" Target="../media/image48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46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49" Type="http://schemas.openxmlformats.org/officeDocument/2006/relationships/image" Target="../media/image47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jpe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E022D0C-C698-2AF6-497A-BD75B6B4E6B8}"/>
              </a:ext>
            </a:extLst>
          </p:cNvPr>
          <p:cNvSpPr/>
          <p:nvPr/>
        </p:nvSpPr>
        <p:spPr>
          <a:xfrm>
            <a:off x="802678" y="1637672"/>
            <a:ext cx="882903" cy="9627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56" name="Picture 32" descr="673,100+ Speech Bubble Illustrations, Royalty-Free Vector Graphics &amp; Clip  Art - iStock | Speech bubble vector, Speech bubble icon, Speech bubble  background">
            <a:extLst>
              <a:ext uri="{FF2B5EF4-FFF2-40B4-BE49-F238E27FC236}">
                <a16:creationId xmlns:a16="http://schemas.microsoft.com/office/drawing/2014/main" id="{BA13DE72-9E55-9E2A-919B-C8267870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4" y="5455763"/>
            <a:ext cx="900792" cy="7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 descr="Bloody Knife Stock Illustration - Download Image Now - Knife - Weapon,  Kitchen Knife, Blood - iStock">
            <a:extLst>
              <a:ext uri="{FF2B5EF4-FFF2-40B4-BE49-F238E27FC236}">
                <a16:creationId xmlns:a16="http://schemas.microsoft.com/office/drawing/2014/main" id="{4D7986DA-741A-DBC8-A001-CC21B14D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18" y="10441226"/>
            <a:ext cx="707252" cy="6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" name="Block Arc 475">
            <a:extLst>
              <a:ext uri="{FF2B5EF4-FFF2-40B4-BE49-F238E27FC236}">
                <a16:creationId xmlns:a16="http://schemas.microsoft.com/office/drawing/2014/main" id="{4F7ED9C5-D210-C909-1112-E248C4F2EFBB}"/>
              </a:ext>
            </a:extLst>
          </p:cNvPr>
          <p:cNvSpPr/>
          <p:nvPr/>
        </p:nvSpPr>
        <p:spPr>
          <a:xfrm rot="16200000">
            <a:off x="817348" y="8444983"/>
            <a:ext cx="3250323" cy="3872601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0070C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720279E-2200-C1E7-3FB2-BA91F6D27ED3}"/>
              </a:ext>
            </a:extLst>
          </p:cNvPr>
          <p:cNvSpPr/>
          <p:nvPr/>
        </p:nvSpPr>
        <p:spPr>
          <a:xfrm>
            <a:off x="2296746" y="3952149"/>
            <a:ext cx="1657676" cy="9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40">
            <a:extLst>
              <a:ext uri="{FF2B5EF4-FFF2-40B4-BE49-F238E27FC236}">
                <a16:creationId xmlns:a16="http://schemas.microsoft.com/office/drawing/2014/main" id="{677D66F0-A052-A8F1-022C-E56CECDFC6F5}"/>
              </a:ext>
            </a:extLst>
          </p:cNvPr>
          <p:cNvSpPr/>
          <p:nvPr/>
        </p:nvSpPr>
        <p:spPr>
          <a:xfrm>
            <a:off x="5161261" y="8765128"/>
            <a:ext cx="2899825" cy="9189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553080">
            <a:off x="720397" y="12966730"/>
            <a:ext cx="3250323" cy="3689741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235545" y="15441621"/>
            <a:ext cx="6243092" cy="993177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14051" y="10986987"/>
            <a:ext cx="3190102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409496" y="13269828"/>
            <a:ext cx="5521880" cy="950779"/>
          </a:xfrm>
          <a:prstGeom prst="rect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5621022" y="11014538"/>
            <a:ext cx="2426894" cy="9430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00904" y="6407056"/>
            <a:ext cx="3260942" cy="3220377"/>
          </a:xfrm>
          <a:prstGeom prst="blockArc">
            <a:avLst>
              <a:gd name="adj1" fmla="val 10799999"/>
              <a:gd name="adj2" fmla="val 21541939"/>
              <a:gd name="adj3" fmla="val 2764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503801" y="8757441"/>
            <a:ext cx="2787002" cy="9189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3960409" y="6391564"/>
            <a:ext cx="4016805" cy="9683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93985" y="3875471"/>
            <a:ext cx="3415688" cy="352960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5934392" y="1669211"/>
            <a:ext cx="3303712" cy="3279923"/>
          </a:xfrm>
          <a:prstGeom prst="blockArc">
            <a:avLst>
              <a:gd name="adj1" fmla="val 11091293"/>
              <a:gd name="adj2" fmla="val 648599"/>
              <a:gd name="adj3" fmla="val 2996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975378" y="3947396"/>
            <a:ext cx="2240760" cy="9627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889171" y="10841260"/>
            <a:ext cx="1214980" cy="130486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092231" y="11054005"/>
            <a:ext cx="829016" cy="903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659640" y="1662783"/>
            <a:ext cx="5807660" cy="94578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1113409" y="3960370"/>
            <a:ext cx="1214980" cy="13048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1268204" y="4161153"/>
            <a:ext cx="899180" cy="903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-236746" y="1689147"/>
            <a:ext cx="1231914" cy="806932"/>
          </a:xfrm>
          <a:prstGeom prst="triangle">
            <a:avLst/>
          </a:prstGeom>
          <a:solidFill>
            <a:srgbClr val="F8B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29077" y="13157740"/>
            <a:ext cx="1214980" cy="1304869"/>
            <a:chOff x="1171665" y="13928086"/>
            <a:chExt cx="1214980" cy="1304869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1171665" y="13928086"/>
              <a:ext cx="1214980" cy="1304869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1339002" y="14097584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1343731" y="14120076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Y8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109497" y="1106045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Y9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574691" y="8589052"/>
            <a:ext cx="1214980" cy="1304869"/>
            <a:chOff x="3556774" y="6245993"/>
            <a:chExt cx="1214980" cy="13048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3022D3B-34E7-7A4B-A8E5-560DEA516668}"/>
                </a:ext>
              </a:extLst>
            </p:cNvPr>
            <p:cNvSpPr/>
            <p:nvPr/>
          </p:nvSpPr>
          <p:spPr>
            <a:xfrm>
              <a:off x="3556774" y="6245993"/>
              <a:ext cx="1214980" cy="130486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4983B9C-0FBB-A043-AF69-BE33CCD6172D}"/>
                </a:ext>
              </a:extLst>
            </p:cNvPr>
            <p:cNvSpPr/>
            <p:nvPr/>
          </p:nvSpPr>
          <p:spPr>
            <a:xfrm>
              <a:off x="3749337" y="644594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ED9127-A30D-104E-8EB4-510CC7FB4FC3}"/>
                </a:ext>
              </a:extLst>
            </p:cNvPr>
            <p:cNvSpPr txBox="1"/>
            <p:nvPr/>
          </p:nvSpPr>
          <p:spPr>
            <a:xfrm>
              <a:off x="3656781" y="6533936"/>
              <a:ext cx="107719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Y10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1129157" y="4253459"/>
            <a:ext cx="1177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Y11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237755" y="15318542"/>
            <a:ext cx="1214980" cy="1304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8467834" y="15350543"/>
            <a:ext cx="841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  </a:t>
            </a:r>
          </a:p>
          <a:p>
            <a:pPr algn="ctr"/>
            <a:r>
              <a:rPr lang="en-US" sz="4800" b="1" dirty="0"/>
              <a:t>Y7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03F80F07-1CDA-4559-A758-6E26CAA7F659}"/>
              </a:ext>
            </a:extLst>
          </p:cNvPr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395B8D6-CD7D-4FDD-956F-C8D035D5A1A6}"/>
              </a:ext>
            </a:extLst>
          </p:cNvPr>
          <p:cNvSpPr txBox="1"/>
          <p:nvPr/>
        </p:nvSpPr>
        <p:spPr>
          <a:xfrm>
            <a:off x="2081158" y="66282"/>
            <a:ext cx="57477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u="sng" dirty="0">
                <a:latin typeface="Arial Hebrew"/>
                <a:cs typeface="Arial Hebrew"/>
              </a:rPr>
              <a:t>Lacon Childe </a:t>
            </a:r>
          </a:p>
          <a:p>
            <a:pPr algn="ctr"/>
            <a:r>
              <a:rPr lang="en-GB" sz="1800" b="1" u="sng" dirty="0">
                <a:latin typeface="Arial Hebrew"/>
                <a:cs typeface="Arial Hebrew"/>
              </a:rPr>
              <a:t>ENGLISH LIT &amp; LANGUAGE </a:t>
            </a:r>
          </a:p>
          <a:p>
            <a:pPr algn="ctr"/>
            <a:r>
              <a:rPr lang="en-GB" sz="1800" b="1" u="sng" dirty="0">
                <a:latin typeface="Arial Hebrew"/>
                <a:cs typeface="Arial Hebrew"/>
              </a:rPr>
              <a:t>Learning Journey Curriculum Map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AC4D0B-4DDC-0973-7B81-4D2764FE4E1F}"/>
              </a:ext>
            </a:extLst>
          </p:cNvPr>
          <p:cNvSpPr txBox="1"/>
          <p:nvPr/>
        </p:nvSpPr>
        <p:spPr>
          <a:xfrm>
            <a:off x="5121091" y="13499806"/>
            <a:ext cx="210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C7725EC-3116-C8DE-84B7-5556602B6F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86" t="24949" r="54797" b="58747"/>
          <a:stretch/>
        </p:blipFill>
        <p:spPr>
          <a:xfrm>
            <a:off x="8077051" y="84699"/>
            <a:ext cx="1547056" cy="1034324"/>
          </a:xfrm>
          <a:prstGeom prst="rect">
            <a:avLst/>
          </a:prstGeom>
        </p:spPr>
      </p:pic>
      <p:sp>
        <p:nvSpPr>
          <p:cNvPr id="90" name="AutoShape 12" descr="WILLIAM SHAKESPEARE'S ROMEO &amp; JULIET - Filmbankmedia">
            <a:extLst>
              <a:ext uri="{FF2B5EF4-FFF2-40B4-BE49-F238E27FC236}">
                <a16:creationId xmlns:a16="http://schemas.microsoft.com/office/drawing/2014/main" id="{6A6166A5-2348-5348-50AD-6A741BCB9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866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B49C3A9B-D46B-D35C-0152-59DD32FA1CC4}"/>
              </a:ext>
            </a:extLst>
          </p:cNvPr>
          <p:cNvSpPr/>
          <p:nvPr/>
        </p:nvSpPr>
        <p:spPr>
          <a:xfrm>
            <a:off x="2398350" y="11010665"/>
            <a:ext cx="3125295" cy="95077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5" name="Picture 2" descr="AQA to pay out £1m for 'serious breaches' on exam re-marks">
            <a:extLst>
              <a:ext uri="{FF2B5EF4-FFF2-40B4-BE49-F238E27FC236}">
                <a16:creationId xmlns:a16="http://schemas.microsoft.com/office/drawing/2014/main" id="{8DC23ACB-8687-B7A9-CCDD-C260CA97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4" y="7698476"/>
            <a:ext cx="1651573" cy="8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" name="Rectangle 140">
            <a:extLst>
              <a:ext uri="{FF2B5EF4-FFF2-40B4-BE49-F238E27FC236}">
                <a16:creationId xmlns:a16="http://schemas.microsoft.com/office/drawing/2014/main" id="{8A8CF555-ADA7-2EDF-5D6D-80CF16B140A6}"/>
              </a:ext>
            </a:extLst>
          </p:cNvPr>
          <p:cNvSpPr/>
          <p:nvPr/>
        </p:nvSpPr>
        <p:spPr>
          <a:xfrm>
            <a:off x="5116602" y="6387690"/>
            <a:ext cx="2899825" cy="97810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86F169A8-F7F1-B320-880B-F831E8DD03A9}"/>
              </a:ext>
            </a:extLst>
          </p:cNvPr>
          <p:cNvSpPr/>
          <p:nvPr/>
        </p:nvSpPr>
        <p:spPr>
          <a:xfrm flipH="1">
            <a:off x="5854340" y="15387090"/>
            <a:ext cx="91847" cy="109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83607108-13B7-A3D1-CDA3-45CBE970872C}"/>
              </a:ext>
            </a:extLst>
          </p:cNvPr>
          <p:cNvSpPr/>
          <p:nvPr/>
        </p:nvSpPr>
        <p:spPr>
          <a:xfrm flipH="1">
            <a:off x="5044981" y="13215309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14283EFD-4F61-D82B-0B0B-99D9B847A1E6}"/>
              </a:ext>
            </a:extLst>
          </p:cNvPr>
          <p:cNvSpPr/>
          <p:nvPr/>
        </p:nvSpPr>
        <p:spPr>
          <a:xfrm flipH="1">
            <a:off x="2163870" y="15447556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8EAEAB31-007C-6425-7729-EDEFE055DDDC}"/>
              </a:ext>
            </a:extLst>
          </p:cNvPr>
          <p:cNvSpPr/>
          <p:nvPr/>
        </p:nvSpPr>
        <p:spPr>
          <a:xfrm flipH="1">
            <a:off x="7952100" y="13229675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9AA19377-05A0-CDEB-18DB-F4E4723428E1}"/>
              </a:ext>
            </a:extLst>
          </p:cNvPr>
          <p:cNvSpPr/>
          <p:nvPr/>
        </p:nvSpPr>
        <p:spPr>
          <a:xfrm flipH="1">
            <a:off x="2345945" y="11024592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A343ED5C-C3BC-7E08-A633-74374AF49919}"/>
              </a:ext>
            </a:extLst>
          </p:cNvPr>
          <p:cNvSpPr/>
          <p:nvPr/>
        </p:nvSpPr>
        <p:spPr>
          <a:xfrm flipH="1">
            <a:off x="5170436" y="8735673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D524F4CC-A842-E2EB-790B-D241E334A0C0}"/>
              </a:ext>
            </a:extLst>
          </p:cNvPr>
          <p:cNvSpPr/>
          <p:nvPr/>
        </p:nvSpPr>
        <p:spPr>
          <a:xfrm flipH="1">
            <a:off x="7888549" y="8709088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D599EBCE-2916-5B10-7428-0AE0B1708AEB}"/>
              </a:ext>
            </a:extLst>
          </p:cNvPr>
          <p:cNvSpPr/>
          <p:nvPr/>
        </p:nvSpPr>
        <p:spPr>
          <a:xfrm flipH="1">
            <a:off x="7952099" y="6362648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91972491-EBCF-5CB8-29D2-B0273154EC28}"/>
              </a:ext>
            </a:extLst>
          </p:cNvPr>
          <p:cNvSpPr/>
          <p:nvPr/>
        </p:nvSpPr>
        <p:spPr>
          <a:xfrm flipH="1">
            <a:off x="5097710" y="6361223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42842D85-7808-993F-8BF6-C55B52F71FC7}"/>
              </a:ext>
            </a:extLst>
          </p:cNvPr>
          <p:cNvSpPr/>
          <p:nvPr/>
        </p:nvSpPr>
        <p:spPr>
          <a:xfrm>
            <a:off x="2634497" y="6395136"/>
            <a:ext cx="1228439" cy="9683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43C86503-FC86-B7AA-C9C3-586686FD3A3B}"/>
              </a:ext>
            </a:extLst>
          </p:cNvPr>
          <p:cNvSpPr/>
          <p:nvPr/>
        </p:nvSpPr>
        <p:spPr>
          <a:xfrm>
            <a:off x="5314992" y="3956320"/>
            <a:ext cx="2485647" cy="9683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0360C93A-30D4-686B-4671-AC0AA73120C0}"/>
              </a:ext>
            </a:extLst>
          </p:cNvPr>
          <p:cNvSpPr/>
          <p:nvPr/>
        </p:nvSpPr>
        <p:spPr>
          <a:xfrm flipH="1">
            <a:off x="2874539" y="3904438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7D3865B8-6302-D1BC-E8EF-933315E88E1D}"/>
              </a:ext>
            </a:extLst>
          </p:cNvPr>
          <p:cNvSpPr/>
          <p:nvPr/>
        </p:nvSpPr>
        <p:spPr>
          <a:xfrm flipH="1">
            <a:off x="5161260" y="3944117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3B4D48E3-EDE5-238C-4F0C-E631E759A392}"/>
              </a:ext>
            </a:extLst>
          </p:cNvPr>
          <p:cNvSpPr/>
          <p:nvPr/>
        </p:nvSpPr>
        <p:spPr>
          <a:xfrm flipH="1">
            <a:off x="7706963" y="3840238"/>
            <a:ext cx="93675" cy="1109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5D71B54-8A52-F2C3-57AD-76E36A0141DC}"/>
              </a:ext>
            </a:extLst>
          </p:cNvPr>
          <p:cNvSpPr/>
          <p:nvPr/>
        </p:nvSpPr>
        <p:spPr>
          <a:xfrm>
            <a:off x="3862937" y="1644640"/>
            <a:ext cx="2821900" cy="9683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9F6242FE-CA48-3B23-82CE-8231ED0D6F1A}"/>
              </a:ext>
            </a:extLst>
          </p:cNvPr>
          <p:cNvSpPr/>
          <p:nvPr/>
        </p:nvSpPr>
        <p:spPr>
          <a:xfrm>
            <a:off x="2975377" y="1661242"/>
            <a:ext cx="879057" cy="96272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88" name="Picture 2" descr="AQA to pay out £1m for 'serious breaches' on exam re-marks">
            <a:extLst>
              <a:ext uri="{FF2B5EF4-FFF2-40B4-BE49-F238E27FC236}">
                <a16:creationId xmlns:a16="http://schemas.microsoft.com/office/drawing/2014/main" id="{C1C68037-E45B-ADAA-9A68-E95DC3C7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24" y="2907857"/>
            <a:ext cx="1651573" cy="8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Rectangle 489">
            <a:extLst>
              <a:ext uri="{FF2B5EF4-FFF2-40B4-BE49-F238E27FC236}">
                <a16:creationId xmlns:a16="http://schemas.microsoft.com/office/drawing/2014/main" id="{178D2F27-CECC-3855-21DE-F464A7101A6C}"/>
              </a:ext>
            </a:extLst>
          </p:cNvPr>
          <p:cNvSpPr/>
          <p:nvPr/>
        </p:nvSpPr>
        <p:spPr>
          <a:xfrm flipH="1">
            <a:off x="3840486" y="1636294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C132BF4D-29B1-EAE8-C9EF-26FF42CD5EB1}"/>
              </a:ext>
            </a:extLst>
          </p:cNvPr>
          <p:cNvSpPr/>
          <p:nvPr/>
        </p:nvSpPr>
        <p:spPr>
          <a:xfrm flipH="1">
            <a:off x="2854772" y="1584797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F96CC21-19BC-42BB-B454-B788FC7B2317}"/>
              </a:ext>
            </a:extLst>
          </p:cNvPr>
          <p:cNvSpPr/>
          <p:nvPr/>
        </p:nvSpPr>
        <p:spPr>
          <a:xfrm flipH="1">
            <a:off x="1657239" y="1634773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7" name="Picture 20" descr="An Introduction to Letter Writing | Reading Rockets">
            <a:extLst>
              <a:ext uri="{FF2B5EF4-FFF2-40B4-BE49-F238E27FC236}">
                <a16:creationId xmlns:a16="http://schemas.microsoft.com/office/drawing/2014/main" id="{FB98625A-52EA-067B-2FBB-30531962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82">
            <a:off x="8535633" y="16565273"/>
            <a:ext cx="665208" cy="91723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" name="Text Box 21">
            <a:extLst>
              <a:ext uri="{FF2B5EF4-FFF2-40B4-BE49-F238E27FC236}">
                <a16:creationId xmlns:a16="http://schemas.microsoft.com/office/drawing/2014/main" id="{4DFDDFB3-D26A-02BD-95FC-B8A90A4E8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701" y="16442674"/>
            <a:ext cx="7810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Letter to my teacher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7" name="Picture 23" descr="Myths &amp; Legends - Everi">
            <a:extLst>
              <a:ext uri="{FF2B5EF4-FFF2-40B4-BE49-F238E27FC236}">
                <a16:creationId xmlns:a16="http://schemas.microsoft.com/office/drawing/2014/main" id="{B4B5DFCF-4894-FC69-158F-BC7A3D1A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59" y="14637957"/>
            <a:ext cx="1180715" cy="61821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4">
            <a:extLst>
              <a:ext uri="{FF2B5EF4-FFF2-40B4-BE49-F238E27FC236}">
                <a16:creationId xmlns:a16="http://schemas.microsoft.com/office/drawing/2014/main" id="{60796255-F31A-578D-FBBF-AF6FFDF65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4" y="14308470"/>
            <a:ext cx="15875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Term 3: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 words create fear?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Text Box 27">
            <a:extLst>
              <a:ext uri="{FF2B5EF4-FFF2-40B4-BE49-F238E27FC236}">
                <a16:creationId xmlns:a16="http://schemas.microsoft.com/office/drawing/2014/main" id="{E2337CD6-6E8E-EB48-AB07-9BB7AB7D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74" y="15476227"/>
            <a:ext cx="2157572" cy="4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latin typeface="Congenial" panose="02000503040000020004" pitchFamily="2" charset="0"/>
              </a:rPr>
              <a:t>Term 1: What makes words stand the test of time?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genial" panose="02000503040000020004" pitchFamily="2" charset="0"/>
            </a:endParaRPr>
          </a:p>
        </p:txBody>
      </p:sp>
      <p:pic>
        <p:nvPicPr>
          <p:cNvPr id="111" name="Picture 30" descr="Oxford Playscripts: Frankenstein | Mary Shelley,Philip Pullman |  9780198314981 | AwesomeBooks">
            <a:extLst>
              <a:ext uri="{FF2B5EF4-FFF2-40B4-BE49-F238E27FC236}">
                <a16:creationId xmlns:a16="http://schemas.microsoft.com/office/drawing/2014/main" id="{AA7649BB-24EA-CB10-86CD-872BB510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1943">
            <a:off x="107607" y="13526928"/>
            <a:ext cx="811778" cy="80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Amazing Facts about Eagles | OneKindPlanet Animal Education &amp; Facts">
            <a:extLst>
              <a:ext uri="{FF2B5EF4-FFF2-40B4-BE49-F238E27FC236}">
                <a16:creationId xmlns:a16="http://schemas.microsoft.com/office/drawing/2014/main" id="{0FD227C6-FC80-EE30-533B-7A38B169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25" y="16837377"/>
            <a:ext cx="1053625" cy="595904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2" descr="Premium Photo | Mystical and spooky castle in the dark and in the fog an  ancient historical castle">
            <a:extLst>
              <a:ext uri="{FF2B5EF4-FFF2-40B4-BE49-F238E27FC236}">
                <a16:creationId xmlns:a16="http://schemas.microsoft.com/office/drawing/2014/main" id="{BAC454EC-EBC7-753D-8B26-F7C28D55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175">
            <a:off x="198471" y="15612311"/>
            <a:ext cx="634424" cy="93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9" descr="green tree for you design Stock Illustration | Adobe Stock">
            <a:extLst>
              <a:ext uri="{FF2B5EF4-FFF2-40B4-BE49-F238E27FC236}">
                <a16:creationId xmlns:a16="http://schemas.microsoft.com/office/drawing/2014/main" id="{45210415-FAB3-FEEE-F65C-33A51FDE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39" y="16195465"/>
            <a:ext cx="890926" cy="840654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 Box 25">
            <a:extLst>
              <a:ext uri="{FF2B5EF4-FFF2-40B4-BE49-F238E27FC236}">
                <a16:creationId xmlns:a16="http://schemas.microsoft.com/office/drawing/2014/main" id="{55259616-5D55-0B26-0D3E-DD4E0403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501" y="9900954"/>
            <a:ext cx="6394250" cy="382777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iro SF" pitchFamily="2" charset="0"/>
              </a:rPr>
              <a:t>Year 10: GCSE English Language &amp; Literature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Text Box 25">
            <a:extLst>
              <a:ext uri="{FF2B5EF4-FFF2-40B4-BE49-F238E27FC236}">
                <a16:creationId xmlns:a16="http://schemas.microsoft.com/office/drawing/2014/main" id="{9D660256-0AE6-FE35-A0DA-DCA1E35A1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786" y="5121005"/>
            <a:ext cx="558958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iro SF" pitchFamily="2" charset="0"/>
              </a:rPr>
              <a:t>Year 11: GCSE English Language &amp; Literature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Text Box 26">
            <a:extLst>
              <a:ext uri="{FF2B5EF4-FFF2-40B4-BE49-F238E27FC236}">
                <a16:creationId xmlns:a16="http://schemas.microsoft.com/office/drawing/2014/main" id="{D9998157-DAB5-CF0F-7A5F-5A113F69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543" y="15235993"/>
            <a:ext cx="18161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Where do words come from?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5" name="Text Box 34">
            <a:extLst>
              <a:ext uri="{FF2B5EF4-FFF2-40B4-BE49-F238E27FC236}">
                <a16:creationId xmlns:a16="http://schemas.microsoft.com/office/drawing/2014/main" id="{729B5932-9578-94BD-DD09-BE549C1DD16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910722" y="16811214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makes Shakespeare’s plays timeless?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9" name="Picture 35" descr="The Shakespeare Problem - Elizabethan Authors">
            <a:extLst>
              <a:ext uri="{FF2B5EF4-FFF2-40B4-BE49-F238E27FC236}">
                <a16:creationId xmlns:a16="http://schemas.microsoft.com/office/drawing/2014/main" id="{5C9550B9-E6AE-736C-C10B-09E673A3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45" y="16474719"/>
            <a:ext cx="756572" cy="91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3E050F62-8E75-1A80-D048-DFAFD30CB546}"/>
              </a:ext>
            </a:extLst>
          </p:cNvPr>
          <p:cNvSpPr txBox="1"/>
          <p:nvPr/>
        </p:nvSpPr>
        <p:spPr>
          <a:xfrm>
            <a:off x="813979" y="15648790"/>
            <a:ext cx="691303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hiller" panose="04020404031007020602" pitchFamily="82" charset="0"/>
              </a:rPr>
              <a:t>Gothic horror</a:t>
            </a:r>
            <a:endParaRPr lang="en-GB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512" name="Text Box 24">
            <a:extLst>
              <a:ext uri="{FF2B5EF4-FFF2-40B4-BE49-F238E27FC236}">
                <a16:creationId xmlns:a16="http://schemas.microsoft.com/office/drawing/2014/main" id="{A0CA2B6D-F711-B4B6-6D0F-ACEEA49ED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314" y="15509365"/>
            <a:ext cx="264144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2: How can words capture the power and beauty of nature?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" name="Text Box 25">
            <a:extLst>
              <a:ext uri="{FF2B5EF4-FFF2-40B4-BE49-F238E27FC236}">
                <a16:creationId xmlns:a16="http://schemas.microsoft.com/office/drawing/2014/main" id="{B57BACD9-1067-C8DB-51A0-41B0E9F1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215" y="16499351"/>
            <a:ext cx="4143930" cy="3380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iro SF" pitchFamily="2" charset="0"/>
              </a:rPr>
              <a:t>Year 7: The Power of Words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5" name="Picture 41" descr="The wolf wilder by Katherine Rundell (Paperback) Expertly Refurbished Product - Picture 1 of 2">
            <a:extLst>
              <a:ext uri="{FF2B5EF4-FFF2-40B4-BE49-F238E27FC236}">
                <a16:creationId xmlns:a16="http://schemas.microsoft.com/office/drawing/2014/main" id="{D84C9873-323E-1D4E-F704-B1EB0692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528">
            <a:off x="5353407" y="14687720"/>
            <a:ext cx="591009" cy="906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" name="TextBox 515">
            <a:extLst>
              <a:ext uri="{FF2B5EF4-FFF2-40B4-BE49-F238E27FC236}">
                <a16:creationId xmlns:a16="http://schemas.microsoft.com/office/drawing/2014/main" id="{74B9ED47-99F9-FC7D-42F7-DAC80B0473CD}"/>
              </a:ext>
            </a:extLst>
          </p:cNvPr>
          <p:cNvSpPr txBox="1"/>
          <p:nvPr/>
        </p:nvSpPr>
        <p:spPr>
          <a:xfrm>
            <a:off x="-172361" y="25707784"/>
            <a:ext cx="75338" cy="2745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metaphor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68F04E9A-E6E6-548E-7DB1-98F9FC9400DF}"/>
              </a:ext>
            </a:extLst>
          </p:cNvPr>
          <p:cNvSpPr txBox="1"/>
          <p:nvPr/>
        </p:nvSpPr>
        <p:spPr>
          <a:xfrm>
            <a:off x="54970" y="16917999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badi" panose="020B0604020104020204" pitchFamily="34" charset="0"/>
              </a:rPr>
              <a:t>Pathetic fallacy</a:t>
            </a:r>
          </a:p>
        </p:txBody>
      </p:sp>
      <p:pic>
        <p:nvPicPr>
          <p:cNvPr id="1069" name="Picture 45" descr="Big Cats in Captivity - LIONSROCK Big Cat Sanctuary - a FOUR PAWS Project">
            <a:extLst>
              <a:ext uri="{FF2B5EF4-FFF2-40B4-BE49-F238E27FC236}">
                <a16:creationId xmlns:a16="http://schemas.microsoft.com/office/drawing/2014/main" id="{56613CF8-F0A0-A4DF-AB84-C82DF321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92" y="14737855"/>
            <a:ext cx="917757" cy="635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" name="Text Box 34">
            <a:extLst>
              <a:ext uri="{FF2B5EF4-FFF2-40B4-BE49-F238E27FC236}">
                <a16:creationId xmlns:a16="http://schemas.microsoft.com/office/drawing/2014/main" id="{B0F3F386-61B9-CC04-1724-7F46F56A260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772476" y="14708833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Viewpoint writing: Is it right to keep endangered animals in captivity?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1" name="Picture 47" descr="The Life of Geoffrey Chaucer (c. 1343-1400) [Chaucer Biography]">
            <a:extLst>
              <a:ext uri="{FF2B5EF4-FFF2-40B4-BE49-F238E27FC236}">
                <a16:creationId xmlns:a16="http://schemas.microsoft.com/office/drawing/2014/main" id="{B26059E4-6201-8291-9B84-09AC9FFE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770">
            <a:off x="8284990" y="14491243"/>
            <a:ext cx="705482" cy="94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" name="TextBox 518">
            <a:extLst>
              <a:ext uri="{FF2B5EF4-FFF2-40B4-BE49-F238E27FC236}">
                <a16:creationId xmlns:a16="http://schemas.microsoft.com/office/drawing/2014/main" id="{EB2B6D04-B124-2538-1692-1C486EC5C74F}"/>
              </a:ext>
            </a:extLst>
          </p:cNvPr>
          <p:cNvSpPr txBox="1"/>
          <p:nvPr/>
        </p:nvSpPr>
        <p:spPr>
          <a:xfrm>
            <a:off x="3048092" y="16811214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badi" panose="020B0604020104020204" pitchFamily="34" charset="0"/>
              </a:rPr>
              <a:t>metaphor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89693605-6B99-4C7B-EED0-D94EF0B2B963}"/>
              </a:ext>
            </a:extLst>
          </p:cNvPr>
          <p:cNvSpPr txBox="1"/>
          <p:nvPr/>
        </p:nvSpPr>
        <p:spPr>
          <a:xfrm>
            <a:off x="109454" y="13047380"/>
            <a:ext cx="691303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hiller" panose="04020404031007020602" pitchFamily="82" charset="0"/>
              </a:rPr>
              <a:t>Phillip Pullman </a:t>
            </a:r>
            <a:endParaRPr lang="en-GB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73" name="Picture 49" descr="Feather Pen Images - Free Download on Freepik">
            <a:extLst>
              <a:ext uri="{FF2B5EF4-FFF2-40B4-BE49-F238E27FC236}">
                <a16:creationId xmlns:a16="http://schemas.microsoft.com/office/drawing/2014/main" id="{60CF5E7D-B280-A287-4FE3-E2E376FB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44" y="14615262"/>
            <a:ext cx="641551" cy="6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" name="TextBox 520">
            <a:extLst>
              <a:ext uri="{FF2B5EF4-FFF2-40B4-BE49-F238E27FC236}">
                <a16:creationId xmlns:a16="http://schemas.microsoft.com/office/drawing/2014/main" id="{C86DACF9-0AA3-DBEF-CEDB-97F8C09E2272}"/>
              </a:ext>
            </a:extLst>
          </p:cNvPr>
          <p:cNvSpPr txBox="1"/>
          <p:nvPr/>
        </p:nvSpPr>
        <p:spPr>
          <a:xfrm>
            <a:off x="446038" y="12869865"/>
            <a:ext cx="2440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Nova Cond" panose="020F0502020204030204" pitchFamily="34" charset="0"/>
              </a:rPr>
              <a:t>Tension &amp; suspense</a:t>
            </a:r>
          </a:p>
        </p:txBody>
      </p:sp>
      <p:sp>
        <p:nvSpPr>
          <p:cNvPr id="522" name="Text Box 34">
            <a:extLst>
              <a:ext uri="{FF2B5EF4-FFF2-40B4-BE49-F238E27FC236}">
                <a16:creationId xmlns:a16="http://schemas.microsoft.com/office/drawing/2014/main" id="{FD880A45-9546-1DFA-92BB-B90C20E9247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49557" y="16366206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conventions do writers use </a:t>
            </a: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in horror stories?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3" name="Text Box 27">
            <a:extLst>
              <a:ext uri="{FF2B5EF4-FFF2-40B4-BE49-F238E27FC236}">
                <a16:creationId xmlns:a16="http://schemas.microsoft.com/office/drawing/2014/main" id="{D1791CF1-B0A4-3F83-3708-B84D4F81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533" y="13324846"/>
            <a:ext cx="2224928" cy="34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latin typeface="Congenial" panose="02000503040000020004" pitchFamily="2" charset="0"/>
              </a:rPr>
              <a:t>Term 1: how do we solve mysteries of the past?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genial" panose="02000503040000020004" pitchFamily="2" charset="0"/>
            </a:endParaRPr>
          </a:p>
        </p:txBody>
      </p:sp>
      <p:sp>
        <p:nvSpPr>
          <p:cNvPr id="524" name="Text Box 24">
            <a:extLst>
              <a:ext uri="{FF2B5EF4-FFF2-40B4-BE49-F238E27FC236}">
                <a16:creationId xmlns:a16="http://schemas.microsoft.com/office/drawing/2014/main" id="{04FC9674-E6E3-F0C0-AF5E-3C4EF5534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501" y="13292144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2: Does your past determine your future?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" name="Text Box 24">
            <a:extLst>
              <a:ext uri="{FF2B5EF4-FFF2-40B4-BE49-F238E27FC236}">
                <a16:creationId xmlns:a16="http://schemas.microsoft.com/office/drawing/2014/main" id="{30B282BF-5AF6-4E35-256C-FF58E81E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847" y="12132688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3: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does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future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look like?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" name="Text Box 24">
            <a:extLst>
              <a:ext uri="{FF2B5EF4-FFF2-40B4-BE49-F238E27FC236}">
                <a16:creationId xmlns:a16="http://schemas.microsoft.com/office/drawing/2014/main" id="{D0556DED-644B-1D00-0189-45A5E258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784" y="11047930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1: Will society ever be free from prejudice?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" name="Text Box 24">
            <a:extLst>
              <a:ext uri="{FF2B5EF4-FFF2-40B4-BE49-F238E27FC236}">
                <a16:creationId xmlns:a16="http://schemas.microsoft.com/office/drawing/2014/main" id="{9CFCBB33-1ADA-8B50-D5B5-30AEC826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416" y="11152888"/>
            <a:ext cx="2384906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2: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Does power corrupt?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" name="Text Box 24">
            <a:extLst>
              <a:ext uri="{FF2B5EF4-FFF2-40B4-BE49-F238E27FC236}">
                <a16:creationId xmlns:a16="http://schemas.microsoft.com/office/drawing/2014/main" id="{630545F9-915B-D712-1230-7522E4B3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4" y="966989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Term 3: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is it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like to live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through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war?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" name="Text Box 24">
            <a:extLst>
              <a:ext uri="{FF2B5EF4-FFF2-40B4-BE49-F238E27FC236}">
                <a16:creationId xmlns:a16="http://schemas.microsoft.com/office/drawing/2014/main" id="{2F659014-69AF-BFB3-9363-4BEDD990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846" y="8742521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Autumn 1: Literature GCSE poetry anthology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" name="Text Box 24">
            <a:extLst>
              <a:ext uri="{FF2B5EF4-FFF2-40B4-BE49-F238E27FC236}">
                <a16:creationId xmlns:a16="http://schemas.microsoft.com/office/drawing/2014/main" id="{B07CBCB2-BF4F-4063-F574-F72790123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707" y="8749595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Autumn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Language Paper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" name="Text Box 24">
            <a:extLst>
              <a:ext uri="{FF2B5EF4-FFF2-40B4-BE49-F238E27FC236}">
                <a16:creationId xmlns:a16="http://schemas.microsoft.com/office/drawing/2014/main" id="{434AFD97-E2F2-8186-216A-9B09C2E0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321" y="7348857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Spring 1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Modern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text: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the play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" name="Text Box 24">
            <a:extLst>
              <a:ext uri="{FF2B5EF4-FFF2-40B4-BE49-F238E27FC236}">
                <a16:creationId xmlns:a16="http://schemas.microsoft.com/office/drawing/2014/main" id="{138AB9A7-BD86-B22E-F219-A2265B10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284" y="6437902"/>
            <a:ext cx="2320278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Spring 2: Language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Viewpoint writing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Speaking assessment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" name="Text Box 24">
            <a:extLst>
              <a:ext uri="{FF2B5EF4-FFF2-40B4-BE49-F238E27FC236}">
                <a16:creationId xmlns:a16="http://schemas.microsoft.com/office/drawing/2014/main" id="{2B881BC9-8876-6954-3F43-FF48B3E5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935" y="6406305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Summer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Paper 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writing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" name="Text Box 24">
            <a:extLst>
              <a:ext uri="{FF2B5EF4-FFF2-40B4-BE49-F238E27FC236}">
                <a16:creationId xmlns:a16="http://schemas.microsoft.com/office/drawing/2014/main" id="{57C9F075-073C-ED84-011F-7EA63592D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585" y="6406305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Summer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Unseen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poetry</a:t>
            </a:r>
          </a:p>
        </p:txBody>
      </p:sp>
      <p:sp>
        <p:nvSpPr>
          <p:cNvPr id="536" name="Text Box 24">
            <a:extLst>
              <a:ext uri="{FF2B5EF4-FFF2-40B4-BE49-F238E27FC236}">
                <a16:creationId xmlns:a16="http://schemas.microsoft.com/office/drawing/2014/main" id="{CE736D74-D1E4-9F59-1CAE-235C7699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33" y="5388049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Summer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19</a:t>
            </a:r>
            <a:r>
              <a:rPr lang="en-GB" altLang="en-US" sz="1800" baseline="30000" dirty="0">
                <a:solidFill>
                  <a:srgbClr val="000000"/>
                </a:solidFill>
                <a:latin typeface="Congenial" panose="02000503040000020004" pitchFamily="2" charset="0"/>
              </a:rPr>
              <a:t>th</a:t>
            </a: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 century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prose</a:t>
            </a:r>
          </a:p>
        </p:txBody>
      </p:sp>
      <p:sp>
        <p:nvSpPr>
          <p:cNvPr id="539" name="Text Box 24">
            <a:extLst>
              <a:ext uri="{FF2B5EF4-FFF2-40B4-BE49-F238E27FC236}">
                <a16:creationId xmlns:a16="http://schemas.microsoft.com/office/drawing/2014/main" id="{C36774D2-58E4-875E-F16C-0C42CB14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40" y="395951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Prose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mock</a:t>
            </a:r>
          </a:p>
        </p:txBody>
      </p:sp>
      <p:sp>
        <p:nvSpPr>
          <p:cNvPr id="540" name="Text Box 24">
            <a:extLst>
              <a:ext uri="{FF2B5EF4-FFF2-40B4-BE49-F238E27FC236}">
                <a16:creationId xmlns:a16="http://schemas.microsoft.com/office/drawing/2014/main" id="{D038EA22-8788-6846-6C14-CADCC4D0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157" y="4068415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Autumn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Language Paper 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" name="Text Box 24">
            <a:extLst>
              <a:ext uri="{FF2B5EF4-FFF2-40B4-BE49-F238E27FC236}">
                <a16:creationId xmlns:a16="http://schemas.microsoft.com/office/drawing/2014/main" id="{FD4E5A4A-EA37-B958-B69D-FFEF8E37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778" y="395951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Autumn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Macbeth</a:t>
            </a:r>
          </a:p>
        </p:txBody>
      </p:sp>
      <p:sp>
        <p:nvSpPr>
          <p:cNvPr id="542" name="Text Box 24">
            <a:extLst>
              <a:ext uri="{FF2B5EF4-FFF2-40B4-BE49-F238E27FC236}">
                <a16:creationId xmlns:a16="http://schemas.microsoft.com/office/drawing/2014/main" id="{6FD0E58E-4191-0055-2804-1EC7D61B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730" y="254936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Spring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Mocks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Language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Paper 1 &amp;</a:t>
            </a:r>
            <a:endParaRPr lang="en-GB" altLang="en-US" sz="1800" dirty="0">
              <a:solidFill>
                <a:srgbClr val="000000"/>
              </a:solidFill>
              <a:latin typeface="Congenial" panose="02000503040000020004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Paper 2</a:t>
            </a: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BAAD9F91-8F01-0D1F-A3F5-B230602738C2}"/>
              </a:ext>
            </a:extLst>
          </p:cNvPr>
          <p:cNvSpPr/>
          <p:nvPr/>
        </p:nvSpPr>
        <p:spPr>
          <a:xfrm flipH="1">
            <a:off x="6684836" y="1620996"/>
            <a:ext cx="127101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7" name="Text Box 24">
            <a:extLst>
              <a:ext uri="{FF2B5EF4-FFF2-40B4-BE49-F238E27FC236}">
                <a16:creationId xmlns:a16="http://schemas.microsoft.com/office/drawing/2014/main" id="{45317C94-8F28-0F5F-5289-9FF0F2E0C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085" y="1689803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Lit 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Mock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exam</a:t>
            </a:r>
          </a:p>
        </p:txBody>
      </p:sp>
      <p:sp>
        <p:nvSpPr>
          <p:cNvPr id="548" name="Text Box 24">
            <a:extLst>
              <a:ext uri="{FF2B5EF4-FFF2-40B4-BE49-F238E27FC236}">
                <a16:creationId xmlns:a16="http://schemas.microsoft.com/office/drawing/2014/main" id="{6AFD3252-B9F7-0CA9-04E2-DA459AC6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795" y="1666674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Spring 2: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solidFill>
                  <a:srgbClr val="000000"/>
                </a:solidFill>
                <a:latin typeface="Congenial" panose="02000503040000020004" pitchFamily="2" charset="0"/>
              </a:rPr>
              <a:t>Lit Paper 2 revision &amp; mock</a:t>
            </a:r>
          </a:p>
        </p:txBody>
      </p:sp>
      <p:sp>
        <p:nvSpPr>
          <p:cNvPr id="549" name="Text Box 24">
            <a:extLst>
              <a:ext uri="{FF2B5EF4-FFF2-40B4-BE49-F238E27FC236}">
                <a16:creationId xmlns:a16="http://schemas.microsoft.com/office/drawing/2014/main" id="{7DDF50F8-0EE2-C7AC-E4E0-B55EAE20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617" y="1732327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Summer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Lang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genial" panose="02000503040000020004" pitchFamily="2" charset="0"/>
              </a:rPr>
              <a:t>revision</a:t>
            </a:r>
          </a:p>
        </p:txBody>
      </p:sp>
      <p:sp>
        <p:nvSpPr>
          <p:cNvPr id="550" name="Text Box 24">
            <a:extLst>
              <a:ext uri="{FF2B5EF4-FFF2-40B4-BE49-F238E27FC236}">
                <a16:creationId xmlns:a16="http://schemas.microsoft.com/office/drawing/2014/main" id="{5110A0BB-FAA8-188F-9302-FB1FC3492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813" y="1734935"/>
            <a:ext cx="2131670" cy="392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Summer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Lit revision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GCSE exams</a:t>
            </a:r>
          </a:p>
        </p:txBody>
      </p:sp>
      <p:sp>
        <p:nvSpPr>
          <p:cNvPr id="551" name="Text Box 24">
            <a:extLst>
              <a:ext uri="{FF2B5EF4-FFF2-40B4-BE49-F238E27FC236}">
                <a16:creationId xmlns:a16="http://schemas.microsoft.com/office/drawing/2014/main" id="{6C236DDF-40DA-403D-0CC4-33B51D4E6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79" y="1874462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Language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exams</a:t>
            </a:r>
          </a:p>
        </p:txBody>
      </p:sp>
      <p:pic>
        <p:nvPicPr>
          <p:cNvPr id="1075" name="Picture 51" descr="Magnifying Glass Clipart PNG Transparent | OnlyGFX.com">
            <a:extLst>
              <a:ext uri="{FF2B5EF4-FFF2-40B4-BE49-F238E27FC236}">
                <a16:creationId xmlns:a16="http://schemas.microsoft.com/office/drawing/2014/main" id="{2C89ADBD-58EF-35AB-FFE9-57E781BA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00" y="13934676"/>
            <a:ext cx="506834" cy="574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Score Sherlock Holmes Silhouette by alex.mathews.984 on Threadless">
            <a:extLst>
              <a:ext uri="{FF2B5EF4-FFF2-40B4-BE49-F238E27FC236}">
                <a16:creationId xmlns:a16="http://schemas.microsoft.com/office/drawing/2014/main" id="{D8DFE9CA-D6E1-0320-8A4E-1B4C4756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39" y="12545876"/>
            <a:ext cx="1611765" cy="8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Yellow police tape isolated on transparent background. Crime scene tape  vector illustration. Black and yellow police stripes. Danger zone  designation. Element for your design. Stock Vector | Adobe Stock">
            <a:extLst>
              <a:ext uri="{FF2B5EF4-FFF2-40B4-BE49-F238E27FC236}">
                <a16:creationId xmlns:a16="http://schemas.microsoft.com/office/drawing/2014/main" id="{113EFE7D-EE40-8552-E627-728A822D4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4" b="16161"/>
          <a:stretch/>
        </p:blipFill>
        <p:spPr bwMode="auto">
          <a:xfrm rot="1094391">
            <a:off x="3777059" y="12988720"/>
            <a:ext cx="1575653" cy="4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Your 2022 Horoscope Is Here to Guide the Year Ahead | Glamour">
            <a:extLst>
              <a:ext uri="{FF2B5EF4-FFF2-40B4-BE49-F238E27FC236}">
                <a16:creationId xmlns:a16="http://schemas.microsoft.com/office/drawing/2014/main" id="{CBBF4D95-6028-630E-7D92-5B5BBA27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00" y="12449419"/>
            <a:ext cx="667807" cy="6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" name="Text Box 34">
            <a:extLst>
              <a:ext uri="{FF2B5EF4-FFF2-40B4-BE49-F238E27FC236}">
                <a16:creationId xmlns:a16="http://schemas.microsoft.com/office/drawing/2014/main" id="{38C2D5A8-712B-F706-A90D-CA03297858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263073" y="12516597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does </a:t>
            </a: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Conan Doyle structure his crime story?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DD66F4EE-5FDB-7C6B-735F-259FD674D7E6}"/>
              </a:ext>
            </a:extLst>
          </p:cNvPr>
          <p:cNvSpPr txBox="1"/>
          <p:nvPr/>
        </p:nvSpPr>
        <p:spPr>
          <a:xfrm>
            <a:off x="1022913" y="12412008"/>
            <a:ext cx="2440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Nova Cond" panose="020F0502020204030204" pitchFamily="34" charset="0"/>
              </a:rPr>
              <a:t>Inference and deduction</a:t>
            </a:r>
          </a:p>
        </p:txBody>
      </p:sp>
      <p:sp>
        <p:nvSpPr>
          <p:cNvPr id="554" name="Text Box 34">
            <a:extLst>
              <a:ext uri="{FF2B5EF4-FFF2-40B4-BE49-F238E27FC236}">
                <a16:creationId xmlns:a16="http://schemas.microsoft.com/office/drawing/2014/main" id="{C8614005-A084-4289-528D-2D04F3B8F37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343808" y="12659395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dirty="0">
                <a:solidFill>
                  <a:srgbClr val="000000"/>
                </a:solidFill>
                <a:latin typeface="Congenial" panose="02000503040000020004" pitchFamily="2" charset="0"/>
              </a:rPr>
              <a:t>Will Romeo and Juliet escape their fate?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87" name="Picture 63" descr="Love Hearts | Battle for Dream Island Wiki | Fandom">
            <a:extLst>
              <a:ext uri="{FF2B5EF4-FFF2-40B4-BE49-F238E27FC236}">
                <a16:creationId xmlns:a16="http://schemas.microsoft.com/office/drawing/2014/main" id="{50CE4108-2B97-17C0-E09B-C7463DAD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32" y="12714925"/>
            <a:ext cx="942077" cy="9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" name="Picture 35" descr="The Shakespeare Problem - Elizabethan Authors">
            <a:extLst>
              <a:ext uri="{FF2B5EF4-FFF2-40B4-BE49-F238E27FC236}">
                <a16:creationId xmlns:a16="http://schemas.microsoft.com/office/drawing/2014/main" id="{6D3962C7-D43E-B4E6-18CB-9A0D8251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35" y="13648161"/>
            <a:ext cx="460882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" name="TextBox 555">
            <a:extLst>
              <a:ext uri="{FF2B5EF4-FFF2-40B4-BE49-F238E27FC236}">
                <a16:creationId xmlns:a16="http://schemas.microsoft.com/office/drawing/2014/main" id="{C96B6108-66AB-98A2-5945-B25626193225}"/>
              </a:ext>
            </a:extLst>
          </p:cNvPr>
          <p:cNvSpPr txBox="1"/>
          <p:nvPr/>
        </p:nvSpPr>
        <p:spPr>
          <a:xfrm>
            <a:off x="5326111" y="12975801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badi" panose="020B0604020104020204" pitchFamily="34" charset="0"/>
              </a:rPr>
              <a:t>foreshadowing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90D34729-436F-FEEF-E23F-AC1B3C06D131}"/>
              </a:ext>
            </a:extLst>
          </p:cNvPr>
          <p:cNvSpPr txBox="1"/>
          <p:nvPr/>
        </p:nvSpPr>
        <p:spPr>
          <a:xfrm>
            <a:off x="6450781" y="12370561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badi" panose="020B0604020104020204" pitchFamily="34" charset="0"/>
              </a:rPr>
              <a:t>playscript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22E261AF-E1B7-3B6D-2D10-757FBAC78F87}"/>
              </a:ext>
            </a:extLst>
          </p:cNvPr>
          <p:cNvSpPr txBox="1"/>
          <p:nvPr/>
        </p:nvSpPr>
        <p:spPr>
          <a:xfrm>
            <a:off x="1964850" y="17023889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  <a:latin typeface="Accord Heavy SF" panose="020BE200000000000000" pitchFamily="34" charset="0"/>
              </a:rPr>
              <a:t>poetry</a:t>
            </a:r>
          </a:p>
        </p:txBody>
      </p:sp>
      <p:pic>
        <p:nvPicPr>
          <p:cNvPr id="1091" name="Picture 67" descr="The Hunger Games - Wikipedia">
            <a:extLst>
              <a:ext uri="{FF2B5EF4-FFF2-40B4-BE49-F238E27FC236}">
                <a16:creationId xmlns:a16="http://schemas.microsoft.com/office/drawing/2014/main" id="{CB24BAE6-E243-4176-20C3-3C1CDCF6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521">
            <a:off x="9101694" y="11468634"/>
            <a:ext cx="509057" cy="748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" name="TextBox 558">
            <a:extLst>
              <a:ext uri="{FF2B5EF4-FFF2-40B4-BE49-F238E27FC236}">
                <a16:creationId xmlns:a16="http://schemas.microsoft.com/office/drawing/2014/main" id="{DC2AC8C1-6A59-949D-E1D9-7F2F56F1444E}"/>
              </a:ext>
            </a:extLst>
          </p:cNvPr>
          <p:cNvSpPr txBox="1"/>
          <p:nvPr/>
        </p:nvSpPr>
        <p:spPr>
          <a:xfrm>
            <a:off x="8371960" y="14049304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dventurer Light SF" pitchFamily="2" charset="0"/>
              </a:rPr>
              <a:t>DYSTOPIAN</a:t>
            </a:r>
          </a:p>
        </p:txBody>
      </p:sp>
      <p:pic>
        <p:nvPicPr>
          <p:cNvPr id="1093" name="Picture 69" descr="A will to survive might take AI to the next level">
            <a:extLst>
              <a:ext uri="{FF2B5EF4-FFF2-40B4-BE49-F238E27FC236}">
                <a16:creationId xmlns:a16="http://schemas.microsoft.com/office/drawing/2014/main" id="{09AE28A3-8DFF-1637-09A9-C05197855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8889"/>
          <a:stretch/>
        </p:blipFill>
        <p:spPr bwMode="auto">
          <a:xfrm>
            <a:off x="7706964" y="12298533"/>
            <a:ext cx="787438" cy="556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" name="Text Box 34">
            <a:extLst>
              <a:ext uri="{FF2B5EF4-FFF2-40B4-BE49-F238E27FC236}">
                <a16:creationId xmlns:a16="http://schemas.microsoft.com/office/drawing/2014/main" id="{EA1ED99E-725C-8DB9-CBF0-10F41A543DC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432729" y="13715119"/>
            <a:ext cx="1281907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Are we better off with AI?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Text Box 25">
            <a:extLst>
              <a:ext uri="{FF2B5EF4-FFF2-40B4-BE49-F238E27FC236}">
                <a16:creationId xmlns:a16="http://schemas.microsoft.com/office/drawing/2014/main" id="{7E265C44-35CC-A311-7476-12268A77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501" y="14293041"/>
            <a:ext cx="5589588" cy="33178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iro SF" pitchFamily="2" charset="0"/>
              </a:rPr>
              <a:t>Year 8: Past, Present, Future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Text Box 25">
            <a:extLst>
              <a:ext uri="{FF2B5EF4-FFF2-40B4-BE49-F238E27FC236}">
                <a16:creationId xmlns:a16="http://schemas.microsoft.com/office/drawing/2014/main" id="{FABC2BE5-B7C9-B592-F032-80650442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155" y="12086895"/>
            <a:ext cx="5589588" cy="33178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iro SF" pitchFamily="2" charset="0"/>
              </a:rPr>
              <a:t>Year 9: Prejudice, Power &amp; People in war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95" name="Picture 71" descr="How Healthy is Whole Wheat? | Could Gluten be Causing You Health Problems?  | Kempsville Chiropractic Health Articles">
            <a:extLst>
              <a:ext uri="{FF2B5EF4-FFF2-40B4-BE49-F238E27FC236}">
                <a16:creationId xmlns:a16="http://schemas.microsoft.com/office/drawing/2014/main" id="{256391FC-422F-3152-28A8-E29B51DC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69" y="10313913"/>
            <a:ext cx="589190" cy="6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1" name="Text Box 34">
            <a:extLst>
              <a:ext uri="{FF2B5EF4-FFF2-40B4-BE49-F238E27FC236}">
                <a16:creationId xmlns:a16="http://schemas.microsoft.com/office/drawing/2014/main" id="{7F6DEB16-D35B-B518-ED5E-002BF2D6A0E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042161" y="10331885"/>
            <a:ext cx="1522569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does Steinbeck present marginalised characters?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97" name="Picture 73" descr="I Am Malala: The Story of the Girl Who Stood Up for Education and Was Shot  by the Taliban by Malala Yousafzai | Goodreads">
            <a:extLst>
              <a:ext uri="{FF2B5EF4-FFF2-40B4-BE49-F238E27FC236}">
                <a16:creationId xmlns:a16="http://schemas.microsoft.com/office/drawing/2014/main" id="{849C6F5B-942A-3429-AA06-5FBEB40F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712">
            <a:off x="7454911" y="10359847"/>
            <a:ext cx="468334" cy="728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" name="TextBox 561">
            <a:extLst>
              <a:ext uri="{FF2B5EF4-FFF2-40B4-BE49-F238E27FC236}">
                <a16:creationId xmlns:a16="http://schemas.microsoft.com/office/drawing/2014/main" id="{177AF659-25F1-A146-AB05-FA8042066BCD}"/>
              </a:ext>
            </a:extLst>
          </p:cNvPr>
          <p:cNvSpPr txBox="1"/>
          <p:nvPr/>
        </p:nvSpPr>
        <p:spPr>
          <a:xfrm>
            <a:off x="5170528" y="10694320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badi" panose="020B0604020104020204" pitchFamily="34" charset="0"/>
              </a:rPr>
              <a:t>analysis</a:t>
            </a:r>
          </a:p>
        </p:txBody>
      </p:sp>
      <p:pic>
        <p:nvPicPr>
          <p:cNvPr id="1101" name="Picture 77" descr="BlackLivesMatter - DPG Law">
            <a:extLst>
              <a:ext uri="{FF2B5EF4-FFF2-40B4-BE49-F238E27FC236}">
                <a16:creationId xmlns:a16="http://schemas.microsoft.com/office/drawing/2014/main" id="{B78E8E0B-5481-CA63-4386-CC6CB8CF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80" y="10336277"/>
            <a:ext cx="808588" cy="5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Crown Images – Browse 3,056,623 Stock Photos, Vectors, and Video | Adobe  Stock">
            <a:extLst>
              <a:ext uri="{FF2B5EF4-FFF2-40B4-BE49-F238E27FC236}">
                <a16:creationId xmlns:a16="http://schemas.microsoft.com/office/drawing/2014/main" id="{3592F148-1197-97FA-F8A1-0CA81CAD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67" y="10297332"/>
            <a:ext cx="787163" cy="5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 descr="Witch Cauldron Stock Illustrations – 18,097 Witch Cauldron Stock  Illustrations, Vectors &amp; Clipart - Dreamstime">
            <a:extLst>
              <a:ext uri="{FF2B5EF4-FFF2-40B4-BE49-F238E27FC236}">
                <a16:creationId xmlns:a16="http://schemas.microsoft.com/office/drawing/2014/main" id="{59466AF8-B6EA-8986-1E44-F76E5C16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77" y="10336726"/>
            <a:ext cx="673336" cy="6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" name="TextBox 562">
            <a:extLst>
              <a:ext uri="{FF2B5EF4-FFF2-40B4-BE49-F238E27FC236}">
                <a16:creationId xmlns:a16="http://schemas.microsoft.com/office/drawing/2014/main" id="{9C0E8751-6256-16C7-4487-EFC602F88997}"/>
              </a:ext>
            </a:extLst>
          </p:cNvPr>
          <p:cNvSpPr txBox="1"/>
          <p:nvPr/>
        </p:nvSpPr>
        <p:spPr>
          <a:xfrm>
            <a:off x="4105183" y="10233564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Abadi" panose="020B0604020104020204" pitchFamily="34" charset="0"/>
              </a:rPr>
              <a:t>ambition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38F4E487-A377-6B47-DDF4-657055CF1F3C}"/>
              </a:ext>
            </a:extLst>
          </p:cNvPr>
          <p:cNvSpPr txBox="1"/>
          <p:nvPr/>
        </p:nvSpPr>
        <p:spPr>
          <a:xfrm>
            <a:off x="3071643" y="10690681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  <a:latin typeface="Accord Heavy SF" panose="020BE200000000000000" pitchFamily="34" charset="0"/>
              </a:rPr>
              <a:t>Tragic hero</a:t>
            </a:r>
          </a:p>
        </p:txBody>
      </p:sp>
      <p:pic>
        <p:nvPicPr>
          <p:cNvPr id="1115" name="Picture 91" descr="Lest We Forget - Soldier Silhouette - Poppy Decals Reversable Wall Window  Car | eBay">
            <a:extLst>
              <a:ext uri="{FF2B5EF4-FFF2-40B4-BE49-F238E27FC236}">
                <a16:creationId xmlns:a16="http://schemas.microsoft.com/office/drawing/2014/main" id="{D2E853EA-11AC-FC2A-B8EB-DDC79C1C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8" y="11062368"/>
            <a:ext cx="725667" cy="12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Oriental Poppy - Ann Swan">
            <a:extLst>
              <a:ext uri="{FF2B5EF4-FFF2-40B4-BE49-F238E27FC236}">
                <a16:creationId xmlns:a16="http://schemas.microsoft.com/office/drawing/2014/main" id="{FCF38617-49A2-1F5B-BD61-055905E2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" y="10210928"/>
            <a:ext cx="483210" cy="4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" name="Text Box 34">
            <a:extLst>
              <a:ext uri="{FF2B5EF4-FFF2-40B4-BE49-F238E27FC236}">
                <a16:creationId xmlns:a16="http://schemas.microsoft.com/office/drawing/2014/main" id="{F9EF5984-F625-E689-159B-DCAC2B508F0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-35437" y="8645601"/>
            <a:ext cx="1522569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How do writers present their views of war?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B6CC690F-BD83-D88D-B33F-7651B42B78C3}"/>
              </a:ext>
            </a:extLst>
          </p:cNvPr>
          <p:cNvSpPr txBox="1"/>
          <p:nvPr/>
        </p:nvSpPr>
        <p:spPr>
          <a:xfrm>
            <a:off x="806150" y="11850509"/>
            <a:ext cx="16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badi" panose="020B0604020104020204" pitchFamily="34" charset="0"/>
              </a:rPr>
              <a:t>annotation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20230D44-2FA9-CB9D-860A-F4A8B01A5535}"/>
              </a:ext>
            </a:extLst>
          </p:cNvPr>
          <p:cNvSpPr txBox="1"/>
          <p:nvPr/>
        </p:nvSpPr>
        <p:spPr>
          <a:xfrm>
            <a:off x="-59836" y="8992297"/>
            <a:ext cx="164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Abadi" panose="020B0604020104020204" pitchFamily="34" charset="0"/>
              </a:rPr>
              <a:t>Explore effects of devices</a:t>
            </a:r>
          </a:p>
        </p:txBody>
      </p:sp>
      <p:pic>
        <p:nvPicPr>
          <p:cNvPr id="1123" name="Picture 99" descr="Cannon Images - Free Download on Freepik">
            <a:extLst>
              <a:ext uri="{FF2B5EF4-FFF2-40B4-BE49-F238E27FC236}">
                <a16:creationId xmlns:a16="http://schemas.microsoft.com/office/drawing/2014/main" id="{2DA14AB6-F900-FD01-E6E0-E5F80D74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9" y="8052104"/>
            <a:ext cx="772540" cy="6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Picture 101" descr="Canon EOS R5 - Cameras - Canon UK">
            <a:extLst>
              <a:ext uri="{FF2B5EF4-FFF2-40B4-BE49-F238E27FC236}">
                <a16:creationId xmlns:a16="http://schemas.microsoft.com/office/drawing/2014/main" id="{ECEE01AC-D8DA-7ED0-D8F0-B015F3F2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" y="9423622"/>
            <a:ext cx="500927" cy="5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9" name="Text Box 34">
            <a:extLst>
              <a:ext uri="{FF2B5EF4-FFF2-40B4-BE49-F238E27FC236}">
                <a16:creationId xmlns:a16="http://schemas.microsoft.com/office/drawing/2014/main" id="{3DAD0FB6-8997-C335-E52E-642C10D4178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58232" y="11442593"/>
            <a:ext cx="1522569" cy="4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" panose="02000503040000020004" pitchFamily="2" charset="0"/>
              </a:rPr>
              <a:t>What stories do your family have about war?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AQA Poetry Anthology - Power and Conflict | Teaching Resources">
            <a:extLst>
              <a:ext uri="{FF2B5EF4-FFF2-40B4-BE49-F238E27FC236}">
                <a16:creationId xmlns:a16="http://schemas.microsoft.com/office/drawing/2014/main" id="{E13E278C-431E-15BC-679C-E10D55CC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26" y="7799947"/>
            <a:ext cx="1085777" cy="815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CSE English literature - Nonia - Wattpad">
            <a:extLst>
              <a:ext uri="{FF2B5EF4-FFF2-40B4-BE49-F238E27FC236}">
                <a16:creationId xmlns:a16="http://schemas.microsoft.com/office/drawing/2014/main" id="{FF930F08-7B6C-4195-4746-2D8B96F1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918">
            <a:off x="4070436" y="7696698"/>
            <a:ext cx="614742" cy="960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11ED6-C5D0-0722-6EDE-65FB1FA2B1CB}"/>
              </a:ext>
            </a:extLst>
          </p:cNvPr>
          <p:cNvSpPr txBox="1"/>
          <p:nvPr/>
        </p:nvSpPr>
        <p:spPr>
          <a:xfrm>
            <a:off x="5164491" y="8521105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39173-589A-E36B-049E-1EDB0E1DF0F7}"/>
              </a:ext>
            </a:extLst>
          </p:cNvPr>
          <p:cNvSpPr txBox="1"/>
          <p:nvPr/>
        </p:nvSpPr>
        <p:spPr>
          <a:xfrm>
            <a:off x="7881166" y="8453603"/>
            <a:ext cx="127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F2FAA-BECC-2211-C5FF-A39EDBFEC543}"/>
              </a:ext>
            </a:extLst>
          </p:cNvPr>
          <p:cNvSpPr txBox="1"/>
          <p:nvPr/>
        </p:nvSpPr>
        <p:spPr>
          <a:xfrm>
            <a:off x="7897223" y="6226532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77A87-EC2E-2740-2870-F5DD1393489A}"/>
              </a:ext>
            </a:extLst>
          </p:cNvPr>
          <p:cNvSpPr txBox="1"/>
          <p:nvPr/>
        </p:nvSpPr>
        <p:spPr>
          <a:xfrm>
            <a:off x="5089740" y="6242589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4BC86-8F6F-8F40-E5A3-6322A38A7B9A}"/>
              </a:ext>
            </a:extLst>
          </p:cNvPr>
          <p:cNvSpPr txBox="1"/>
          <p:nvPr/>
        </p:nvSpPr>
        <p:spPr>
          <a:xfrm>
            <a:off x="3820145" y="6163062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1E4C3-D8EB-D1E5-8E86-8A7DD27EF261}"/>
              </a:ext>
            </a:extLst>
          </p:cNvPr>
          <p:cNvSpPr txBox="1"/>
          <p:nvPr/>
        </p:nvSpPr>
        <p:spPr>
          <a:xfrm>
            <a:off x="2514762" y="6190358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292E6-6BD2-9276-6BE5-7A3AC5F11CCB}"/>
              </a:ext>
            </a:extLst>
          </p:cNvPr>
          <p:cNvSpPr txBox="1"/>
          <p:nvPr/>
        </p:nvSpPr>
        <p:spPr>
          <a:xfrm>
            <a:off x="2852581" y="3744998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2636A-C42A-1799-B217-A1C81E325EF1}"/>
              </a:ext>
            </a:extLst>
          </p:cNvPr>
          <p:cNvSpPr txBox="1"/>
          <p:nvPr/>
        </p:nvSpPr>
        <p:spPr>
          <a:xfrm>
            <a:off x="5138902" y="3781764"/>
            <a:ext cx="127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assessment</a:t>
            </a:r>
          </a:p>
        </p:txBody>
      </p:sp>
      <p:pic>
        <p:nvPicPr>
          <p:cNvPr id="1030" name="Picture 6" descr="AQA IGCSE Power and Conflict Poetry | Scrbbly">
            <a:extLst>
              <a:ext uri="{FF2B5EF4-FFF2-40B4-BE49-F238E27FC236}">
                <a16:creationId xmlns:a16="http://schemas.microsoft.com/office/drawing/2014/main" id="{C28FC14F-CD04-3E98-CFC9-1813DE4C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4" y="7780790"/>
            <a:ext cx="783273" cy="7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CSE English Language Specimen question paper Paper 1">
            <a:extLst>
              <a:ext uri="{FF2B5EF4-FFF2-40B4-BE49-F238E27FC236}">
                <a16:creationId xmlns:a16="http://schemas.microsoft.com/office/drawing/2014/main" id="{D8143BEB-6826-5F46-E99E-7F63D998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019">
            <a:off x="5369822" y="7727941"/>
            <a:ext cx="630716" cy="891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014C1D-DB61-0059-0262-3B28A3C6F4FE}"/>
              </a:ext>
            </a:extLst>
          </p:cNvPr>
          <p:cNvSpPr txBox="1"/>
          <p:nvPr/>
        </p:nvSpPr>
        <p:spPr>
          <a:xfrm rot="20258322">
            <a:off x="7512419" y="7552761"/>
            <a:ext cx="1712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ccord Heavy SF" panose="020BE200000000000000" pitchFamily="34" charset="0"/>
              </a:rPr>
              <a:t>Explore how Priestley…</a:t>
            </a:r>
          </a:p>
        </p:txBody>
      </p:sp>
      <p:pic>
        <p:nvPicPr>
          <p:cNvPr id="1034" name="Picture 10" descr="Cast announced for An Inspector Calls - Playhouse Theatre">
            <a:extLst>
              <a:ext uri="{FF2B5EF4-FFF2-40B4-BE49-F238E27FC236}">
                <a16:creationId xmlns:a16="http://schemas.microsoft.com/office/drawing/2014/main" id="{22BE6074-F364-2EC2-5959-1E96C562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59">
            <a:off x="8516494" y="8823189"/>
            <a:ext cx="793444" cy="957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 Inspector Calls — Drama Republic">
            <a:extLst>
              <a:ext uri="{FF2B5EF4-FFF2-40B4-BE49-F238E27FC236}">
                <a16:creationId xmlns:a16="http://schemas.microsoft.com/office/drawing/2014/main" id="{B9616378-D093-B53B-EF9D-69B7C92B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90" y="6158738"/>
            <a:ext cx="1043082" cy="6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D78891-1A24-F480-2A9A-F910D40343E5}"/>
              </a:ext>
            </a:extLst>
          </p:cNvPr>
          <p:cNvSpPr txBox="1"/>
          <p:nvPr/>
        </p:nvSpPr>
        <p:spPr>
          <a:xfrm>
            <a:off x="6147067" y="7800854"/>
            <a:ext cx="17124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badi Extra Light" panose="020B0204020104020204" pitchFamily="34" charset="0"/>
              </a:rPr>
              <a:t>Q1 List 4 things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Q2 Language devices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Q3 structural devices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Q4 Evaluation agree/disagree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Q5 descriptive writing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B993D-D99A-AFA0-1F3D-F4442A4C4E82}"/>
              </a:ext>
            </a:extLst>
          </p:cNvPr>
          <p:cNvSpPr txBox="1"/>
          <p:nvPr/>
        </p:nvSpPr>
        <p:spPr>
          <a:xfrm>
            <a:off x="8058312" y="6911424"/>
            <a:ext cx="164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Abadi" panose="020B0604020104020204" pitchFamily="34" charset="0"/>
              </a:rPr>
              <a:t>Dramatic irony</a:t>
            </a:r>
          </a:p>
          <a:p>
            <a:endParaRPr lang="en-GB" sz="1200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8802C-BEC4-913A-E7A8-0D71B15F070D}"/>
              </a:ext>
            </a:extLst>
          </p:cNvPr>
          <p:cNvSpPr txBox="1"/>
          <p:nvPr/>
        </p:nvSpPr>
        <p:spPr>
          <a:xfrm>
            <a:off x="8393097" y="8499974"/>
            <a:ext cx="164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Accord Heavy SF" panose="020BE200000000000000" pitchFamily="34" charset="0"/>
              </a:rPr>
              <a:t>Socialism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8FCD5-61E3-217F-4B58-4B02AF1EE236}"/>
              </a:ext>
            </a:extLst>
          </p:cNvPr>
          <p:cNvSpPr txBox="1"/>
          <p:nvPr/>
        </p:nvSpPr>
        <p:spPr>
          <a:xfrm>
            <a:off x="8311809" y="5905880"/>
            <a:ext cx="164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badi" panose="020B0604020104020204" pitchFamily="34" charset="0"/>
              </a:rPr>
              <a:t>The Birling Family</a:t>
            </a:r>
          </a:p>
        </p:txBody>
      </p:sp>
      <p:pic>
        <p:nvPicPr>
          <p:cNvPr id="1040" name="Picture 16" descr="GCSE English Language Paper 2: June 2021 Model Answers — First Rate Tutors">
            <a:extLst>
              <a:ext uri="{FF2B5EF4-FFF2-40B4-BE49-F238E27FC236}">
                <a16:creationId xmlns:a16="http://schemas.microsoft.com/office/drawing/2014/main" id="{F02FB6AF-AF4F-8602-A7A4-618BE7F7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665">
            <a:off x="2810092" y="2908712"/>
            <a:ext cx="642732" cy="920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2CA1D3-1C23-0AFF-5461-DB3D98A106DC}"/>
              </a:ext>
            </a:extLst>
          </p:cNvPr>
          <p:cNvSpPr txBox="1"/>
          <p:nvPr/>
        </p:nvSpPr>
        <p:spPr>
          <a:xfrm>
            <a:off x="3589718" y="2989605"/>
            <a:ext cx="2081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badi Extra Light" panose="020B0204020104020204" pitchFamily="34" charset="0"/>
              </a:rPr>
              <a:t>Q1 true statements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Q2 summary differences/similarities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Q3 Language devices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Q4 compare writers’ views</a:t>
            </a:r>
          </a:p>
          <a:p>
            <a:r>
              <a:rPr lang="en-GB" sz="1000" dirty="0">
                <a:latin typeface="Abadi Extra Light" panose="020B0204020104020204" pitchFamily="34" charset="0"/>
              </a:rPr>
              <a:t>Q5 viewpoint writing</a:t>
            </a:r>
          </a:p>
        </p:txBody>
      </p:sp>
      <p:pic>
        <p:nvPicPr>
          <p:cNvPr id="1042" name="Picture 18" descr="EDUQAS WJEC Unseen Poetry Scheme of Work | Teaching Resources">
            <a:extLst>
              <a:ext uri="{FF2B5EF4-FFF2-40B4-BE49-F238E27FC236}">
                <a16:creationId xmlns:a16="http://schemas.microsoft.com/office/drawing/2014/main" id="{F17E1CAB-B508-1608-99B5-DF05EE51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47" y="5631162"/>
            <a:ext cx="992144" cy="7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ining on public speaking - BUD Leaders Online Community">
            <a:extLst>
              <a:ext uri="{FF2B5EF4-FFF2-40B4-BE49-F238E27FC236}">
                <a16:creationId xmlns:a16="http://schemas.microsoft.com/office/drawing/2014/main" id="{2FC4067B-B450-070C-D2E4-8C5706BD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92" y="5811495"/>
            <a:ext cx="1410504" cy="5006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-2---Viewpoints-and-Perspectives- Scheme-1 .pptx - Paper 2: Writers'  Viewpoints and Perspectives LESSON 1 Paper 2: Writers' Viewpoints and |  Course Hero">
            <a:extLst>
              <a:ext uri="{FF2B5EF4-FFF2-40B4-BE49-F238E27FC236}">
                <a16:creationId xmlns:a16="http://schemas.microsoft.com/office/drawing/2014/main" id="{E908DF07-6C71-D4BD-236D-1E99B481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59" y="5563275"/>
            <a:ext cx="639346" cy="827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trange Case of Dr Jekyll and Mr Hyde and Other Stories - Alma Books">
            <a:extLst>
              <a:ext uri="{FF2B5EF4-FFF2-40B4-BE49-F238E27FC236}">
                <a16:creationId xmlns:a16="http://schemas.microsoft.com/office/drawing/2014/main" id="{210340DF-785F-AA66-D841-16EB33AB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011">
            <a:off x="1480319" y="6750494"/>
            <a:ext cx="620189" cy="9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 Christmas Carol">
            <a:extLst>
              <a:ext uri="{FF2B5EF4-FFF2-40B4-BE49-F238E27FC236}">
                <a16:creationId xmlns:a16="http://schemas.microsoft.com/office/drawing/2014/main" id="{DADF65CE-E008-0096-5E72-C2930209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840">
            <a:off x="700619" y="6324875"/>
            <a:ext cx="603643" cy="9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03B598-4CEB-EE39-1635-AC85173237F5}"/>
              </a:ext>
            </a:extLst>
          </p:cNvPr>
          <p:cNvSpPr txBox="1"/>
          <p:nvPr/>
        </p:nvSpPr>
        <p:spPr>
          <a:xfrm>
            <a:off x="1421584" y="6313280"/>
            <a:ext cx="11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duality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4E7A6-093C-8E7D-8C71-1A3B7D64277A}"/>
              </a:ext>
            </a:extLst>
          </p:cNvPr>
          <p:cNvSpPr txBox="1"/>
          <p:nvPr/>
        </p:nvSpPr>
        <p:spPr>
          <a:xfrm>
            <a:off x="-46690" y="7248462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humanity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4566B7-A714-A363-F8B3-047492BAF434}"/>
              </a:ext>
            </a:extLst>
          </p:cNvPr>
          <p:cNvSpPr txBox="1"/>
          <p:nvPr/>
        </p:nvSpPr>
        <p:spPr>
          <a:xfrm rot="1361795">
            <a:off x="149885" y="5029659"/>
            <a:ext cx="1712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ccord Heavy SF" panose="020BE200000000000000" pitchFamily="34" charset="0"/>
              </a:rPr>
              <a:t>How does Dickens present…</a:t>
            </a:r>
          </a:p>
        </p:txBody>
      </p:sp>
      <p:pic>
        <p:nvPicPr>
          <p:cNvPr id="1058" name="Picture 34" descr="A Brief Look at Feminism in Shakespeare's &quot;Macbeth&quot; - Inquiries Journal">
            <a:extLst>
              <a:ext uri="{FF2B5EF4-FFF2-40B4-BE49-F238E27FC236}">
                <a16:creationId xmlns:a16="http://schemas.microsoft.com/office/drawing/2014/main" id="{5CF026C0-CC0D-5DCE-E5A5-4410FAD3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44" y="2914144"/>
            <a:ext cx="1299788" cy="9748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 descr="The Shakespeare Problem - Elizabethan Authors">
            <a:extLst>
              <a:ext uri="{FF2B5EF4-FFF2-40B4-BE49-F238E27FC236}">
                <a16:creationId xmlns:a16="http://schemas.microsoft.com/office/drawing/2014/main" id="{4FFC5088-A2C1-A0F9-68C7-9E5CF4F09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57" y="11399544"/>
            <a:ext cx="460882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" descr="The Shakespeare Problem - Elizabethan Authors">
            <a:extLst>
              <a:ext uri="{FF2B5EF4-FFF2-40B4-BE49-F238E27FC236}">
                <a16:creationId xmlns:a16="http://schemas.microsoft.com/office/drawing/2014/main" id="{B0F6BDBF-C842-DBA8-6E77-4D856086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96" y="4378401"/>
            <a:ext cx="460882" cy="5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953E89-324A-903E-6731-F7E723FC91D0}"/>
              </a:ext>
            </a:extLst>
          </p:cNvPr>
          <p:cNvSpPr txBox="1"/>
          <p:nvPr/>
        </p:nvSpPr>
        <p:spPr>
          <a:xfrm rot="20258322">
            <a:off x="127284" y="4144247"/>
            <a:ext cx="1712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ccord Heavy SF" panose="020BE200000000000000" pitchFamily="34" charset="0"/>
              </a:rPr>
              <a:t>Explore the ways Stevenson…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93BB8-6754-A2C7-8864-8A57DADF1336}"/>
              </a:ext>
            </a:extLst>
          </p:cNvPr>
          <p:cNvSpPr txBox="1"/>
          <p:nvPr/>
        </p:nvSpPr>
        <p:spPr>
          <a:xfrm>
            <a:off x="4917467" y="2681138"/>
            <a:ext cx="3173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ccord Heavy SF" panose="020BE200000000000000" pitchFamily="34" charset="0"/>
              </a:rPr>
              <a:t>Explore the ways Shakespeare presents…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C87E9E-4CC7-4C7C-D93B-35F309C66359}"/>
              </a:ext>
            </a:extLst>
          </p:cNvPr>
          <p:cNvSpPr txBox="1"/>
          <p:nvPr/>
        </p:nvSpPr>
        <p:spPr>
          <a:xfrm>
            <a:off x="5133296" y="3480595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avarice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519C56-DA9D-668A-80D1-8008017E8EB3}"/>
              </a:ext>
            </a:extLst>
          </p:cNvPr>
          <p:cNvSpPr txBox="1"/>
          <p:nvPr/>
        </p:nvSpPr>
        <p:spPr>
          <a:xfrm>
            <a:off x="7190772" y="2927875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hubris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6D94F2-647C-5B29-EB42-D8192409F665}"/>
              </a:ext>
            </a:extLst>
          </p:cNvPr>
          <p:cNvSpPr txBox="1"/>
          <p:nvPr/>
        </p:nvSpPr>
        <p:spPr>
          <a:xfrm>
            <a:off x="7168701" y="3368406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fate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979289-6F23-9A44-2F0F-6EF35B98F523}"/>
              </a:ext>
            </a:extLst>
          </p:cNvPr>
          <p:cNvSpPr txBox="1"/>
          <p:nvPr/>
        </p:nvSpPr>
        <p:spPr>
          <a:xfrm>
            <a:off x="4924118" y="2873158"/>
            <a:ext cx="14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ccord Light SF" pitchFamily="2" charset="0"/>
              </a:rPr>
              <a:t>murder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5D4E6E-0AD1-1BC7-DCD7-6D807C065CE8}"/>
              </a:ext>
            </a:extLst>
          </p:cNvPr>
          <p:cNvSpPr txBox="1"/>
          <p:nvPr/>
        </p:nvSpPr>
        <p:spPr>
          <a:xfrm>
            <a:off x="8318556" y="1343476"/>
            <a:ext cx="123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Each exam</a:t>
            </a:r>
          </a:p>
          <a:p>
            <a:r>
              <a:rPr lang="en-GB" sz="1400" dirty="0"/>
              <a:t>1 hour 45mins</a:t>
            </a:r>
          </a:p>
        </p:txBody>
      </p:sp>
      <p:pic>
        <p:nvPicPr>
          <p:cNvPr id="1060" name="Picture 36" descr="The Ultimate Wall Clock - 14&quot; Atomic, Black, Easy to Read, Perfect for  Home, Office, School, Indoor / Outdoor : Amazon.co.uk: Home &amp; Kitchen">
            <a:extLst>
              <a:ext uri="{FF2B5EF4-FFF2-40B4-BE49-F238E27FC236}">
                <a16:creationId xmlns:a16="http://schemas.microsoft.com/office/drawing/2014/main" id="{65CEF815-E00C-6D4D-A883-F5E3347A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94" y="1054417"/>
            <a:ext cx="484652" cy="4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6E3A493-132E-895D-3911-83A7A1286ADF}"/>
              </a:ext>
            </a:extLst>
          </p:cNvPr>
          <p:cNvSpPr txBox="1"/>
          <p:nvPr/>
        </p:nvSpPr>
        <p:spPr>
          <a:xfrm>
            <a:off x="2456790" y="1275134"/>
            <a:ext cx="247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eatnik SF" pitchFamily="2" charset="0"/>
              </a:rPr>
              <a:t>Practise, practise, practise…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4805E-82BA-2081-66BD-3C36ED127367}"/>
              </a:ext>
            </a:extLst>
          </p:cNvPr>
          <p:cNvSpPr txBox="1"/>
          <p:nvPr/>
        </p:nvSpPr>
        <p:spPr>
          <a:xfrm>
            <a:off x="6430034" y="1108714"/>
            <a:ext cx="247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 SemiBold" panose="020F0502020204030204" pitchFamily="34" charset="0"/>
              </a:rPr>
              <a:t>Time yourself</a:t>
            </a:r>
            <a:r>
              <a:rPr lang="en-GB" sz="1400" dirty="0">
                <a:latin typeface="Beatnik SF" pitchFamily="2" charset="0"/>
              </a:rPr>
              <a:t>!</a:t>
            </a:r>
          </a:p>
        </p:txBody>
      </p:sp>
      <p:pic>
        <p:nvPicPr>
          <p:cNvPr id="1062" name="Picture 38" descr="Pen writing Vectors &amp; Illustrations for Free Download | Freepik">
            <a:extLst>
              <a:ext uri="{FF2B5EF4-FFF2-40B4-BE49-F238E27FC236}">
                <a16:creationId xmlns:a16="http://schemas.microsoft.com/office/drawing/2014/main" id="{FCDEBA4E-E1FB-A562-4BB2-4F588084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58" y="927249"/>
            <a:ext cx="783960" cy="6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4AEC7D5-C283-3446-6222-E6FF9A2B523D}"/>
              </a:ext>
            </a:extLst>
          </p:cNvPr>
          <p:cNvSpPr txBox="1"/>
          <p:nvPr/>
        </p:nvSpPr>
        <p:spPr>
          <a:xfrm>
            <a:off x="4870972" y="1145294"/>
            <a:ext cx="172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Lit paper 2:</a:t>
            </a:r>
          </a:p>
          <a:p>
            <a:r>
              <a:rPr lang="en-GB" sz="1400" dirty="0"/>
              <a:t>2 hours 15 mins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83A001-8A31-566D-F8EE-40CDCFA382CB}"/>
              </a:ext>
            </a:extLst>
          </p:cNvPr>
          <p:cNvSpPr/>
          <p:nvPr/>
        </p:nvSpPr>
        <p:spPr>
          <a:xfrm>
            <a:off x="913396" y="130963"/>
            <a:ext cx="1275378" cy="662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sablanca Heavy SF" panose="020BE200000000000000" pitchFamily="34" charset="0"/>
              </a:rPr>
              <a:t>TWO COURSES, TWO GRADES</a:t>
            </a:r>
          </a:p>
        </p:txBody>
      </p:sp>
      <p:sp>
        <p:nvSpPr>
          <p:cNvPr id="39" name="Text Box 24">
            <a:extLst>
              <a:ext uri="{FF2B5EF4-FFF2-40B4-BE49-F238E27FC236}">
                <a16:creationId xmlns:a16="http://schemas.microsoft.com/office/drawing/2014/main" id="{6E52BC53-CA97-9335-5931-3AFBB2B1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798" y="1849821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Your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Future!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678AA092-8FBF-C42C-CBFA-6D21A313FE24}"/>
              </a:ext>
            </a:extLst>
          </p:cNvPr>
          <p:cNvSpPr txBox="1">
            <a:spLocks noChangeArrowheads="1"/>
          </p:cNvSpPr>
          <p:nvPr/>
        </p:nvSpPr>
        <p:spPr bwMode="auto">
          <a:xfrm rot="19442101">
            <a:off x="-505937" y="1255442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A Level English </a:t>
            </a:r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42ACFFA2-131A-3FF5-B31D-EAD81FB823CA}"/>
              </a:ext>
            </a:extLst>
          </p:cNvPr>
          <p:cNvSpPr txBox="1">
            <a:spLocks noChangeArrowheads="1"/>
          </p:cNvSpPr>
          <p:nvPr/>
        </p:nvSpPr>
        <p:spPr bwMode="auto">
          <a:xfrm rot="19453838">
            <a:off x="-637667" y="771806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journalism</a:t>
            </a: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6EF0E7F7-9524-74D5-30F8-78B88CD20E23}"/>
              </a:ext>
            </a:extLst>
          </p:cNvPr>
          <p:cNvSpPr txBox="1">
            <a:spLocks noChangeArrowheads="1"/>
          </p:cNvSpPr>
          <p:nvPr/>
        </p:nvSpPr>
        <p:spPr bwMode="auto">
          <a:xfrm rot="19381909">
            <a:off x="-700882" y="1133981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teaching</a:t>
            </a: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id="{3335B357-0E44-83DD-1B5A-9F93DBBC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690" y="2753911"/>
            <a:ext cx="2131670" cy="51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Essential for any career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D0C0414-6022-C48D-341C-439F55D9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701" y="1079801"/>
            <a:ext cx="213167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solidFill>
                  <a:srgbClr val="000000"/>
                </a:solidFill>
                <a:latin typeface="Congenial" panose="02000503040000020004" pitchFamily="2" charset="0"/>
              </a:rPr>
              <a:t>Marks for detail</a:t>
            </a:r>
          </a:p>
        </p:txBody>
      </p:sp>
      <p:pic>
        <p:nvPicPr>
          <p:cNvPr id="1068" name="Picture 44" descr="Assessments 2023 - Newsome Academy">
            <a:extLst>
              <a:ext uri="{FF2B5EF4-FFF2-40B4-BE49-F238E27FC236}">
                <a16:creationId xmlns:a16="http://schemas.microsoft.com/office/drawing/2014/main" id="{B527A307-F232-675A-E3EA-398BFE62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43" y="4129846"/>
            <a:ext cx="1283209" cy="718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612E9D8-85B4-9EB1-1D6A-D6DC02B6F03C}"/>
              </a:ext>
            </a:extLst>
          </p:cNvPr>
          <p:cNvSpPr txBox="1"/>
          <p:nvPr/>
        </p:nvSpPr>
        <p:spPr>
          <a:xfrm rot="802844">
            <a:off x="7890095" y="4875237"/>
            <a:ext cx="1654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damsky SF" pitchFamily="2" charset="0"/>
              </a:rPr>
              <a:t>              INFERS…</a:t>
            </a:r>
          </a:p>
          <a:p>
            <a:r>
              <a:rPr lang="en-GB" sz="1000" dirty="0">
                <a:latin typeface="Adamsky SF" pitchFamily="2" charset="0"/>
              </a:rPr>
              <a:t>IMPLIES…</a:t>
            </a:r>
          </a:p>
          <a:p>
            <a:r>
              <a:rPr lang="en-GB" sz="1000" dirty="0">
                <a:latin typeface="Adamsky SF" pitchFamily="2" charset="0"/>
              </a:rPr>
              <a:t>                  EVOKES…</a:t>
            </a:r>
          </a:p>
          <a:p>
            <a:r>
              <a:rPr lang="en-GB" sz="1000" dirty="0">
                <a:latin typeface="Adamsky SF" pitchFamily="2" charset="0"/>
              </a:rPr>
              <a:t>      INDICATES…</a:t>
            </a:r>
          </a:p>
          <a:p>
            <a:endParaRPr lang="en-GB" sz="1000" dirty="0">
              <a:latin typeface="Adamsky SF" pitchFamily="2" charset="0"/>
            </a:endParaRPr>
          </a:p>
          <a:p>
            <a:r>
              <a:rPr lang="en-GB" sz="1000" dirty="0">
                <a:latin typeface="Adamsky SF" pitchFamily="2" charset="0"/>
              </a:rPr>
              <a:t>PERHAPS SUGGESTS…</a:t>
            </a:r>
          </a:p>
        </p:txBody>
      </p:sp>
    </p:spTree>
    <p:extLst>
      <p:ext uri="{BB962C8B-B14F-4D97-AF65-F5344CB8AC3E}">
        <p14:creationId xmlns:p14="http://schemas.microsoft.com/office/powerpoint/2010/main" val="109698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b433cb71b6cb0efa31b2d303bba062f0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9a18ac6d14d55a1fbafc7ab59bac0f8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E39C8-95D4-4935-9061-6CEF614F6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297D8F-B982-485C-813A-32EB0FD87095}">
  <ds:schemaRefs>
    <ds:schemaRef ds:uri="http://purl.org/dc/elements/1.1/"/>
    <ds:schemaRef ds:uri="http://purl.org/dc/terms/"/>
    <ds:schemaRef ds:uri="http://schemas.microsoft.com/office/2006/documentManagement/types"/>
    <ds:schemaRef ds:uri="72003e7f-a810-49d1-af16-57a16bcd5067"/>
    <ds:schemaRef ds:uri="http://schemas.microsoft.com/office/infopath/2007/PartnerControls"/>
    <ds:schemaRef ds:uri="http://schemas.openxmlformats.org/package/2006/metadata/core-properties"/>
    <ds:schemaRef ds:uri="228ce75d-98ab-402c-bb09-8b6ed9e51014"/>
    <ds:schemaRef ds:uri="http://schemas.microsoft.com/office/2006/metadata/properties"/>
    <ds:schemaRef ds:uri="http://www.w3.org/XML/1998/namespace"/>
    <ds:schemaRef ds:uri="http://purl.org/dc/dcmitype/"/>
    <ds:schemaRef ds:uri="82762546-134f-435b-a3d8-01776a5e047b"/>
    <ds:schemaRef ds:uri="3c6552ff-e203-492b-9a4a-86c2b1ce869f"/>
  </ds:schemaRefs>
</ds:datastoreItem>
</file>

<file path=customXml/itemProps3.xml><?xml version="1.0" encoding="utf-8"?>
<ds:datastoreItem xmlns:ds="http://schemas.openxmlformats.org/officeDocument/2006/customXml" ds:itemID="{9304B9E0-3EFC-40D3-9C15-F1CB6CC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62546-134f-435b-a3d8-01776a5e047b"/>
    <ds:schemaRef ds:uri="67fdbd2b-1973-427c-bffa-6d718ee9b636"/>
    <ds:schemaRef ds:uri="3c6552ff-e203-492b-9a4a-86c2b1ce8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14238</TotalTime>
  <Words>499</Words>
  <Application>Microsoft Office PowerPoint</Application>
  <PresentationFormat>Custom</PresentationFormat>
  <Paragraphs>158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Abadi</vt:lpstr>
      <vt:lpstr>Abadi Extra Light</vt:lpstr>
      <vt:lpstr>Accord Heavy SF</vt:lpstr>
      <vt:lpstr>Accord Light SF</vt:lpstr>
      <vt:lpstr>Adamsky SF</vt:lpstr>
      <vt:lpstr>Adventurer Light SF</vt:lpstr>
      <vt:lpstr>Aptos SemiBold</vt:lpstr>
      <vt:lpstr>Arial</vt:lpstr>
      <vt:lpstr>Arial Hebrew</vt:lpstr>
      <vt:lpstr>Arial Nova Cond</vt:lpstr>
      <vt:lpstr>Beatnik SF</vt:lpstr>
      <vt:lpstr>Cairo SF</vt:lpstr>
      <vt:lpstr>Calibri</vt:lpstr>
      <vt:lpstr>Calibri Light</vt:lpstr>
      <vt:lpstr>Casablanca Heavy SF</vt:lpstr>
      <vt:lpstr>Chiller</vt:lpstr>
      <vt:lpstr>Congenial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Bill, Lisa</cp:lastModifiedBy>
  <cp:revision>407</cp:revision>
  <cp:lastPrinted>2021-11-21T20:17:08Z</cp:lastPrinted>
  <dcterms:created xsi:type="dcterms:W3CDTF">2018-02-08T08:28:53Z</dcterms:created>
  <dcterms:modified xsi:type="dcterms:W3CDTF">2023-09-05T13:41:17Z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  <property fmtid="{D5CDD505-2E9C-101B-9397-08002B2CF9AE}" pid="3" name="MediaServiceImageTags">
    <vt:lpwstr/>
  </property>
</Properties>
</file>