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7" r:id="rId5"/>
    <p:sldId id="283" r:id="rId6"/>
    <p:sldId id="259" r:id="rId7"/>
    <p:sldId id="281" r:id="rId8"/>
    <p:sldId id="273" r:id="rId9"/>
    <p:sldId id="275" r:id="rId10"/>
    <p:sldId id="277" r:id="rId11"/>
    <p:sldId id="278" r:id="rId12"/>
    <p:sldId id="271" r:id="rId13"/>
    <p:sldId id="272" r:id="rId14"/>
    <p:sldId id="280" r:id="rId15"/>
    <p:sldId id="268" r:id="rId16"/>
    <p:sldId id="269" r:id="rId17"/>
  </p:sldIdLst>
  <p:sldSz cx="12192000" cy="6858000"/>
  <p:notesSz cx="6797675"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B89630-D4C2-4660-B3B7-0935183E4569}" v="31" dt="2025-07-18T09:48:30.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50084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500844"/>
          </a:xfrm>
          <a:prstGeom prst="rect">
            <a:avLst/>
          </a:prstGeom>
        </p:spPr>
        <p:txBody>
          <a:bodyPr vert="horz" lIns="91440" tIns="45720" rIns="91440" bIns="45720" rtlCol="0"/>
          <a:lstStyle>
            <a:lvl1pPr algn="r">
              <a:defRPr sz="1200"/>
            </a:lvl1pPr>
          </a:lstStyle>
          <a:p>
            <a:fld id="{BB67B044-71AD-4E69-8B20-C1CED71FE981}" type="datetimeFigureOut">
              <a:rPr lang="en-GB" smtClean="0"/>
              <a:t>18/07/2025</a:t>
            </a:fld>
            <a:endParaRPr lang="en-GB"/>
          </a:p>
        </p:txBody>
      </p:sp>
      <p:sp>
        <p:nvSpPr>
          <p:cNvPr id="4" name="Slide Image Placeholder 3"/>
          <p:cNvSpPr>
            <a:spLocks noGrp="1" noRot="1" noChangeAspect="1"/>
          </p:cNvSpPr>
          <p:nvPr>
            <p:ph type="sldImg" idx="2"/>
          </p:nvPr>
        </p:nvSpPr>
        <p:spPr>
          <a:xfrm>
            <a:off x="404813" y="1247775"/>
            <a:ext cx="5988050" cy="33686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803934"/>
            <a:ext cx="5438140" cy="393049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81358"/>
            <a:ext cx="2945659" cy="50084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81358"/>
            <a:ext cx="2945659" cy="500842"/>
          </a:xfrm>
          <a:prstGeom prst="rect">
            <a:avLst/>
          </a:prstGeom>
        </p:spPr>
        <p:txBody>
          <a:bodyPr vert="horz" lIns="91440" tIns="45720" rIns="91440" bIns="45720" rtlCol="0" anchor="b"/>
          <a:lstStyle>
            <a:lvl1pPr algn="r">
              <a:defRPr sz="1200"/>
            </a:lvl1pPr>
          </a:lstStyle>
          <a:p>
            <a:fld id="{9C34E46A-507A-494E-93AC-33E35CD70A1B}" type="slidenum">
              <a:rPr lang="en-GB" smtClean="0"/>
              <a:t>‹#›</a:t>
            </a:fld>
            <a:endParaRPr lang="en-GB"/>
          </a:p>
        </p:txBody>
      </p:sp>
    </p:spTree>
    <p:extLst>
      <p:ext uri="{BB962C8B-B14F-4D97-AF65-F5344CB8AC3E}">
        <p14:creationId xmlns:p14="http://schemas.microsoft.com/office/powerpoint/2010/main" val="273213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5A7BD4-72A5-E52C-0A80-F79D6727C045}"/>
              </a:ext>
            </a:extLst>
          </p:cNvPr>
          <p:cNvSpPr>
            <a:spLocks noGrp="1" noRot="1" noChangeAspect="1"/>
          </p:cNvSpPr>
          <p:nvPr>
            <p:ph type="sldImg"/>
          </p:nvPr>
        </p:nvSpPr>
        <p:spPr>
          <a:xfrm>
            <a:off x="404813" y="1247775"/>
            <a:ext cx="5988050" cy="3368675"/>
          </a:xfrm>
        </p:spPr>
      </p:sp>
      <p:sp>
        <p:nvSpPr>
          <p:cNvPr id="3" name="Notes Placeholder 2">
            <a:extLst>
              <a:ext uri="{FF2B5EF4-FFF2-40B4-BE49-F238E27FC236}">
                <a16:creationId xmlns:a16="http://schemas.microsoft.com/office/drawing/2014/main" id="{F71A9BAF-A777-4D0C-46F6-942283CAB3F7}"/>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1B82B268-868F-DAED-23D0-8D7A086AEBAD}"/>
              </a:ext>
            </a:extLst>
          </p:cNvPr>
          <p:cNvSpPr txBox="1"/>
          <p:nvPr/>
        </p:nvSpPr>
        <p:spPr>
          <a:xfrm>
            <a:off x="3850438" y="9481353"/>
            <a:ext cx="2945659" cy="500847"/>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584FC6D-A2F7-485D-9706-DD1DF8C84D79}" type="slidenum">
              <a:t>10</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3082B-3CC8-3450-607E-3D27CABDD3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C77BA34-8B10-AAD5-916D-E7D2F23717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BDD6E0F-E255-A5DF-0362-C2C4F6710E75}"/>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5" name="Footer Placeholder 4">
            <a:extLst>
              <a:ext uri="{FF2B5EF4-FFF2-40B4-BE49-F238E27FC236}">
                <a16:creationId xmlns:a16="http://schemas.microsoft.com/office/drawing/2014/main" id="{19396D7F-771E-EF75-3603-29F12A66EA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A48F82-5328-3985-9CB6-391D4280990E}"/>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2707271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5D18-87C6-6ED2-A104-16E1F55475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993566-3EB0-2A59-FA0B-C33D3501DA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06E149-BE51-3B26-51C5-944301674302}"/>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5" name="Footer Placeholder 4">
            <a:extLst>
              <a:ext uri="{FF2B5EF4-FFF2-40B4-BE49-F238E27FC236}">
                <a16:creationId xmlns:a16="http://schemas.microsoft.com/office/drawing/2014/main" id="{8769D093-D2E2-A5A2-F880-9033ECE49D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29664-C506-6D29-8372-BB5E05739B84}"/>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20345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09A3E7-C5AF-61EF-DE61-B104FC6F43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41EBE66-A112-8554-A7DC-D50058BEDC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49FAFE-8C0C-7B01-6CF5-CCCB30414738}"/>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5" name="Footer Placeholder 4">
            <a:extLst>
              <a:ext uri="{FF2B5EF4-FFF2-40B4-BE49-F238E27FC236}">
                <a16:creationId xmlns:a16="http://schemas.microsoft.com/office/drawing/2014/main" id="{6BFD7967-4FCA-6C34-2BBA-839EAA64AE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AC1622-A1E5-F59C-681D-5FCDEAA1C01E}"/>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293565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D1F7F-93B4-EF57-3692-EEC237AC10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5CE178-D2EE-13CF-6A13-E292AB8CF7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7D57D8-74B0-1A9F-74A0-76CE9DACBFB1}"/>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5" name="Footer Placeholder 4">
            <a:extLst>
              <a:ext uri="{FF2B5EF4-FFF2-40B4-BE49-F238E27FC236}">
                <a16:creationId xmlns:a16="http://schemas.microsoft.com/office/drawing/2014/main" id="{1068D352-3920-04E3-3771-F22B9A33AD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5E98BB-72AF-3B0A-3A03-4E7E449F746F}"/>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185509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E5404-E637-5D26-9503-EA35EA7A92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E91FCF-69B9-1BC1-7318-D0AC41D6A95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E13DBF-791D-4503-3FB1-FB1BDCF08480}"/>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5" name="Footer Placeholder 4">
            <a:extLst>
              <a:ext uri="{FF2B5EF4-FFF2-40B4-BE49-F238E27FC236}">
                <a16:creationId xmlns:a16="http://schemas.microsoft.com/office/drawing/2014/main" id="{9EC5774A-BB9E-2BDF-F73B-EE063AC394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D63E8B-BF1D-9C41-AA2E-F39967F9C4B2}"/>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395155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2A841-9CA0-0396-9278-0F1B161169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6EB097-1514-A90D-D40A-FCD33C7D37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9969260-D41F-3BE3-8957-569D0C95E6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CB591A8-44EB-DC92-81E5-499E2E123F65}"/>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6" name="Footer Placeholder 5">
            <a:extLst>
              <a:ext uri="{FF2B5EF4-FFF2-40B4-BE49-F238E27FC236}">
                <a16:creationId xmlns:a16="http://schemas.microsoft.com/office/drawing/2014/main" id="{F01AB4B4-9D40-0F3C-9CBE-DF1572ACD9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529EAE-ACF7-C1B4-6F64-3C7F4BAADCF9}"/>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17415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12DBD-04EB-D76E-3372-97F59C3E99A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824696-D5CB-83E2-D874-698E69C5AB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CD2322-5CD5-FE24-E82A-72D0016F9C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7B5004-B280-2EDC-0004-D9519A43C4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C973E-EF5D-3680-10F1-48BB1A7837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68D08CB-43A4-BD5F-9C0B-D166852D2B3F}"/>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8" name="Footer Placeholder 7">
            <a:extLst>
              <a:ext uri="{FF2B5EF4-FFF2-40B4-BE49-F238E27FC236}">
                <a16:creationId xmlns:a16="http://schemas.microsoft.com/office/drawing/2014/main" id="{3276118F-671E-9486-3FCC-768A71EEEF8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5D9E4F0-6D77-748E-29EA-660CC238FBC1}"/>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2432181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699F0-ABB6-64CF-B8B7-11072D8DCD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705AC7D-AF99-4FE1-94B4-29E0C35C4FF4}"/>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4" name="Footer Placeholder 3">
            <a:extLst>
              <a:ext uri="{FF2B5EF4-FFF2-40B4-BE49-F238E27FC236}">
                <a16:creationId xmlns:a16="http://schemas.microsoft.com/office/drawing/2014/main" id="{73C67321-6DA8-D01B-CA8F-DB8D3EF622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155BD0-4F57-E000-87DD-5B47CB315C9C}"/>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167892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2E6EA5-4CAF-6BEC-C4C2-3F3899C4E391}"/>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3" name="Footer Placeholder 2">
            <a:extLst>
              <a:ext uri="{FF2B5EF4-FFF2-40B4-BE49-F238E27FC236}">
                <a16:creationId xmlns:a16="http://schemas.microsoft.com/office/drawing/2014/main" id="{02B852B1-1B84-2EFF-5429-EC4484731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24D3B3-50DB-7F01-77A8-B2B67F2613F4}"/>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3708867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BA098-5BD7-73DB-911D-2AF42524A3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AE4F122-5EC7-2E75-DF27-4D9089D7A6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79B3652-54A8-0E1F-D1ED-8E45CE63B7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8E5871-8500-B38D-77D7-E365D7E88B6C}"/>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6" name="Footer Placeholder 5">
            <a:extLst>
              <a:ext uri="{FF2B5EF4-FFF2-40B4-BE49-F238E27FC236}">
                <a16:creationId xmlns:a16="http://schemas.microsoft.com/office/drawing/2014/main" id="{B31ABC03-FF89-5516-A886-8A4118F7F5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A4A0F9-D46B-7113-B128-057FB2E35D78}"/>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3142634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15E94-5ADF-2B67-36F9-1102AC916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9634BC-9AC7-8954-9855-054609B962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6D6D1E-20FA-C4C4-B7D2-B94C7B3D3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BC5D72-3F92-20B7-8C02-91DA33E0BEB9}"/>
              </a:ext>
            </a:extLst>
          </p:cNvPr>
          <p:cNvSpPr>
            <a:spLocks noGrp="1"/>
          </p:cNvSpPr>
          <p:nvPr>
            <p:ph type="dt" sz="half" idx="10"/>
          </p:nvPr>
        </p:nvSpPr>
        <p:spPr/>
        <p:txBody>
          <a:bodyPr/>
          <a:lstStyle/>
          <a:p>
            <a:fld id="{CD66A873-E65D-4862-BF4D-7385E1979D74}" type="datetimeFigureOut">
              <a:rPr lang="en-GB" smtClean="0"/>
              <a:t>18/07/2025</a:t>
            </a:fld>
            <a:endParaRPr lang="en-GB"/>
          </a:p>
        </p:txBody>
      </p:sp>
      <p:sp>
        <p:nvSpPr>
          <p:cNvPr id="6" name="Footer Placeholder 5">
            <a:extLst>
              <a:ext uri="{FF2B5EF4-FFF2-40B4-BE49-F238E27FC236}">
                <a16:creationId xmlns:a16="http://schemas.microsoft.com/office/drawing/2014/main" id="{F076270C-820B-6FDF-D5F1-EEBFB356A0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021694-1188-9FA6-722E-513DC21A1270}"/>
              </a:ext>
            </a:extLst>
          </p:cNvPr>
          <p:cNvSpPr>
            <a:spLocks noGrp="1"/>
          </p:cNvSpPr>
          <p:nvPr>
            <p:ph type="sldNum" sz="quarter" idx="12"/>
          </p:nvPr>
        </p:nvSpPr>
        <p:spPr/>
        <p:txBody>
          <a:bodyPr/>
          <a:lstStyle/>
          <a:p>
            <a:fld id="{15CC34E7-6F03-4601-82A9-1418A4D430B7}" type="slidenum">
              <a:rPr lang="en-GB" smtClean="0"/>
              <a:t>‹#›</a:t>
            </a:fld>
            <a:endParaRPr lang="en-GB"/>
          </a:p>
        </p:txBody>
      </p:sp>
    </p:spTree>
    <p:extLst>
      <p:ext uri="{BB962C8B-B14F-4D97-AF65-F5344CB8AC3E}">
        <p14:creationId xmlns:p14="http://schemas.microsoft.com/office/powerpoint/2010/main" val="351667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0E9F0-99FF-F38B-4A05-DD8F49F2AD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728E6F-89D8-CCB0-6A00-B3167D796F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825456-1A80-BBB8-FCDB-D7287A6944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D66A873-E65D-4862-BF4D-7385E1979D74}" type="datetimeFigureOut">
              <a:rPr lang="en-GB" smtClean="0"/>
              <a:t>18/07/2025</a:t>
            </a:fld>
            <a:endParaRPr lang="en-GB"/>
          </a:p>
        </p:txBody>
      </p:sp>
      <p:sp>
        <p:nvSpPr>
          <p:cNvPr id="5" name="Footer Placeholder 4">
            <a:extLst>
              <a:ext uri="{FF2B5EF4-FFF2-40B4-BE49-F238E27FC236}">
                <a16:creationId xmlns:a16="http://schemas.microsoft.com/office/drawing/2014/main" id="{F1284CB4-5FA8-A02E-D5E0-48B8202A9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1F865B80-BBF0-2F57-BF31-9B0E4A571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5CC34E7-6F03-4601-82A9-1418A4D430B7}" type="slidenum">
              <a:rPr lang="en-GB" smtClean="0"/>
              <a:t>‹#›</a:t>
            </a:fld>
            <a:endParaRPr lang="en-GB"/>
          </a:p>
        </p:txBody>
      </p:sp>
    </p:spTree>
    <p:extLst>
      <p:ext uri="{BB962C8B-B14F-4D97-AF65-F5344CB8AC3E}">
        <p14:creationId xmlns:p14="http://schemas.microsoft.com/office/powerpoint/2010/main" val="861095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0.xml"/><Relationship Id="rId4" Type="http://schemas.openxmlformats.org/officeDocument/2006/relationships/slide" Target="slide4.xml"/><Relationship Id="rId9" Type="http://schemas.openxmlformats.org/officeDocument/2006/relationships/slide" Target="slide9.xml"/><Relationship Id="rId1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hyperlink" Target="https://www.youtube.com/watch?v=2IjWLXwS4Lk" TargetMode="External"/><Relationship Id="rId7" Type="http://schemas.openxmlformats.org/officeDocument/2006/relationships/hyperlink" Target="https://www.bbc.co.uk/programmes/m0014rhk" TargetMode="External"/><Relationship Id="rId2" Type="http://schemas.openxmlformats.org/officeDocument/2006/relationships/hyperlink" Target="https://www.bbc.co.uk/teach/articles/z74xkmn" TargetMode="External"/><Relationship Id="rId1" Type="http://schemas.openxmlformats.org/officeDocument/2006/relationships/slideLayout" Target="../slideLayouts/slideLayout2.xml"/><Relationship Id="rId6" Type="http://schemas.openxmlformats.org/officeDocument/2006/relationships/hyperlink" Target="https://www.bbc.co.uk/bitesize/articles/zrxxgwx" TargetMode="External"/><Relationship Id="rId5" Type="http://schemas.openxmlformats.org/officeDocument/2006/relationships/hyperlink" Target="https://www.bbc.co.uk/bitesize/guides/zbj48mn/revision/5" TargetMode="External"/><Relationship Id="rId10" Type="http://schemas.openxmlformats.org/officeDocument/2006/relationships/image" Target="../media/image3.svg"/><Relationship Id="rId4" Type="http://schemas.openxmlformats.org/officeDocument/2006/relationships/hyperlink" Target="https://www.bbc.co.uk/bitesize/articles/zh77vk7"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hyperlink" Target="https://www.history.com/topics/religion/hinduism" TargetMode="External"/><Relationship Id="rId7" Type="http://schemas.openxmlformats.org/officeDocument/2006/relationships/image" Target="../media/image2.png"/><Relationship Id="rId2" Type="http://schemas.openxmlformats.org/officeDocument/2006/relationships/hyperlink" Target="https://www.sikhreligion.net/langar/" TargetMode="Externa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hyperlink" Target="https://www.bbc.co.uk/programmes/m0014rhk" TargetMode="External"/><Relationship Id="rId4" Type="http://schemas.openxmlformats.org/officeDocument/2006/relationships/hyperlink" Target="https://www.youtube.com/watch?v=2IjWLXwS4L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8" Type="http://schemas.openxmlformats.org/officeDocument/2006/relationships/hyperlink" Target="https://www.bbc.co.uk/bitesize/guides/zwxm97h/revision/1" TargetMode="External"/><Relationship Id="rId13" Type="http://schemas.openxmlformats.org/officeDocument/2006/relationships/image" Target="../media/image2.png"/><Relationship Id="rId3" Type="http://schemas.openxmlformats.org/officeDocument/2006/relationships/hyperlink" Target="https://www.theosthinktank.co.uk/comment/2022/11/24/the-nones-unpacking-theos-research-on-britains-nonbelieving-50https:/www.theosthinktank.co.uk/comment/2022/11/24/the-nones-unpacking-theos-research-on-britains-nonbelieving-50" TargetMode="External"/><Relationship Id="rId7" Type="http://schemas.openxmlformats.org/officeDocument/2006/relationships/hyperlink" Target="https://www.youtube.com/watch?v=oKcYEUWd5BM" TargetMode="External"/><Relationship Id="rId12" Type="http://schemas.openxmlformats.org/officeDocument/2006/relationships/slide" Target="slide1.xml"/><Relationship Id="rId2" Type="http://schemas.openxmlformats.org/officeDocument/2006/relationships/hyperlink" Target="https://www.pewresearch.org/religion/2012/10/09/nones-on-the-rise/" TargetMode="External"/><Relationship Id="rId1" Type="http://schemas.openxmlformats.org/officeDocument/2006/relationships/slideLayout" Target="../slideLayouts/slideLayout2.xml"/><Relationship Id="rId6" Type="http://schemas.openxmlformats.org/officeDocument/2006/relationships/hyperlink" Target="https://visitmymosque.org/" TargetMode="External"/><Relationship Id="rId11" Type="http://schemas.openxmlformats.org/officeDocument/2006/relationships/hyperlink" Target="https://www.natre.org.uk/about-natre/projects/spirited-arts/spirited-arts-gallery/2023/" TargetMode="External"/><Relationship Id="rId5" Type="http://schemas.openxmlformats.org/officeDocument/2006/relationships/hyperlink" Target="https://mcb.org.uk/resources/british-muslims/" TargetMode="External"/><Relationship Id="rId10" Type="http://schemas.openxmlformats.org/officeDocument/2006/relationships/hyperlink" Target="https://www.bbc.co.uk/bitesize/guides/zwvymsg/revision/1" TargetMode="External"/><Relationship Id="rId4" Type="http://schemas.openxmlformats.org/officeDocument/2006/relationships/hyperlink" Target="https://www.ons.gov.uk/peoplepopulationandcommunity/culturalidentity/religion/bulletins/religionenglandandwales/census2021" TargetMode="External"/><Relationship Id="rId9" Type="http://schemas.openxmlformats.org/officeDocument/2006/relationships/hyperlink" Target="https://www.bbc.co.uk/bitesize/guides/zf626yc/revision/9" TargetMode="External"/><Relationship Id="rId1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96A55888-19C7-B113-3757-C04A2F9C9A0C}"/>
              </a:ext>
            </a:extLst>
          </p:cNvPr>
          <p:cNvSpPr txBox="1">
            <a:spLocks noGrp="1"/>
          </p:cNvSpPr>
          <p:nvPr>
            <p:ph type="subTitle" idx="1"/>
          </p:nvPr>
        </p:nvSpPr>
        <p:spPr>
          <a:xfrm>
            <a:off x="1285875" y="1859514"/>
            <a:ext cx="9144000" cy="4089864"/>
          </a:xfrm>
        </p:spPr>
        <p:txBody>
          <a:bodyPr/>
          <a:lstStyle/>
          <a:p>
            <a:pPr lvl="0">
              <a:lnSpc>
                <a:spcPct val="70000"/>
              </a:lnSpc>
            </a:pPr>
            <a:r>
              <a:rPr lang="en-GB" sz="1500" dirty="0"/>
              <a:t>CLICK TO SKIP TO– </a:t>
            </a:r>
          </a:p>
          <a:p>
            <a:pPr lvl="0">
              <a:lnSpc>
                <a:spcPct val="70000"/>
              </a:lnSpc>
            </a:pPr>
            <a:r>
              <a:rPr lang="en-GB" sz="1500" dirty="0">
                <a:hlinkClick r:id="rId2" action="ppaction://hlinksldjump">
                  <a:extLst>
                    <a:ext uri="{A12FA001-AC4F-418D-AE19-62706E023703}">
                      <ahyp:hlinkClr xmlns:ahyp="http://schemas.microsoft.com/office/drawing/2018/hyperlinkcolor" val="tx"/>
                    </a:ext>
                  </a:extLst>
                </a:hlinkClick>
              </a:rPr>
              <a:t>Curriculum Intent statement.</a:t>
            </a:r>
            <a:endParaRPr lang="en-GB" sz="1500" dirty="0"/>
          </a:p>
          <a:p>
            <a:pPr lvl="0">
              <a:lnSpc>
                <a:spcPct val="70000"/>
              </a:lnSpc>
            </a:pPr>
            <a:r>
              <a:rPr lang="en-GB" sz="1500" dirty="0">
                <a:hlinkClick r:id="rId3" action="ppaction://hlinksldjump">
                  <a:extLst>
                    <a:ext uri="{A12FA001-AC4F-418D-AE19-62706E023703}">
                      <ahyp:hlinkClr xmlns:ahyp="http://schemas.microsoft.com/office/drawing/2018/hyperlinkcolor" val="tx"/>
                    </a:ext>
                  </a:extLst>
                </a:hlinkClick>
              </a:rPr>
              <a:t>Year 7 Overview</a:t>
            </a:r>
            <a:endParaRPr lang="en-GB" sz="1500" dirty="0"/>
          </a:p>
          <a:p>
            <a:pPr lvl="0">
              <a:lnSpc>
                <a:spcPct val="70000"/>
              </a:lnSpc>
            </a:pPr>
            <a:r>
              <a:rPr lang="en-GB" sz="1500" dirty="0">
                <a:hlinkClick r:id="rId4" action="ppaction://hlinksldjump">
                  <a:extLst>
                    <a:ext uri="{A12FA001-AC4F-418D-AE19-62706E023703}">
                      <ahyp:hlinkClr xmlns:ahyp="http://schemas.microsoft.com/office/drawing/2018/hyperlinkcolor" val="tx"/>
                    </a:ext>
                  </a:extLst>
                </a:hlinkClick>
              </a:rPr>
              <a:t>How parents can be of support and extracurricular links Year 7</a:t>
            </a:r>
            <a:endParaRPr lang="en-GB" sz="1500" dirty="0"/>
          </a:p>
          <a:p>
            <a:pPr lvl="0">
              <a:lnSpc>
                <a:spcPct val="70000"/>
              </a:lnSpc>
            </a:pPr>
            <a:r>
              <a:rPr lang="en-GB" sz="1500" dirty="0">
                <a:hlinkClick r:id="rId5" action="ppaction://hlinksldjump">
                  <a:extLst>
                    <a:ext uri="{A12FA001-AC4F-418D-AE19-62706E023703}">
                      <ahyp:hlinkClr xmlns:ahyp="http://schemas.microsoft.com/office/drawing/2018/hyperlinkcolor" val="tx"/>
                    </a:ext>
                  </a:extLst>
                </a:hlinkClick>
              </a:rPr>
              <a:t>Year 8 Overview</a:t>
            </a:r>
            <a:endParaRPr lang="en-GB" sz="1500" dirty="0"/>
          </a:p>
          <a:p>
            <a:pPr lvl="0">
              <a:lnSpc>
                <a:spcPct val="70000"/>
              </a:lnSpc>
            </a:pPr>
            <a:r>
              <a:rPr lang="en-GB" sz="1500" dirty="0">
                <a:hlinkClick r:id="rId6" action="ppaction://hlinksldjump">
                  <a:extLst>
                    <a:ext uri="{A12FA001-AC4F-418D-AE19-62706E023703}">
                      <ahyp:hlinkClr xmlns:ahyp="http://schemas.microsoft.com/office/drawing/2018/hyperlinkcolor" val="tx"/>
                    </a:ext>
                  </a:extLst>
                </a:hlinkClick>
              </a:rPr>
              <a:t>How parents can be of support and extracurricular links Year 8</a:t>
            </a:r>
            <a:endParaRPr lang="en-GB" sz="1500" dirty="0"/>
          </a:p>
          <a:p>
            <a:pPr lvl="0">
              <a:lnSpc>
                <a:spcPct val="70000"/>
              </a:lnSpc>
            </a:pPr>
            <a:r>
              <a:rPr lang="en-GB" sz="1500" dirty="0">
                <a:hlinkClick r:id="rId7" action="ppaction://hlinksldjump">
                  <a:extLst>
                    <a:ext uri="{A12FA001-AC4F-418D-AE19-62706E023703}">
                      <ahyp:hlinkClr xmlns:ahyp="http://schemas.microsoft.com/office/drawing/2018/hyperlinkcolor" val="tx"/>
                    </a:ext>
                  </a:extLst>
                </a:hlinkClick>
              </a:rPr>
              <a:t>Year 9 Overview</a:t>
            </a:r>
            <a:endParaRPr lang="en-GB" sz="1500" dirty="0"/>
          </a:p>
          <a:p>
            <a:pPr lvl="0">
              <a:lnSpc>
                <a:spcPct val="70000"/>
              </a:lnSpc>
            </a:pPr>
            <a:r>
              <a:rPr lang="en-GB" sz="1500" dirty="0">
                <a:hlinkClick r:id="rId8" action="ppaction://hlinksldjump">
                  <a:extLst>
                    <a:ext uri="{A12FA001-AC4F-418D-AE19-62706E023703}">
                      <ahyp:hlinkClr xmlns:ahyp="http://schemas.microsoft.com/office/drawing/2018/hyperlinkcolor" val="tx"/>
                    </a:ext>
                  </a:extLst>
                </a:hlinkClick>
              </a:rPr>
              <a:t>How parents can be of support and extracurricular links Year 9</a:t>
            </a:r>
            <a:endParaRPr lang="en-GB" sz="1500" dirty="0"/>
          </a:p>
          <a:p>
            <a:pPr lvl="0">
              <a:lnSpc>
                <a:spcPct val="70000"/>
              </a:lnSpc>
            </a:pPr>
            <a:r>
              <a:rPr lang="en-GB" sz="1500" dirty="0">
                <a:hlinkClick r:id="rId9" action="ppaction://hlinksldjump">
                  <a:extLst>
                    <a:ext uri="{A12FA001-AC4F-418D-AE19-62706E023703}">
                      <ahyp:hlinkClr xmlns:ahyp="http://schemas.microsoft.com/office/drawing/2018/hyperlinkcolor" val="tx"/>
                    </a:ext>
                  </a:extLst>
                </a:hlinkClick>
              </a:rPr>
              <a:t>Year 10 overview</a:t>
            </a:r>
            <a:endParaRPr lang="en-GB" sz="1500" dirty="0"/>
          </a:p>
          <a:p>
            <a:pPr lvl="0">
              <a:lnSpc>
                <a:spcPct val="70000"/>
              </a:lnSpc>
            </a:pPr>
            <a:r>
              <a:rPr lang="en-GB" sz="1500" dirty="0">
                <a:hlinkClick r:id="rId10" action="ppaction://hlinksldjump">
                  <a:extLst>
                    <a:ext uri="{A12FA001-AC4F-418D-AE19-62706E023703}">
                      <ahyp:hlinkClr xmlns:ahyp="http://schemas.microsoft.com/office/drawing/2018/hyperlinkcolor" val="tx"/>
                    </a:ext>
                  </a:extLst>
                </a:hlinkClick>
              </a:rPr>
              <a:t>Year 11 Overview</a:t>
            </a:r>
            <a:endParaRPr lang="en-GB" sz="1500" dirty="0"/>
          </a:p>
          <a:p>
            <a:pPr lvl="0">
              <a:lnSpc>
                <a:spcPct val="70000"/>
              </a:lnSpc>
            </a:pPr>
            <a:r>
              <a:rPr lang="en-GB" sz="1500" dirty="0">
                <a:hlinkClick r:id="" action="ppaction://noaction">
                  <a:extLst>
                    <a:ext uri="{A12FA001-AC4F-418D-AE19-62706E023703}">
                      <ahyp:hlinkClr xmlns:ahyp="http://schemas.microsoft.com/office/drawing/2018/hyperlinkcolor" val="tx"/>
                    </a:ext>
                  </a:extLst>
                </a:hlinkClick>
              </a:rPr>
              <a:t>How parents can be of support and extracurricular links KS4</a:t>
            </a:r>
            <a:endParaRPr lang="en-GB" sz="1500" dirty="0"/>
          </a:p>
          <a:p>
            <a:pPr lvl="0">
              <a:lnSpc>
                <a:spcPct val="70000"/>
              </a:lnSpc>
            </a:pPr>
            <a:r>
              <a:rPr lang="en-GB" sz="1500" dirty="0">
                <a:hlinkClick r:id="rId11" action="ppaction://hlinksldjump">
                  <a:extLst>
                    <a:ext uri="{A12FA001-AC4F-418D-AE19-62706E023703}">
                      <ahyp:hlinkClr xmlns:ahyp="http://schemas.microsoft.com/office/drawing/2018/hyperlinkcolor" val="tx"/>
                    </a:ext>
                  </a:extLst>
                </a:hlinkClick>
              </a:rPr>
              <a:t>Key Stage 4 non-option Religious Studies and Literacy planning.</a:t>
            </a:r>
            <a:endParaRPr lang="en-GB" sz="1500" dirty="0"/>
          </a:p>
          <a:p>
            <a:pPr lvl="0">
              <a:lnSpc>
                <a:spcPct val="70000"/>
              </a:lnSpc>
            </a:pPr>
            <a:r>
              <a:rPr lang="en-GB" sz="1500" dirty="0">
                <a:hlinkClick r:id="rId12" action="ppaction://hlinksldjump">
                  <a:extLst>
                    <a:ext uri="{A12FA001-AC4F-418D-AE19-62706E023703}">
                      <ahyp:hlinkClr xmlns:ahyp="http://schemas.microsoft.com/office/drawing/2018/hyperlinkcolor" val="tx"/>
                    </a:ext>
                  </a:extLst>
                </a:hlinkClick>
              </a:rPr>
              <a:t>Curriculum Impact Statement.</a:t>
            </a:r>
            <a:endParaRPr lang="en-GB" sz="1500" dirty="0"/>
          </a:p>
          <a:p>
            <a:pPr lvl="0">
              <a:lnSpc>
                <a:spcPct val="70000"/>
              </a:lnSpc>
            </a:pPr>
            <a:r>
              <a:rPr lang="en-GB" sz="1500" dirty="0">
                <a:hlinkClick r:id="rId13" action="ppaction://hlinksldjump">
                  <a:extLst>
                    <a:ext uri="{A12FA001-AC4F-418D-AE19-62706E023703}">
                      <ahyp:hlinkClr xmlns:ahyp="http://schemas.microsoft.com/office/drawing/2018/hyperlinkcolor" val="tx"/>
                    </a:ext>
                  </a:extLst>
                </a:hlinkClick>
              </a:rPr>
              <a:t>Key Concept mapping</a:t>
            </a:r>
            <a:endParaRPr lang="en-GB" sz="1500" dirty="0"/>
          </a:p>
          <a:p>
            <a:pPr lvl="0">
              <a:lnSpc>
                <a:spcPct val="70000"/>
              </a:lnSpc>
            </a:pPr>
            <a:endParaRPr lang="en-GB" sz="1500" dirty="0"/>
          </a:p>
        </p:txBody>
      </p:sp>
      <p:sp>
        <p:nvSpPr>
          <p:cNvPr id="3" name="TextBox 7">
            <a:extLst>
              <a:ext uri="{FF2B5EF4-FFF2-40B4-BE49-F238E27FC236}">
                <a16:creationId xmlns:a16="http://schemas.microsoft.com/office/drawing/2014/main" id="{04124299-9299-B8A9-87DA-25537B3EDEE4}"/>
              </a:ext>
            </a:extLst>
          </p:cNvPr>
          <p:cNvSpPr txBox="1"/>
          <p:nvPr/>
        </p:nvSpPr>
        <p:spPr>
          <a:xfrm>
            <a:off x="1097280" y="1124757"/>
            <a:ext cx="9651080" cy="646334"/>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pitchFamily="34"/>
                <a:cs typeface="Arial" pitchFamily="34"/>
              </a:rPr>
              <a:t>Lacon Childe Religious Studies Curriculum </a:t>
            </a:r>
            <a:r>
              <a:rPr lang="en-GB" sz="2000" b="0" i="0" u="none" strike="noStrike" kern="0" cap="none" spc="0" baseline="0">
                <a:solidFill>
                  <a:srgbClr val="000000"/>
                </a:solidFill>
                <a:uFillTx/>
                <a:latin typeface="Arial" pitchFamily="34"/>
                <a:cs typeface="Arial" pitchFamily="34"/>
              </a:rPr>
              <a:t>D</a:t>
            </a:r>
            <a:r>
              <a:rPr lang="en-GB" sz="2000" b="0" i="0" u="none" strike="noStrike" kern="1200" cap="none" spc="0" baseline="0">
                <a:solidFill>
                  <a:srgbClr val="000000"/>
                </a:solidFill>
                <a:uFillTx/>
                <a:latin typeface="Arial" pitchFamily="34"/>
                <a:cs typeface="Arial" pitchFamily="34"/>
              </a:rPr>
              <a:t>ocumentation 2024-2025</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1" u="none" strike="noStrike" kern="0" cap="none" spc="0" baseline="0">
                <a:solidFill>
                  <a:srgbClr val="000000"/>
                </a:solidFill>
                <a:uFillTx/>
                <a:latin typeface="Arial" pitchFamily="34"/>
                <a:cs typeface="Arial" pitchFamily="34"/>
              </a:rPr>
              <a:t>Please note: this is a working document.</a:t>
            </a:r>
            <a:endParaRPr lang="en-GB" sz="1600" b="0" i="1" u="none" strike="noStrike" kern="1200" cap="none" spc="0" baseline="0">
              <a:solidFill>
                <a:srgbClr val="000000"/>
              </a:solidFill>
              <a:uFillTx/>
              <a:latin typeface="Arial" pitchFamily="34"/>
              <a:cs typeface="Arial" pitchFamily="34"/>
            </a:endParaRPr>
          </a:p>
        </p:txBody>
      </p:sp>
      <p:pic>
        <p:nvPicPr>
          <p:cNvPr id="4" name="Picture 2" descr="Lacon Childe School">
            <a:extLst>
              <a:ext uri="{FF2B5EF4-FFF2-40B4-BE49-F238E27FC236}">
                <a16:creationId xmlns:a16="http://schemas.microsoft.com/office/drawing/2014/main" id="{FDB9404F-BA19-A7C4-1A7E-8616D9AD1A05}"/>
              </a:ext>
            </a:extLst>
          </p:cNvPr>
          <p:cNvPicPr>
            <a:picLocks noChangeAspect="1"/>
          </p:cNvPicPr>
          <p:nvPr/>
        </p:nvPicPr>
        <p:blipFill>
          <a:blip r:embed="rId14"/>
          <a:srcRect/>
          <a:stretch>
            <a:fillRect/>
          </a:stretch>
        </p:blipFill>
        <p:spPr>
          <a:xfrm>
            <a:off x="5262070" y="0"/>
            <a:ext cx="1191609" cy="1191609"/>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509DED25-F798-06F7-B693-749F011E8BA1}"/>
              </a:ext>
            </a:extLst>
          </p:cNvPr>
          <p:cNvSpPr>
            <a:spLocks noMove="1" noResize="1"/>
          </p:cNvSpPr>
          <p:nvPr/>
        </p:nvSpPr>
        <p:spPr>
          <a:xfrm>
            <a:off x="477015" y="480060"/>
            <a:ext cx="11237976" cy="5897880"/>
          </a:xfrm>
          <a:prstGeom prst="rect">
            <a:avLst/>
          </a:prstGeom>
          <a:noFill/>
          <a:ln w="12701"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2">
            <a:extLst>
              <a:ext uri="{FF2B5EF4-FFF2-40B4-BE49-F238E27FC236}">
                <a16:creationId xmlns:a16="http://schemas.microsoft.com/office/drawing/2014/main" id="{91DD36A8-7749-AE86-AC09-46ED7FB0F45A}"/>
              </a:ext>
            </a:extLst>
          </p:cNvPr>
          <p:cNvSpPr>
            <a:spLocks noMove="1" noResize="1"/>
          </p:cNvSpPr>
          <p:nvPr/>
        </p:nvSpPr>
        <p:spPr>
          <a:xfrm>
            <a:off x="643463" y="643472"/>
            <a:ext cx="10905070" cy="5571064"/>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aphicFrame>
        <p:nvGraphicFramePr>
          <p:cNvPr id="4" name="Table 3">
            <a:extLst>
              <a:ext uri="{FF2B5EF4-FFF2-40B4-BE49-F238E27FC236}">
                <a16:creationId xmlns:a16="http://schemas.microsoft.com/office/drawing/2014/main" id="{19FE2AF3-391C-A1D9-089E-9C947141D9FE}"/>
              </a:ext>
            </a:extLst>
          </p:cNvPr>
          <p:cNvGraphicFramePr>
            <a:graphicFrameLocks noGrp="1"/>
          </p:cNvGraphicFramePr>
          <p:nvPr/>
        </p:nvGraphicFramePr>
        <p:xfrm>
          <a:off x="17437" y="0"/>
          <a:ext cx="12025529" cy="6810044"/>
        </p:xfrm>
        <a:graphic>
          <a:graphicData uri="http://schemas.openxmlformats.org/drawingml/2006/table">
            <a:tbl>
              <a:tblPr firstRow="1" firstCol="1" bandRow="1">
                <a:effectLst/>
                <a:tableStyleId>{5940675A-B579-460E-94D1-54222C63F5DA}</a:tableStyleId>
              </a:tblPr>
              <a:tblGrid>
                <a:gridCol w="439177">
                  <a:extLst>
                    <a:ext uri="{9D8B030D-6E8A-4147-A177-3AD203B41FA5}">
                      <a16:colId xmlns:a16="http://schemas.microsoft.com/office/drawing/2014/main" val="3645368116"/>
                    </a:ext>
                  </a:extLst>
                </a:gridCol>
                <a:gridCol w="3568647">
                  <a:extLst>
                    <a:ext uri="{9D8B030D-6E8A-4147-A177-3AD203B41FA5}">
                      <a16:colId xmlns:a16="http://schemas.microsoft.com/office/drawing/2014/main" val="1491508768"/>
                    </a:ext>
                  </a:extLst>
                </a:gridCol>
                <a:gridCol w="3270781">
                  <a:extLst>
                    <a:ext uri="{9D8B030D-6E8A-4147-A177-3AD203B41FA5}">
                      <a16:colId xmlns:a16="http://schemas.microsoft.com/office/drawing/2014/main" val="3302868724"/>
                    </a:ext>
                  </a:extLst>
                </a:gridCol>
                <a:gridCol w="1989076">
                  <a:extLst>
                    <a:ext uri="{9D8B030D-6E8A-4147-A177-3AD203B41FA5}">
                      <a16:colId xmlns:a16="http://schemas.microsoft.com/office/drawing/2014/main" val="41731643"/>
                    </a:ext>
                  </a:extLst>
                </a:gridCol>
                <a:gridCol w="1206395">
                  <a:extLst>
                    <a:ext uri="{9D8B030D-6E8A-4147-A177-3AD203B41FA5}">
                      <a16:colId xmlns:a16="http://schemas.microsoft.com/office/drawing/2014/main" val="1600290192"/>
                    </a:ext>
                  </a:extLst>
                </a:gridCol>
                <a:gridCol w="1052959">
                  <a:extLst>
                    <a:ext uri="{9D8B030D-6E8A-4147-A177-3AD203B41FA5}">
                      <a16:colId xmlns:a16="http://schemas.microsoft.com/office/drawing/2014/main" val="2738157317"/>
                    </a:ext>
                  </a:extLst>
                </a:gridCol>
                <a:gridCol w="498494">
                  <a:extLst>
                    <a:ext uri="{9D8B030D-6E8A-4147-A177-3AD203B41FA5}">
                      <a16:colId xmlns:a16="http://schemas.microsoft.com/office/drawing/2014/main" val="1354275637"/>
                    </a:ext>
                  </a:extLst>
                </a:gridCol>
              </a:tblGrid>
              <a:tr h="6597871">
                <a:tc>
                  <a:txBody>
                    <a:bodyPr/>
                    <a:lstStyle/>
                    <a:p>
                      <a:pPr lvl="0" algn="l" fontAlgn="t">
                        <a:lnSpc>
                          <a:spcPct val="107000"/>
                        </a:lnSpc>
                        <a:spcBef>
                          <a:spcPts val="0"/>
                        </a:spcBef>
                        <a:spcAft>
                          <a:spcPts val="800"/>
                        </a:spcAft>
                      </a:pPr>
                      <a:r>
                        <a:rPr lang="en-GB" sz="1000" b="1" u="none" strike="noStrike">
                          <a:solidFill>
                            <a:srgbClr val="000000"/>
                          </a:solidFill>
                        </a:rPr>
                        <a:t>Yr. 11</a:t>
                      </a:r>
                      <a:endParaRPr lang="en-GB" sz="1800" b="0" i="0" u="none" strike="noStrike">
                        <a:latin typeface="Arial" pitchFamily="34"/>
                      </a:endParaRPr>
                    </a:p>
                  </a:txBody>
                  <a:tcPr marL="46094" marR="46094" marT="6400" marB="0"/>
                </a:tc>
                <a:tc>
                  <a:txBody>
                    <a:bodyPr/>
                    <a:lstStyle/>
                    <a:p>
                      <a:pPr lvl="0" algn="l" fontAlgn="t">
                        <a:lnSpc>
                          <a:spcPct val="107000"/>
                        </a:lnSpc>
                        <a:spcBef>
                          <a:spcPts val="0"/>
                        </a:spcBef>
                        <a:spcAft>
                          <a:spcPts val="800"/>
                        </a:spcAft>
                      </a:pPr>
                      <a:r>
                        <a:rPr lang="en-GB" sz="1000" b="1" u="none" strike="noStrike"/>
                        <a:t>Theme B – Religion and Life</a:t>
                      </a:r>
                      <a:endParaRPr lang="en-GB" sz="1800" b="0" u="none" strike="noStrike"/>
                    </a:p>
                    <a:p>
                      <a:pPr lvl="0" algn="l" fontAlgn="t">
                        <a:lnSpc>
                          <a:spcPct val="107000"/>
                        </a:lnSpc>
                        <a:spcBef>
                          <a:spcPts val="0"/>
                        </a:spcBef>
                        <a:spcAft>
                          <a:spcPts val="800"/>
                        </a:spcAft>
                      </a:pPr>
                      <a:r>
                        <a:rPr lang="en-GB" sz="1000" b="0" u="none" strike="noStrike"/>
                        <a:t>We teach this topic first in year 10 as, it starts with the origins of the universe and the value of the world. Linearly this means that students can see we are starting at the beginning of Christian beliefs. Religion and life also introduce many key terms and information, for example the concerning the </a:t>
                      </a:r>
                      <a:r>
                        <a:rPr lang="en-GB" sz="1000" b="0" u="none" strike="noStrike">
                          <a:highlight>
                            <a:srgbClr val="00FFFF"/>
                          </a:highlight>
                        </a:rPr>
                        <a:t>sanctity of life,</a:t>
                      </a:r>
                      <a:r>
                        <a:rPr lang="en-GB" sz="1000" b="0" u="none" strike="noStrike"/>
                        <a:t> which are frequently referred to moving forward. </a:t>
                      </a:r>
                      <a:endParaRPr lang="en-GB" sz="1800" b="0" u="none" strike="noStrike"/>
                    </a:p>
                    <a:p>
                      <a:pPr lvl="0" algn="l" fontAlgn="t">
                        <a:lnSpc>
                          <a:spcPct val="107000"/>
                        </a:lnSpc>
                        <a:spcBef>
                          <a:spcPts val="0"/>
                        </a:spcBef>
                        <a:spcAft>
                          <a:spcPts val="800"/>
                        </a:spcAft>
                      </a:pPr>
                      <a:r>
                        <a:rPr lang="en-GB" sz="1000" b="0" u="none" strike="noStrike"/>
                        <a:t> </a:t>
                      </a:r>
                      <a:endParaRPr lang="en-GB" sz="1800" b="0" u="none" strike="noStrike"/>
                    </a:p>
                    <a:p>
                      <a:pPr lvl="0" algn="l" fontAlgn="t">
                        <a:lnSpc>
                          <a:spcPct val="107000"/>
                        </a:lnSpc>
                        <a:spcBef>
                          <a:spcPts val="0"/>
                        </a:spcBef>
                        <a:spcAft>
                          <a:spcPts val="800"/>
                        </a:spcAft>
                      </a:pPr>
                      <a:r>
                        <a:rPr lang="en-GB" sz="1000" b="0" u="none" strike="noStrike"/>
                        <a:t>After beliefs about creation, we move onto the environment and the use and abuse of animals. Moving on to this secondly means that students can use beliefs rom Genesis and start to apply them to animals and the environment. Their knowledge will be gradually built on.</a:t>
                      </a:r>
                      <a:endParaRPr lang="en-GB" sz="1800" b="0" u="none" strike="noStrike"/>
                    </a:p>
                    <a:p>
                      <a:pPr lvl="0" algn="l" fontAlgn="t">
                        <a:lnSpc>
                          <a:spcPct val="107000"/>
                        </a:lnSpc>
                        <a:spcBef>
                          <a:spcPts val="0"/>
                        </a:spcBef>
                        <a:spcAft>
                          <a:spcPts val="800"/>
                        </a:spcAft>
                      </a:pPr>
                      <a:r>
                        <a:rPr lang="en-GB" sz="1000" b="0" u="none" strike="noStrike"/>
                        <a:t> </a:t>
                      </a:r>
                      <a:endParaRPr lang="en-GB" sz="1800" b="0" u="none" strike="noStrike"/>
                    </a:p>
                    <a:p>
                      <a:pPr lvl="0" algn="l" fontAlgn="t">
                        <a:lnSpc>
                          <a:spcPct val="107000"/>
                        </a:lnSpc>
                        <a:spcBef>
                          <a:spcPts val="0"/>
                        </a:spcBef>
                        <a:spcAft>
                          <a:spcPts val="800"/>
                        </a:spcAft>
                      </a:pPr>
                      <a:r>
                        <a:rPr lang="en-GB" sz="1000" b="0" u="none" strike="noStrike"/>
                        <a:t>We then move on </a:t>
                      </a:r>
                      <a:r>
                        <a:rPr lang="en-GB" sz="1000" b="0" u="none" strike="noStrike">
                          <a:highlight>
                            <a:srgbClr val="00FFFF"/>
                          </a:highlight>
                        </a:rPr>
                        <a:t>to Abortion and Euthanasi</a:t>
                      </a:r>
                      <a:r>
                        <a:rPr lang="en-GB" sz="1000" b="0" u="none" strike="noStrike"/>
                        <a:t>a, again students will have just learnt about the sanctity of life and will be able to better understand the different Christian denominational views on these subjects as a result. </a:t>
                      </a:r>
                      <a:endParaRPr lang="en-GB" sz="1800" b="0" u="none" strike="noStrike"/>
                    </a:p>
                    <a:p>
                      <a:pPr lvl="0" algn="l" fontAlgn="t">
                        <a:lnSpc>
                          <a:spcPct val="107000"/>
                        </a:lnSpc>
                        <a:spcBef>
                          <a:spcPts val="0"/>
                        </a:spcBef>
                        <a:spcAft>
                          <a:spcPts val="800"/>
                        </a:spcAft>
                      </a:pPr>
                      <a:r>
                        <a:rPr lang="en-GB" sz="1000" b="0" u="none" strike="noStrike"/>
                        <a:t> </a:t>
                      </a:r>
                      <a:endParaRPr lang="en-GB" sz="1800" b="0" u="none" strike="noStrike"/>
                    </a:p>
                    <a:p>
                      <a:pPr lvl="0" algn="l" fontAlgn="t">
                        <a:lnSpc>
                          <a:spcPct val="107000"/>
                        </a:lnSpc>
                        <a:spcBef>
                          <a:spcPts val="0"/>
                        </a:spcBef>
                        <a:spcAft>
                          <a:spcPts val="800"/>
                        </a:spcAft>
                      </a:pPr>
                      <a:r>
                        <a:rPr lang="en-GB" sz="1000" b="0" u="none" strike="noStrike"/>
                        <a:t>We then end the unit on death and beliefs about the afterlife. This follows on constructively after Euthanasia as issues of the afterlife will naturally arise.</a:t>
                      </a:r>
                      <a:endParaRPr lang="en-GB" sz="1800" b="0" u="none" strike="noStrike"/>
                    </a:p>
                    <a:p>
                      <a:pPr lvl="0" algn="l" fontAlgn="t">
                        <a:lnSpc>
                          <a:spcPct val="107000"/>
                        </a:lnSpc>
                        <a:spcBef>
                          <a:spcPts val="0"/>
                        </a:spcBef>
                        <a:spcAft>
                          <a:spcPts val="800"/>
                        </a:spcAft>
                      </a:pPr>
                      <a:r>
                        <a:rPr lang="en-GB" sz="1000" b="0" u="none" strike="noStrike"/>
                        <a:t> </a:t>
                      </a:r>
                      <a:endParaRPr lang="en-GB" sz="1800" b="0" u="none" strike="noStrike"/>
                    </a:p>
                    <a:p>
                      <a:pPr lvl="0" algn="l" fontAlgn="t">
                        <a:lnSpc>
                          <a:spcPct val="107000"/>
                        </a:lnSpc>
                        <a:spcBef>
                          <a:spcPts val="0"/>
                        </a:spcBef>
                        <a:spcAft>
                          <a:spcPts val="800"/>
                        </a:spcAft>
                      </a:pPr>
                      <a:r>
                        <a:rPr lang="en-GB" sz="1000" b="0" u="none" strike="noStrike"/>
                        <a:t>The overriding theme of the sanctity of life is paramount in this topic, drawing all of the sub-topics together.</a:t>
                      </a:r>
                      <a:endParaRPr lang="en-GB" sz="1800" b="0" u="none" strike="noStrike"/>
                    </a:p>
                    <a:p>
                      <a:pPr lvl="0" algn="l" fontAlgn="t">
                        <a:lnSpc>
                          <a:spcPct val="107000"/>
                        </a:lnSpc>
                        <a:spcBef>
                          <a:spcPts val="0"/>
                        </a:spcBef>
                        <a:spcAft>
                          <a:spcPts val="800"/>
                        </a:spcAft>
                      </a:pPr>
                      <a:r>
                        <a:rPr lang="en-GB" sz="1000" b="0" u="none" strike="noStrike"/>
                        <a:t> </a:t>
                      </a:r>
                      <a:endParaRPr lang="en-GB" sz="1800" b="0" u="none" strike="noStrike"/>
                    </a:p>
                    <a:p>
                      <a:pPr lvl="0" algn="l" fontAlgn="t">
                        <a:lnSpc>
                          <a:spcPct val="107000"/>
                        </a:lnSpc>
                        <a:spcBef>
                          <a:spcPts val="0"/>
                        </a:spcBef>
                        <a:spcAft>
                          <a:spcPts val="800"/>
                        </a:spcAft>
                      </a:pPr>
                      <a:r>
                        <a:rPr lang="en-GB" sz="1000" b="0" u="none" strike="noStrike"/>
                        <a:t>Year 11 will have the opportunity to speak to an Imam and ask questions.</a:t>
                      </a:r>
                      <a:endParaRPr lang="en-GB" sz="1800" b="0" u="none" strike="noStrike"/>
                    </a:p>
                    <a:p>
                      <a:pPr lvl="0" algn="l" fontAlgn="t">
                        <a:lnSpc>
                          <a:spcPct val="107000"/>
                        </a:lnSpc>
                        <a:spcBef>
                          <a:spcPts val="0"/>
                        </a:spcBef>
                        <a:spcAft>
                          <a:spcPts val="800"/>
                        </a:spcAft>
                      </a:pPr>
                      <a:r>
                        <a:rPr lang="en-GB" sz="1000" b="0" u="none" strike="noStrike"/>
                        <a:t> </a:t>
                      </a:r>
                      <a:endParaRPr lang="en-GB" sz="1800" b="0" u="none" strike="noStrike"/>
                    </a:p>
                    <a:p>
                      <a:pPr lvl="0" algn="l" fontAlgn="t">
                        <a:lnSpc>
                          <a:spcPct val="107000"/>
                        </a:lnSpc>
                        <a:spcBef>
                          <a:spcPts val="0"/>
                        </a:spcBef>
                        <a:spcAft>
                          <a:spcPts val="800"/>
                        </a:spcAft>
                      </a:pPr>
                      <a:r>
                        <a:rPr lang="en-GB" sz="1000" b="1" u="none" strike="noStrike">
                          <a:solidFill>
                            <a:srgbClr val="FF0000"/>
                          </a:solidFill>
                        </a:rPr>
                        <a:t>Assessment 1 (after approx. 6-8 lessons)– Full GCSE question on Topic.</a:t>
                      </a:r>
                      <a:endParaRPr lang="en-GB" sz="1800" b="0" u="none" strike="noStrike"/>
                    </a:p>
                    <a:p>
                      <a:pPr lvl="0" algn="l" fontAlgn="t">
                        <a:lnSpc>
                          <a:spcPct val="107000"/>
                        </a:lnSpc>
                        <a:spcBef>
                          <a:spcPts val="0"/>
                        </a:spcBef>
                        <a:spcAft>
                          <a:spcPts val="800"/>
                        </a:spcAft>
                      </a:pPr>
                      <a:r>
                        <a:rPr lang="en-GB" sz="1000" b="1" u="none" strike="noStrike">
                          <a:solidFill>
                            <a:srgbClr val="FF0000"/>
                          </a:solidFill>
                        </a:rPr>
                        <a:t>Assessment 2 –  Full GCSE question on Topic of teachers choice – interleaved assessment</a:t>
                      </a:r>
                      <a:endParaRPr lang="en-GB" sz="1800" b="0" i="0" u="none" strike="noStrike">
                        <a:latin typeface="Arial" pitchFamily="34"/>
                      </a:endParaRPr>
                    </a:p>
                  </a:txBody>
                  <a:tcPr marL="46094" marR="46094" marT="6400" marB="0"/>
                </a:tc>
                <a:tc>
                  <a:txBody>
                    <a:bodyPr/>
                    <a:lstStyle/>
                    <a:p>
                      <a:pPr lvl="0" algn="l" fontAlgn="t">
                        <a:lnSpc>
                          <a:spcPct val="107000"/>
                        </a:lnSpc>
                        <a:spcBef>
                          <a:spcPts val="0"/>
                        </a:spcBef>
                        <a:spcAft>
                          <a:spcPts val="800"/>
                        </a:spcAft>
                      </a:pPr>
                      <a:r>
                        <a:rPr lang="en-GB" sz="1000" b="0" u="none" strike="noStrike"/>
                        <a:t> </a:t>
                      </a:r>
                      <a:r>
                        <a:rPr lang="en-GB" sz="1050" b="1" u="none" strike="noStrike"/>
                        <a:t>Theme E – Human Rights and social justice</a:t>
                      </a:r>
                      <a:endParaRPr lang="en-GB" sz="3600" b="0" u="none" strike="noStrike"/>
                    </a:p>
                    <a:p>
                      <a:pPr lvl="0" algn="l" fontAlgn="t">
                        <a:lnSpc>
                          <a:spcPct val="107000"/>
                        </a:lnSpc>
                        <a:spcBef>
                          <a:spcPts val="0"/>
                        </a:spcBef>
                        <a:spcAft>
                          <a:spcPts val="800"/>
                        </a:spcAft>
                      </a:pPr>
                      <a:r>
                        <a:rPr lang="en-GB" sz="1050" b="0" u="none" strike="noStrike"/>
                        <a:t>The students will learn how beliefs can be used in moral dilemmas and issues associated with Human Rights and Social justice.  Students have previously been taught about Christian and Islamic beliefs and how they practice their religion. They have also examined other themes.</a:t>
                      </a:r>
                      <a:endParaRPr lang="en-GB" sz="3600" b="0" u="none" strike="noStrike"/>
                    </a:p>
                    <a:p>
                      <a:pPr lvl="0" algn="l" fontAlgn="t">
                        <a:lnSpc>
                          <a:spcPct val="107000"/>
                        </a:lnSpc>
                        <a:spcBef>
                          <a:spcPts val="0"/>
                        </a:spcBef>
                        <a:spcAft>
                          <a:spcPts val="800"/>
                        </a:spcAft>
                      </a:pPr>
                      <a:r>
                        <a:rPr lang="en-GB" sz="1050" b="0" u="none" strike="noStrike"/>
                        <a:t> </a:t>
                      </a:r>
                      <a:endParaRPr lang="en-GB" sz="3600" b="0" u="none" strike="noStrike"/>
                    </a:p>
                    <a:p>
                      <a:pPr lvl="0" algn="l" fontAlgn="t">
                        <a:lnSpc>
                          <a:spcPct val="107000"/>
                        </a:lnSpc>
                        <a:spcBef>
                          <a:spcPts val="0"/>
                        </a:spcBef>
                        <a:spcAft>
                          <a:spcPts val="800"/>
                        </a:spcAft>
                      </a:pPr>
                      <a:r>
                        <a:rPr lang="en-GB" sz="1050" b="0" u="none" strike="noStrike"/>
                        <a:t>During the unit the students will first learn </a:t>
                      </a:r>
                      <a:r>
                        <a:rPr lang="en-GB" sz="1050" b="0" u="none" strike="noStrike">
                          <a:highlight>
                            <a:srgbClr val="00FFFF"/>
                          </a:highlight>
                        </a:rPr>
                        <a:t>what social justice </a:t>
                      </a:r>
                      <a:r>
                        <a:rPr lang="en-GB" sz="1050" b="0" u="none" strike="noStrike"/>
                        <a:t>is. They will recap and relearn what human rights are, and how they are violated. We examine religious freedom alongside </a:t>
                      </a:r>
                      <a:r>
                        <a:rPr lang="en-GB" sz="1050" b="0" u="none" strike="noStrike">
                          <a:highlight>
                            <a:srgbClr val="00FFFF"/>
                          </a:highlight>
                        </a:rPr>
                        <a:t>prejudice and discrimination</a:t>
                      </a:r>
                      <a:r>
                        <a:rPr lang="en-GB" sz="1050" b="0" u="none" strike="noStrike"/>
                        <a:t>. We examine the use of wealth, causes of poverty, exploitation of the poor and giving money to the poor.</a:t>
                      </a:r>
                      <a:endParaRPr lang="en-GB" sz="3600" b="0" u="none" strike="noStrike"/>
                    </a:p>
                    <a:p>
                      <a:pPr lvl="0" algn="l" fontAlgn="t">
                        <a:lnSpc>
                          <a:spcPct val="107000"/>
                        </a:lnSpc>
                        <a:spcBef>
                          <a:spcPts val="0"/>
                        </a:spcBef>
                        <a:spcAft>
                          <a:spcPts val="800"/>
                        </a:spcAft>
                      </a:pPr>
                      <a:endParaRPr lang="en-GB" sz="1800" b="0" u="none" strike="noStrike"/>
                    </a:p>
                    <a:p>
                      <a:pPr lvl="0" algn="l" fontAlgn="t">
                        <a:lnSpc>
                          <a:spcPct val="107000"/>
                        </a:lnSpc>
                        <a:spcBef>
                          <a:spcPts val="0"/>
                        </a:spcBef>
                        <a:spcAft>
                          <a:spcPts val="800"/>
                        </a:spcAft>
                      </a:pPr>
                      <a:r>
                        <a:rPr lang="en-GB" sz="1000" b="1" u="none" strike="noStrike">
                          <a:solidFill>
                            <a:srgbClr val="FF0000"/>
                          </a:solidFill>
                        </a:rPr>
                        <a:t>Assessment 1 (after approx. 6-8 lessons)– Full GCSE question on Topic.</a:t>
                      </a:r>
                      <a:endParaRPr lang="en-GB" sz="1800" b="0" u="none" strike="noStrike"/>
                    </a:p>
                    <a:p>
                      <a:pPr lvl="0" algn="l" fontAlgn="t">
                        <a:lnSpc>
                          <a:spcPct val="107000"/>
                        </a:lnSpc>
                        <a:spcBef>
                          <a:spcPts val="0"/>
                        </a:spcBef>
                        <a:spcAft>
                          <a:spcPts val="800"/>
                        </a:spcAft>
                      </a:pPr>
                      <a:r>
                        <a:rPr lang="en-GB" sz="1000" b="1" u="none" strike="noStrike">
                          <a:solidFill>
                            <a:srgbClr val="FF0000"/>
                          </a:solidFill>
                        </a:rPr>
                        <a:t>Assessment 2 –  Full GCSE question on Topic</a:t>
                      </a:r>
                      <a:endParaRPr lang="en-GB" sz="1800" b="0" i="0" u="none" strike="noStrike">
                        <a:latin typeface="Arial" pitchFamily="34"/>
                      </a:endParaRPr>
                    </a:p>
                  </a:txBody>
                  <a:tcPr marL="46094" marR="46094" marT="6400" marB="0"/>
                </a:tc>
                <a:tc>
                  <a:txBody>
                    <a:bodyPr/>
                    <a:lstStyle/>
                    <a:p>
                      <a:pPr lvl="0" algn="l" fontAlgn="t">
                        <a:lnSpc>
                          <a:spcPct val="107000"/>
                        </a:lnSpc>
                        <a:spcBef>
                          <a:spcPts val="0"/>
                        </a:spcBef>
                        <a:spcAft>
                          <a:spcPts val="800"/>
                        </a:spcAft>
                      </a:pPr>
                      <a:r>
                        <a:rPr lang="en-GB" sz="1000" b="1" u="none" strike="noStrike">
                          <a:solidFill>
                            <a:srgbClr val="000000"/>
                          </a:solidFill>
                        </a:rPr>
                        <a:t>Theme F – Crime and Punishment</a:t>
                      </a:r>
                    </a:p>
                    <a:p>
                      <a:pPr lvl="0" algn="l" fontAlgn="t">
                        <a:lnSpc>
                          <a:spcPct val="107000"/>
                        </a:lnSpc>
                        <a:spcBef>
                          <a:spcPts val="0"/>
                        </a:spcBef>
                        <a:spcAft>
                          <a:spcPts val="800"/>
                        </a:spcAft>
                      </a:pPr>
                      <a:endParaRPr lang="en-GB" sz="1000" b="1" u="none" strike="noStrike">
                        <a:solidFill>
                          <a:srgbClr val="FF0000"/>
                        </a:solidFill>
                      </a:endParaRPr>
                    </a:p>
                    <a:p>
                      <a:pPr lvl="0" algn="l" fontAlgn="t">
                        <a:lnSpc>
                          <a:spcPct val="107000"/>
                        </a:lnSpc>
                        <a:spcBef>
                          <a:spcPts val="0"/>
                        </a:spcBef>
                        <a:spcAft>
                          <a:spcPts val="800"/>
                        </a:spcAft>
                      </a:pPr>
                      <a:r>
                        <a:rPr lang="en-GB" sz="1000" b="0" u="none" strike="noStrike">
                          <a:solidFill>
                            <a:srgbClr val="000000"/>
                          </a:solidFill>
                        </a:rPr>
                        <a:t>We will explore the causes of crime, and reasons for punishment.</a:t>
                      </a:r>
                    </a:p>
                    <a:p>
                      <a:pPr lvl="0" algn="l" fontAlgn="t">
                        <a:lnSpc>
                          <a:spcPct val="107000"/>
                        </a:lnSpc>
                        <a:spcBef>
                          <a:spcPts val="0"/>
                        </a:spcBef>
                        <a:spcAft>
                          <a:spcPts val="800"/>
                        </a:spcAft>
                      </a:pPr>
                      <a:endParaRPr lang="en-GB" sz="1000" b="0" u="none" strike="noStrike">
                        <a:solidFill>
                          <a:srgbClr val="000000"/>
                        </a:solidFill>
                      </a:endParaRPr>
                    </a:p>
                    <a:p>
                      <a:pPr lvl="0" algn="l" fontAlgn="t">
                        <a:lnSpc>
                          <a:spcPct val="107000"/>
                        </a:lnSpc>
                        <a:spcBef>
                          <a:spcPts val="0"/>
                        </a:spcBef>
                        <a:spcAft>
                          <a:spcPts val="800"/>
                        </a:spcAft>
                      </a:pPr>
                      <a:r>
                        <a:rPr lang="en-GB" sz="1000" b="0" u="none" strike="noStrike">
                          <a:solidFill>
                            <a:srgbClr val="000000"/>
                          </a:solidFill>
                        </a:rPr>
                        <a:t>Student will be given an opportunity to speak with a legal; professional to put the topic into some context. Where connections allow, they will also speak with a prison chaplain.</a:t>
                      </a:r>
                    </a:p>
                    <a:p>
                      <a:pPr lvl="0" algn="l" fontAlgn="t">
                        <a:lnSpc>
                          <a:spcPct val="107000"/>
                        </a:lnSpc>
                        <a:spcBef>
                          <a:spcPts val="0"/>
                        </a:spcBef>
                        <a:spcAft>
                          <a:spcPts val="800"/>
                        </a:spcAft>
                      </a:pPr>
                      <a:endParaRPr lang="en-GB" sz="1000" b="0" u="none" strike="noStrike">
                        <a:solidFill>
                          <a:srgbClr val="000000"/>
                        </a:solidFill>
                      </a:endParaRPr>
                    </a:p>
                    <a:p>
                      <a:pPr lvl="0" algn="l" fontAlgn="t">
                        <a:lnSpc>
                          <a:spcPct val="107000"/>
                        </a:lnSpc>
                        <a:spcBef>
                          <a:spcPts val="0"/>
                        </a:spcBef>
                        <a:spcAft>
                          <a:spcPts val="800"/>
                        </a:spcAft>
                      </a:pPr>
                      <a:r>
                        <a:rPr lang="en-GB" sz="1000" b="0" u="none" strike="noStrike">
                          <a:solidFill>
                            <a:srgbClr val="000000"/>
                          </a:solidFill>
                        </a:rPr>
                        <a:t>We will explore the changes to the law in Britain, and the move away from corporal and capital punishment, we will examine the impact this has in countries where it is still used. </a:t>
                      </a:r>
                    </a:p>
                    <a:p>
                      <a:pPr lvl="0" algn="l" fontAlgn="t">
                        <a:lnSpc>
                          <a:spcPct val="107000"/>
                        </a:lnSpc>
                        <a:spcBef>
                          <a:spcPts val="0"/>
                        </a:spcBef>
                        <a:spcAft>
                          <a:spcPts val="800"/>
                        </a:spcAft>
                      </a:pPr>
                      <a:endParaRPr lang="en-GB" sz="1000" b="1" u="none" strike="noStrike">
                        <a:solidFill>
                          <a:srgbClr val="FF0000"/>
                        </a:solidFill>
                      </a:endParaRPr>
                    </a:p>
                    <a:p>
                      <a:pPr lvl="0" algn="l" fontAlgn="t">
                        <a:lnSpc>
                          <a:spcPct val="107000"/>
                        </a:lnSpc>
                        <a:spcBef>
                          <a:spcPts val="0"/>
                        </a:spcBef>
                        <a:spcAft>
                          <a:spcPts val="800"/>
                        </a:spcAft>
                      </a:pPr>
                      <a:r>
                        <a:rPr lang="en-GB" sz="1000" b="1" u="none" strike="noStrike">
                          <a:solidFill>
                            <a:srgbClr val="FF0000"/>
                          </a:solidFill>
                        </a:rPr>
                        <a:t>Assessment 1 (after approx. 6-8 lessons)– Full GCSE question on interleaved  Topic.</a:t>
                      </a:r>
                      <a:endParaRPr lang="en-GB" sz="1800" b="0" u="none" strike="noStrike"/>
                    </a:p>
                    <a:p>
                      <a:pPr lvl="0" algn="l" fontAlgn="t">
                        <a:lnSpc>
                          <a:spcPct val="107000"/>
                        </a:lnSpc>
                        <a:spcBef>
                          <a:spcPts val="0"/>
                        </a:spcBef>
                        <a:spcAft>
                          <a:spcPts val="800"/>
                        </a:spcAft>
                      </a:pPr>
                      <a:r>
                        <a:rPr lang="en-GB" sz="1000" b="1" u="none" strike="noStrike">
                          <a:solidFill>
                            <a:srgbClr val="FF0000"/>
                          </a:solidFill>
                        </a:rPr>
                        <a:t>Assessment 2 –  Full GCSE question on Topic</a:t>
                      </a:r>
                      <a:endParaRPr lang="en-GB" sz="1800" b="0" i="0" u="none" strike="noStrike">
                        <a:latin typeface="Arial" pitchFamily="34"/>
                      </a:endParaRPr>
                    </a:p>
                  </a:txBody>
                  <a:tcPr marL="46094" marR="46094" marT="6400" marB="0"/>
                </a:tc>
                <a:tc>
                  <a:txBody>
                    <a:bodyPr/>
                    <a:lstStyle/>
                    <a:p>
                      <a:pPr lvl="0" algn="l" fontAlgn="t">
                        <a:lnSpc>
                          <a:spcPct val="107000"/>
                        </a:lnSpc>
                        <a:spcBef>
                          <a:spcPts val="0"/>
                        </a:spcBef>
                        <a:spcAft>
                          <a:spcPts val="800"/>
                        </a:spcAft>
                      </a:pPr>
                      <a:r>
                        <a:rPr lang="en-GB" sz="1000" b="1" u="none" strike="noStrike"/>
                        <a:t>Finish off themes and begin revision.</a:t>
                      </a:r>
                      <a:endParaRPr lang="en-GB" sz="1800" b="0" u="none" strike="noStrike"/>
                    </a:p>
                    <a:p>
                      <a:pPr lvl="0" algn="l" fontAlgn="t">
                        <a:lnSpc>
                          <a:spcPct val="107000"/>
                        </a:lnSpc>
                        <a:spcBef>
                          <a:spcPts val="0"/>
                        </a:spcBef>
                        <a:spcAft>
                          <a:spcPts val="800"/>
                        </a:spcAft>
                      </a:pPr>
                      <a:r>
                        <a:rPr lang="en-GB" sz="1000" b="1" u="none" strike="noStrike"/>
                        <a:t> </a:t>
                      </a:r>
                      <a:endParaRPr lang="en-GB" sz="1800" b="0" i="0" u="none" strike="noStrike">
                        <a:latin typeface="Arial" pitchFamily="34"/>
                      </a:endParaRPr>
                    </a:p>
                  </a:txBody>
                  <a:tcPr marL="46094" marR="46094" marT="6400" marB="0"/>
                </a:tc>
                <a:tc>
                  <a:txBody>
                    <a:bodyPr/>
                    <a:lstStyle/>
                    <a:p>
                      <a:pPr lvl="0" algn="l" fontAlgn="t">
                        <a:lnSpc>
                          <a:spcPct val="107000"/>
                        </a:lnSpc>
                        <a:spcBef>
                          <a:spcPts val="0"/>
                        </a:spcBef>
                        <a:spcAft>
                          <a:spcPts val="800"/>
                        </a:spcAft>
                      </a:pPr>
                      <a:r>
                        <a:rPr lang="en-GB" sz="1000" b="1" u="none" strike="noStrike"/>
                        <a:t>Revision</a:t>
                      </a:r>
                      <a:endParaRPr lang="en-GB" sz="1800" b="0" u="none" strike="noStrike"/>
                    </a:p>
                    <a:p>
                      <a:pPr lvl="0" algn="l" fontAlgn="t">
                        <a:lnSpc>
                          <a:spcPct val="107000"/>
                        </a:lnSpc>
                        <a:spcBef>
                          <a:spcPts val="0"/>
                        </a:spcBef>
                        <a:spcAft>
                          <a:spcPts val="800"/>
                        </a:spcAft>
                      </a:pPr>
                      <a:r>
                        <a:rPr lang="en-GB" sz="1000" b="1" u="none" strike="noStrike">
                          <a:solidFill>
                            <a:srgbClr val="FF0000"/>
                          </a:solidFill>
                        </a:rPr>
                        <a:t>Practice questions and/or papers</a:t>
                      </a:r>
                      <a:endParaRPr lang="en-GB" sz="1800" b="0" i="0" u="none" strike="noStrike">
                        <a:latin typeface="Arial" pitchFamily="34"/>
                      </a:endParaRPr>
                    </a:p>
                  </a:txBody>
                  <a:tcPr marL="46094" marR="46094" marT="6400" marB="0"/>
                </a:tc>
                <a:tc>
                  <a:txBody>
                    <a:bodyPr/>
                    <a:lstStyle/>
                    <a:p>
                      <a:pPr lvl="0" algn="l" fontAlgn="t">
                        <a:lnSpc>
                          <a:spcPct val="107000"/>
                        </a:lnSpc>
                        <a:spcBef>
                          <a:spcPts val="0"/>
                        </a:spcBef>
                        <a:spcAft>
                          <a:spcPts val="800"/>
                        </a:spcAft>
                      </a:pPr>
                      <a:r>
                        <a:rPr lang="en-GB" sz="1000" b="1" u="none" strike="noStrike"/>
                        <a:t>Exams</a:t>
                      </a:r>
                      <a:endParaRPr lang="en-GB" sz="1800" b="0" i="0" u="none" strike="noStrike">
                        <a:latin typeface="Arial" pitchFamily="34"/>
                      </a:endParaRPr>
                    </a:p>
                  </a:txBody>
                  <a:tcPr marL="46094" marR="46094" marT="6400" marB="0"/>
                </a:tc>
                <a:extLst>
                  <a:ext uri="{0D108BD9-81ED-4DB2-BD59-A6C34878D82A}">
                    <a16:rowId xmlns:a16="http://schemas.microsoft.com/office/drawing/2014/main" val="2193239714"/>
                  </a:ext>
                </a:extLst>
              </a:tr>
            </a:tbl>
          </a:graphicData>
        </a:graphic>
      </p:graphicFrame>
      <p:pic>
        <p:nvPicPr>
          <p:cNvPr id="5" name="Graphic 4" descr="Home with solid fill">
            <a:hlinkClick r:id="rId3" action="ppaction://hlinksldjump"/>
            <a:extLst>
              <a:ext uri="{FF2B5EF4-FFF2-40B4-BE49-F238E27FC236}">
                <a16:creationId xmlns:a16="http://schemas.microsoft.com/office/drawing/2014/main" id="{299C77DC-45FE-A6BA-ABF6-64FD1CB6E52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277600" y="5943599"/>
            <a:ext cx="914400" cy="914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0493E9C-7528-CB04-9796-EBD5C535A040}"/>
              </a:ext>
            </a:extLst>
          </p:cNvPr>
          <p:cNvGraphicFramePr>
            <a:graphicFrameLocks noGrp="1"/>
          </p:cNvGraphicFramePr>
          <p:nvPr/>
        </p:nvGraphicFramePr>
        <p:xfrm>
          <a:off x="1583109" y="1636556"/>
          <a:ext cx="8127990" cy="4759964"/>
        </p:xfrm>
        <a:graphic>
          <a:graphicData uri="http://schemas.openxmlformats.org/drawingml/2006/table">
            <a:tbl>
              <a:tblPr firstRow="1" bandRow="1">
                <a:effectLst/>
                <a:tableStyleId>{073A0DAA-6AF3-43AB-8588-CEC1D06C72B9}</a:tableStyleId>
              </a:tblPr>
              <a:tblGrid>
                <a:gridCol w="4063995">
                  <a:extLst>
                    <a:ext uri="{9D8B030D-6E8A-4147-A177-3AD203B41FA5}">
                      <a16:colId xmlns:a16="http://schemas.microsoft.com/office/drawing/2014/main" val="1959634141"/>
                    </a:ext>
                  </a:extLst>
                </a:gridCol>
                <a:gridCol w="4063995">
                  <a:extLst>
                    <a:ext uri="{9D8B030D-6E8A-4147-A177-3AD203B41FA5}">
                      <a16:colId xmlns:a16="http://schemas.microsoft.com/office/drawing/2014/main" val="396116276"/>
                    </a:ext>
                  </a:extLst>
                </a:gridCol>
              </a:tblGrid>
              <a:tr h="370844">
                <a:tc>
                  <a:txBody>
                    <a:bodyPr/>
                    <a:lstStyle/>
                    <a:p>
                      <a:pPr lvl="0"/>
                      <a:r>
                        <a:rPr lang="en-GB"/>
                        <a:t>Year 10</a:t>
                      </a:r>
                    </a:p>
                  </a:txBody>
                  <a:tcPr/>
                </a:tc>
                <a:tc>
                  <a:txBody>
                    <a:bodyPr/>
                    <a:lstStyle/>
                    <a:p>
                      <a:pPr lvl="0"/>
                      <a:r>
                        <a:rPr lang="en-GB"/>
                        <a:t>Year 11</a:t>
                      </a:r>
                    </a:p>
                  </a:txBody>
                  <a:tcPr/>
                </a:tc>
                <a:extLst>
                  <a:ext uri="{0D108BD9-81ED-4DB2-BD59-A6C34878D82A}">
                    <a16:rowId xmlns:a16="http://schemas.microsoft.com/office/drawing/2014/main" val="131303157"/>
                  </a:ext>
                </a:extLst>
              </a:tr>
              <a:tr h="370844">
                <a:tc>
                  <a:txBody>
                    <a:bodyPr/>
                    <a:lstStyle/>
                    <a:p>
                      <a:pPr lvl="0"/>
                      <a:r>
                        <a:rPr lang="en-GB" b="1">
                          <a:solidFill>
                            <a:srgbClr val="000000"/>
                          </a:solidFill>
                        </a:rPr>
                        <a:t>Lacon Me</a:t>
                      </a:r>
                    </a:p>
                    <a:p>
                      <a:pPr lvl="0"/>
                      <a:r>
                        <a:rPr lang="en-GB">
                          <a:solidFill>
                            <a:srgbClr val="000000"/>
                          </a:solidFill>
                        </a:rPr>
                        <a:t>Exploring our Lacon Me values, and how they are reflected in Religious Stories from the past and present.</a:t>
                      </a:r>
                    </a:p>
                  </a:txBody>
                  <a:tcPr/>
                </a:tc>
                <a:tc>
                  <a:txBody>
                    <a:bodyPr/>
                    <a:lstStyle/>
                    <a:p>
                      <a:pPr lvl="0"/>
                      <a:r>
                        <a:rPr lang="en-GB" b="1">
                          <a:solidFill>
                            <a:srgbClr val="000000"/>
                          </a:solidFill>
                        </a:rPr>
                        <a:t>Worldviews</a:t>
                      </a:r>
                    </a:p>
                    <a:p>
                      <a:pPr lvl="0"/>
                      <a:r>
                        <a:rPr lang="en-GB" b="0">
                          <a:solidFill>
                            <a:srgbClr val="000000"/>
                          </a:solidFill>
                        </a:rPr>
                        <a:t>Examining what worldviews are, and how our worldview is shaped.</a:t>
                      </a:r>
                    </a:p>
                  </a:txBody>
                  <a:tcPr/>
                </a:tc>
                <a:extLst>
                  <a:ext uri="{0D108BD9-81ED-4DB2-BD59-A6C34878D82A}">
                    <a16:rowId xmlns:a16="http://schemas.microsoft.com/office/drawing/2014/main" val="2116210589"/>
                  </a:ext>
                </a:extLst>
              </a:tr>
              <a:tr h="370844">
                <a:tc>
                  <a:txBody>
                    <a:bodyPr/>
                    <a:lstStyle/>
                    <a:p>
                      <a:pPr lvl="0"/>
                      <a:r>
                        <a:rPr lang="en-GB" b="1"/>
                        <a:t>Human Rights</a:t>
                      </a:r>
                    </a:p>
                    <a:p>
                      <a:pPr lvl="0"/>
                      <a:r>
                        <a:rPr lang="en-GB"/>
                        <a:t>Examine what human rights are, and how breaches of human rights are reflected in the media</a:t>
                      </a:r>
                    </a:p>
                  </a:txBody>
                  <a:tcPr/>
                </a:tc>
                <a:tc>
                  <a:txBody>
                    <a:bodyPr/>
                    <a:lstStyle/>
                    <a:p>
                      <a:pPr lvl="0"/>
                      <a:r>
                        <a:rPr lang="en-GB" b="1">
                          <a:solidFill>
                            <a:srgbClr val="000000"/>
                          </a:solidFill>
                        </a:rPr>
                        <a:t>Religious festivals</a:t>
                      </a:r>
                    </a:p>
                    <a:p>
                      <a:pPr lvl="0"/>
                      <a:r>
                        <a:rPr lang="en-GB">
                          <a:solidFill>
                            <a:srgbClr val="000000"/>
                          </a:solidFill>
                        </a:rPr>
                        <a:t>Exploring some of the key religious festivals celebrated by members of our community, and beyond.</a:t>
                      </a:r>
                    </a:p>
                    <a:p>
                      <a:pPr lvl="0"/>
                      <a:endParaRPr lang="en-GB"/>
                    </a:p>
                  </a:txBody>
                  <a:tcPr/>
                </a:tc>
                <a:extLst>
                  <a:ext uri="{0D108BD9-81ED-4DB2-BD59-A6C34878D82A}">
                    <a16:rowId xmlns:a16="http://schemas.microsoft.com/office/drawing/2014/main" val="3580814325"/>
                  </a:ext>
                </a:extLst>
              </a:tr>
              <a:tr h="370844">
                <a:tc>
                  <a:txBody>
                    <a:bodyPr/>
                    <a:lstStyle/>
                    <a:p>
                      <a:pPr lvl="0"/>
                      <a:r>
                        <a:rPr lang="en-GB" b="1"/>
                        <a:t>Medical Ethics</a:t>
                      </a:r>
                    </a:p>
                    <a:p>
                      <a:pPr lvl="0"/>
                      <a:r>
                        <a:rPr lang="en-GB"/>
                        <a:t>Explore some key issues surrounding Medical ethics, such as abortion and Euthanasia and religious responses to it.</a:t>
                      </a:r>
                    </a:p>
                    <a:p>
                      <a:pPr lvl="0"/>
                      <a:endParaRPr lang="en-GB" b="0">
                        <a:solidFill>
                          <a:srgbClr val="FFFFFF"/>
                        </a:solidFill>
                      </a:endParaRPr>
                    </a:p>
                  </a:txBody>
                  <a:tcPr/>
                </a:tc>
                <a:tc>
                  <a:txBody>
                    <a:bodyPr/>
                    <a:lstStyle/>
                    <a:p>
                      <a:pPr lvl="0"/>
                      <a:r>
                        <a:rPr lang="en-GB">
                          <a:solidFill>
                            <a:srgbClr val="FFFFFF"/>
                          </a:solidFill>
                        </a:rPr>
                        <a:t>GCSE exams begin.</a:t>
                      </a:r>
                    </a:p>
                  </a:txBody>
                  <a:tcPr>
                    <a:solidFill>
                      <a:srgbClr val="000000"/>
                    </a:solidFill>
                  </a:tcPr>
                </a:tc>
                <a:extLst>
                  <a:ext uri="{0D108BD9-81ED-4DB2-BD59-A6C34878D82A}">
                    <a16:rowId xmlns:a16="http://schemas.microsoft.com/office/drawing/2014/main" val="2010581989"/>
                  </a:ext>
                </a:extLst>
              </a:tr>
            </a:tbl>
          </a:graphicData>
        </a:graphic>
      </p:graphicFrame>
      <p:sp>
        <p:nvSpPr>
          <p:cNvPr id="3" name="TextBox 3">
            <a:extLst>
              <a:ext uri="{FF2B5EF4-FFF2-40B4-BE49-F238E27FC236}">
                <a16:creationId xmlns:a16="http://schemas.microsoft.com/office/drawing/2014/main" id="{2B5D89F2-7599-59F4-F1DF-3C4A52CC5BA3}"/>
              </a:ext>
            </a:extLst>
          </p:cNvPr>
          <p:cNvSpPr txBox="1"/>
          <p:nvPr/>
        </p:nvSpPr>
        <p:spPr>
          <a:xfrm>
            <a:off x="299255" y="357448"/>
            <a:ext cx="11247120" cy="120033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4D4D4D"/>
                </a:solidFill>
                <a:uFillTx/>
                <a:latin typeface="proxima-nova"/>
              </a:rPr>
              <a:t>Religious Education (RE) is a statutory subject in all state-funded schools throughout the whole of a child’s formal schooling (</a:t>
            </a:r>
            <a:r>
              <a:rPr lang="en-GB" sz="1800" b="1" i="0" u="none" strike="noStrike" kern="1200" cap="none" spc="0" baseline="0">
                <a:solidFill>
                  <a:srgbClr val="4D4D4D"/>
                </a:solidFill>
                <a:uFillTx/>
                <a:latin typeface="proxima-nova"/>
              </a:rPr>
              <a:t>in each year group from 5-18 years.</a:t>
            </a:r>
            <a:r>
              <a:rPr lang="en-GB" sz="1800" b="0" i="0" u="none" strike="noStrike" kern="1200" cap="none" spc="0" baseline="0">
                <a:solidFill>
                  <a:srgbClr val="4D4D4D"/>
                </a:solidFill>
                <a:uFillTx/>
                <a:latin typeface="proxima-nova"/>
              </a:rPr>
              <a:t>) In our development of RE at Lacon, we have chosen to pilot and develop a series of activities delivered by Year 10 and 11 form tutors, alongside the English department, with a focus on skills requiring development in RE and literacy.</a:t>
            </a:r>
          </a:p>
        </p:txBody>
      </p:sp>
      <p:pic>
        <p:nvPicPr>
          <p:cNvPr id="4" name="Graphic 3" descr="Home with solid fill">
            <a:hlinkClick r:id="rId2" action="ppaction://hlinksldjump"/>
            <a:extLst>
              <a:ext uri="{FF2B5EF4-FFF2-40B4-BE49-F238E27FC236}">
                <a16:creationId xmlns:a16="http://schemas.microsoft.com/office/drawing/2014/main" id="{DB4C7974-B911-6485-6C93-052114A67D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599"/>
            <a:ext cx="914400" cy="9144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58CCB4CD-7328-2AFA-5A9E-A33F2FC9086B}"/>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sketch line">
            <a:extLst>
              <a:ext uri="{FF2B5EF4-FFF2-40B4-BE49-F238E27FC236}">
                <a16:creationId xmlns:a16="http://schemas.microsoft.com/office/drawing/2014/main" id="{28E20B9C-7C49-36DB-2F22-DAD9C8FA1506}"/>
              </a:ext>
            </a:extLst>
          </p:cNvPr>
          <p:cNvSpPr>
            <a:spLocks noMove="1" noResize="1"/>
          </p:cNvSpPr>
          <p:nvPr/>
        </p:nvSpPr>
        <p:spPr>
          <a:xfrm>
            <a:off x="669039" y="1677375"/>
            <a:ext cx="10853928" cy="18288"/>
          </a:xfrm>
          <a:prstGeom prst="rect">
            <a:avLst/>
          </a:prstGeom>
          <a:solidFill>
            <a:srgbClr val="ED7D31"/>
          </a:solidFill>
          <a:ln w="41276" cap="rnd">
            <a:solidFill>
              <a:srgbClr val="ED7D31"/>
            </a:solidFill>
            <a:prstDash val="solid"/>
            <a:roun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TextBox 3">
            <a:extLst>
              <a:ext uri="{FF2B5EF4-FFF2-40B4-BE49-F238E27FC236}">
                <a16:creationId xmlns:a16="http://schemas.microsoft.com/office/drawing/2014/main" id="{9D92BC3E-0457-2DAB-B983-FA77CEEA034D}"/>
              </a:ext>
            </a:extLst>
          </p:cNvPr>
          <p:cNvSpPr txBox="1"/>
          <p:nvPr/>
        </p:nvSpPr>
        <p:spPr>
          <a:xfrm>
            <a:off x="838203" y="1929384"/>
            <a:ext cx="10515600" cy="4928616"/>
          </a:xfrm>
          <a:prstGeom prst="rect">
            <a:avLst/>
          </a:prstGeom>
          <a:noFill/>
          <a:ln cap="flat">
            <a:noFill/>
          </a:ln>
        </p:spPr>
        <p:txBody>
          <a:bodyPr vert="horz" wrap="square" lIns="91440" tIns="45720" rIns="91440" bIns="45720" anchor="t" anchorCtr="0" compatLnSpc="1">
            <a:normAutofit/>
          </a:bodyPr>
          <a:lstStyle/>
          <a:p>
            <a:pPr>
              <a:buNone/>
            </a:pPr>
            <a:r>
              <a:rPr lang="en-US" sz="1600" b="1" i="0" u="sng" strike="noStrike" kern="1200" cap="none" spc="0" baseline="0" dirty="0">
                <a:solidFill>
                  <a:srgbClr val="000000"/>
                </a:solidFill>
                <a:uFillTx/>
                <a:latin typeface="Calibri"/>
              </a:rPr>
              <a:t>Impact:</a:t>
            </a:r>
            <a:r>
              <a:rPr lang="en-GB" sz="1600" b="1" dirty="0"/>
              <a:t> Key Stage 3 (KS3):</a:t>
            </a:r>
            <a:r>
              <a:rPr lang="en-GB" sz="1600" dirty="0"/>
              <a:t> Progress is tracked through a structured pathway model, categorised as </a:t>
            </a:r>
            <a:r>
              <a:rPr lang="en-GB" sz="1600" i="1" dirty="0"/>
              <a:t>Mastery</a:t>
            </a:r>
            <a:r>
              <a:rPr lang="en-GB" sz="1600" dirty="0"/>
              <a:t>, </a:t>
            </a:r>
            <a:r>
              <a:rPr lang="en-GB" sz="1600" i="1" dirty="0"/>
              <a:t>Secure</a:t>
            </a:r>
            <a:r>
              <a:rPr lang="en-GB" sz="1600" dirty="0"/>
              <a:t>, </a:t>
            </a:r>
            <a:r>
              <a:rPr lang="en-GB" sz="1600" i="1" dirty="0"/>
              <a:t>Developing</a:t>
            </a:r>
            <a:r>
              <a:rPr lang="en-GB" sz="1600" dirty="0"/>
              <a:t>, and </a:t>
            </a:r>
            <a:r>
              <a:rPr lang="en-GB" sz="1600" i="1" dirty="0"/>
              <a:t>Establishing</a:t>
            </a:r>
            <a:r>
              <a:rPr lang="en-GB" sz="1600" dirty="0"/>
              <a:t>. This system enables staff to monitor attainment and identify individual learning needs effectively, ensuring all pupils are supported appropriately as they build subject knowledge and skills over time.</a:t>
            </a:r>
          </a:p>
          <a:p>
            <a:pPr>
              <a:buNone/>
            </a:pPr>
            <a:r>
              <a:rPr lang="en-GB" sz="1600" b="1" dirty="0"/>
              <a:t>Key Stage 4 (KS4):</a:t>
            </a:r>
            <a:r>
              <a:rPr lang="en-GB" sz="1600" dirty="0"/>
              <a:t> Assessment is carried out regularly through GCSE-style exam questions and formalised topic reviews. Pupils complete formative tasks in every lesson via a range of methods, and they are made aware of scheduled formal assessments. These take place both mid-topic and at the end of each unit, allowing for a comprehensive evaluation of their foundational understanding, analytical thinking, and evaluative capabilities.</a:t>
            </a:r>
          </a:p>
          <a:p>
            <a:pPr>
              <a:buNone/>
            </a:pPr>
            <a:r>
              <a:rPr lang="en-GB" sz="1600" b="1" dirty="0"/>
              <a:t>Assessment Impact:</a:t>
            </a:r>
            <a:r>
              <a:rPr lang="en-GB" sz="1600" dirty="0"/>
              <a:t> Data collected through daily and formal assessments informs responsive teaching strategies and targeted Review, Revise, Recap (RRR) activities. These interleaved RRR tasks are designed to identify and address knowledge gaps, support SEND learners in consolidating understanding, and stretch high prior attaining pupils.</a:t>
            </a:r>
          </a:p>
          <a:p>
            <a:pPr>
              <a:buNone/>
            </a:pPr>
            <a:r>
              <a:rPr lang="en-GB" sz="1600" b="1" dirty="0"/>
              <a:t>Tracking Engagement and Enrichment:</a:t>
            </a:r>
            <a:r>
              <a:rPr lang="en-GB" sz="1600" dirty="0"/>
              <a:t> Engagement with Religious Education and Worldviews is monitored by analysing student uptake at GCSE and progression into A-Level Religious Studies. In addition, the curriculum supports personal development through leadership opportunities, allowing pupils to demonstrate their understanding of community, responsibility, and empathy. These wider applications reflect the curriculum’s broader aim—to nurture individuals who can critically engage with religious and secular perspectives in society.</a:t>
            </a:r>
          </a:p>
          <a:p>
            <a:r>
              <a:rPr lang="en-GB" sz="1600" b="1" dirty="0"/>
              <a:t>Application of Skills:</a:t>
            </a:r>
            <a:r>
              <a:rPr lang="en-GB" sz="1600" dirty="0"/>
              <a:t> Students consistently apply key RE skills such as interpretation, evaluation, and reflective thinking to engage meaningfully with beliefs and traditions encountered both in and beyond the classroom. The curriculum enables them to develop into thoughtful, informed, and respectful members of a pluralistic society.</a:t>
            </a:r>
          </a:p>
          <a:p>
            <a:pPr marL="0" marR="0" lvl="0" indent="0" algn="l" defTabSz="914400" rtl="0" fontAlgn="auto" hangingPunct="1">
              <a:lnSpc>
                <a:spcPct val="130000"/>
              </a:lnSpc>
              <a:spcBef>
                <a:spcPts val="0"/>
              </a:spcBef>
              <a:spcAft>
                <a:spcPts val="800"/>
              </a:spcAft>
              <a:buNone/>
              <a:tabLst/>
              <a:defRPr sz="1800" b="0" i="0" u="none" strike="noStrike" kern="0" cap="none" spc="0" baseline="0">
                <a:solidFill>
                  <a:srgbClr val="000000"/>
                </a:solidFill>
                <a:uFillTx/>
              </a:defRPr>
            </a:pPr>
            <a:endParaRPr lang="en-US" sz="1600" b="0" i="0" u="none" strike="noStrike" kern="1200" cap="none" spc="0" baseline="0" dirty="0">
              <a:solidFill>
                <a:srgbClr val="000000"/>
              </a:solidFill>
              <a:uFillTx/>
              <a:latin typeface="Calibri"/>
            </a:endParaRPr>
          </a:p>
        </p:txBody>
      </p:sp>
      <p:pic>
        <p:nvPicPr>
          <p:cNvPr id="6" name="Picture 2" descr="Lacon Childe School">
            <a:extLst>
              <a:ext uri="{FF2B5EF4-FFF2-40B4-BE49-F238E27FC236}">
                <a16:creationId xmlns:a16="http://schemas.microsoft.com/office/drawing/2014/main" id="{683DC538-3C55-C609-96C9-50A3853E4A9D}"/>
              </a:ext>
            </a:extLst>
          </p:cNvPr>
          <p:cNvPicPr>
            <a:picLocks noChangeAspect="1"/>
          </p:cNvPicPr>
          <p:nvPr/>
        </p:nvPicPr>
        <p:blipFill>
          <a:blip r:embed="rId2"/>
          <a:srcRect/>
          <a:stretch>
            <a:fillRect/>
          </a:stretch>
        </p:blipFill>
        <p:spPr>
          <a:xfrm>
            <a:off x="5322173" y="179816"/>
            <a:ext cx="1317732" cy="1317732"/>
          </a:xfrm>
          <a:prstGeom prst="rect">
            <a:avLst/>
          </a:prstGeom>
          <a:noFill/>
          <a:ln cap="flat">
            <a:noFill/>
          </a:ln>
        </p:spPr>
      </p:pic>
      <p:pic>
        <p:nvPicPr>
          <p:cNvPr id="5" name="Graphic 4" descr="Home with solid fill">
            <a:hlinkClick r:id="rId3" action="ppaction://hlinksldjump"/>
            <a:extLst>
              <a:ext uri="{FF2B5EF4-FFF2-40B4-BE49-F238E27FC236}">
                <a16:creationId xmlns:a16="http://schemas.microsoft.com/office/drawing/2014/main" id="{35A07B2E-E58B-2C9B-59A2-EDE43944B87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277600" y="5943599"/>
            <a:ext cx="914400" cy="9144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334865E0-F169-E230-F142-9087E1956CCD}"/>
              </a:ext>
            </a:extLst>
          </p:cNvPr>
          <p:cNvGraphicFramePr>
            <a:graphicFrameLocks noGrp="1"/>
          </p:cNvGraphicFramePr>
          <p:nvPr/>
        </p:nvGraphicFramePr>
        <p:xfrm>
          <a:off x="599087" y="94594"/>
          <a:ext cx="11201418" cy="5254678"/>
        </p:xfrm>
        <a:graphic>
          <a:graphicData uri="http://schemas.openxmlformats.org/drawingml/2006/table">
            <a:tbl>
              <a:tblPr firstRow="1" bandRow="1">
                <a:effectLst/>
                <a:tableStyleId>{5C22544A-7EE6-4342-B048-85BDC9FD1C3A}</a:tableStyleId>
              </a:tblPr>
              <a:tblGrid>
                <a:gridCol w="1866903">
                  <a:extLst>
                    <a:ext uri="{9D8B030D-6E8A-4147-A177-3AD203B41FA5}">
                      <a16:colId xmlns:a16="http://schemas.microsoft.com/office/drawing/2014/main" val="1701245140"/>
                    </a:ext>
                  </a:extLst>
                </a:gridCol>
                <a:gridCol w="1866903">
                  <a:extLst>
                    <a:ext uri="{9D8B030D-6E8A-4147-A177-3AD203B41FA5}">
                      <a16:colId xmlns:a16="http://schemas.microsoft.com/office/drawing/2014/main" val="4159588936"/>
                    </a:ext>
                  </a:extLst>
                </a:gridCol>
                <a:gridCol w="1866903">
                  <a:extLst>
                    <a:ext uri="{9D8B030D-6E8A-4147-A177-3AD203B41FA5}">
                      <a16:colId xmlns:a16="http://schemas.microsoft.com/office/drawing/2014/main" val="874659103"/>
                    </a:ext>
                  </a:extLst>
                </a:gridCol>
                <a:gridCol w="1866903">
                  <a:extLst>
                    <a:ext uri="{9D8B030D-6E8A-4147-A177-3AD203B41FA5}">
                      <a16:colId xmlns:a16="http://schemas.microsoft.com/office/drawing/2014/main" val="531205240"/>
                    </a:ext>
                  </a:extLst>
                </a:gridCol>
                <a:gridCol w="1866903">
                  <a:extLst>
                    <a:ext uri="{9D8B030D-6E8A-4147-A177-3AD203B41FA5}">
                      <a16:colId xmlns:a16="http://schemas.microsoft.com/office/drawing/2014/main" val="2406516723"/>
                    </a:ext>
                  </a:extLst>
                </a:gridCol>
                <a:gridCol w="1866903">
                  <a:extLst>
                    <a:ext uri="{9D8B030D-6E8A-4147-A177-3AD203B41FA5}">
                      <a16:colId xmlns:a16="http://schemas.microsoft.com/office/drawing/2014/main" val="3889018098"/>
                    </a:ext>
                  </a:extLst>
                </a:gridCol>
              </a:tblGrid>
              <a:tr h="213713">
                <a:tc>
                  <a:txBody>
                    <a:bodyPr/>
                    <a:lstStyle/>
                    <a:p>
                      <a:pPr lvl="0"/>
                      <a:endParaRPr lang="en-GB" sz="800" u="none"/>
                    </a:p>
                  </a:txBody>
                  <a:tcPr/>
                </a:tc>
                <a:tc>
                  <a:txBody>
                    <a:bodyPr/>
                    <a:lstStyle/>
                    <a:p>
                      <a:pPr lvl="0"/>
                      <a:r>
                        <a:rPr lang="en-GB" sz="800" u="none"/>
                        <a:t>Year 7</a:t>
                      </a:r>
                    </a:p>
                  </a:txBody>
                  <a:tcPr/>
                </a:tc>
                <a:tc>
                  <a:txBody>
                    <a:bodyPr/>
                    <a:lstStyle/>
                    <a:p>
                      <a:pPr lvl="0"/>
                      <a:r>
                        <a:rPr lang="en-GB" sz="800"/>
                        <a:t>Year 8</a:t>
                      </a:r>
                    </a:p>
                  </a:txBody>
                  <a:tcPr/>
                </a:tc>
                <a:tc>
                  <a:txBody>
                    <a:bodyPr/>
                    <a:lstStyle/>
                    <a:p>
                      <a:pPr lvl="0"/>
                      <a:r>
                        <a:rPr lang="en-GB" sz="800"/>
                        <a:t>Year 9</a:t>
                      </a:r>
                    </a:p>
                  </a:txBody>
                  <a:tcPr/>
                </a:tc>
                <a:tc>
                  <a:txBody>
                    <a:bodyPr/>
                    <a:lstStyle/>
                    <a:p>
                      <a:pPr lvl="0"/>
                      <a:r>
                        <a:rPr lang="en-GB" sz="800"/>
                        <a:t>Year 10</a:t>
                      </a:r>
                    </a:p>
                  </a:txBody>
                  <a:tcPr/>
                </a:tc>
                <a:tc>
                  <a:txBody>
                    <a:bodyPr/>
                    <a:lstStyle/>
                    <a:p>
                      <a:pPr lvl="0"/>
                      <a:r>
                        <a:rPr lang="en-GB" sz="800"/>
                        <a:t>Year 11</a:t>
                      </a:r>
                    </a:p>
                  </a:txBody>
                  <a:tcPr/>
                </a:tc>
                <a:extLst>
                  <a:ext uri="{0D108BD9-81ED-4DB2-BD59-A6C34878D82A}">
                    <a16:rowId xmlns:a16="http://schemas.microsoft.com/office/drawing/2014/main" val="1672464473"/>
                  </a:ext>
                </a:extLst>
              </a:tr>
              <a:tr h="1548737">
                <a:tc>
                  <a:txBody>
                    <a:bodyPr/>
                    <a:lstStyle/>
                    <a:p>
                      <a:pPr lvl="0"/>
                      <a:r>
                        <a:rPr lang="en-GB" sz="800" b="1" u="none"/>
                        <a:t>Term 1a</a:t>
                      </a:r>
                    </a:p>
                  </a:txBody>
                  <a:tcPr/>
                </a:tc>
                <a:tc>
                  <a:txBody>
                    <a:bodyPr/>
                    <a:lstStyle/>
                    <a:p>
                      <a:pPr marL="0" marR="0" lvl="0" indent="0" algn="l" defTabSz="914400" rtl="0" fontAlgn="auto" hangingPunct="1">
                        <a:lnSpc>
                          <a:spcPct val="100000"/>
                        </a:lnSpc>
                        <a:spcBef>
                          <a:spcPts val="0"/>
                        </a:spcBef>
                        <a:spcAft>
                          <a:spcPts val="0"/>
                        </a:spcAft>
                        <a:buNone/>
                        <a:tabLst/>
                      </a:pPr>
                      <a:r>
                        <a:rPr lang="en-GB" sz="800" u="none"/>
                        <a:t>Theism, Trinity, God, Abrahamic, prayer</a:t>
                      </a:r>
                    </a:p>
                    <a:p>
                      <a:pPr lvl="0"/>
                      <a:endParaRPr lang="en-GB" sz="800" u="none"/>
                    </a:p>
                  </a:txBody>
                  <a:tcPr/>
                </a:tc>
                <a:tc>
                  <a:txBody>
                    <a:bodyPr/>
                    <a:lstStyle/>
                    <a:p>
                      <a:pPr marL="0" marR="0" lvl="0" indent="0" algn="l" defTabSz="914400" rtl="0" fontAlgn="auto" hangingPunct="1">
                        <a:lnSpc>
                          <a:spcPct val="100000"/>
                        </a:lnSpc>
                        <a:spcBef>
                          <a:spcPts val="0"/>
                        </a:spcBef>
                        <a:spcAft>
                          <a:spcPts val="0"/>
                        </a:spcAft>
                        <a:buNone/>
                        <a:tabLst/>
                      </a:pPr>
                      <a:r>
                        <a:rPr lang="en-GB" sz="800"/>
                        <a:t>Sikhi, monotheism, </a:t>
                      </a:r>
                    </a:p>
                    <a:p>
                      <a:pPr lvl="0"/>
                      <a:endParaRPr lang="en-GB" sz="800"/>
                    </a:p>
                  </a:txBody>
                  <a:tcPr/>
                </a:tc>
                <a:tc>
                  <a:txBody>
                    <a:bodyPr/>
                    <a:lstStyle/>
                    <a:p>
                      <a:pPr lvl="0"/>
                      <a:r>
                        <a:rPr lang="en-GB" sz="800"/>
                        <a:t>Non-religious Spirituality, morality</a:t>
                      </a:r>
                    </a:p>
                  </a:txBody>
                  <a:tcPr/>
                </a:tc>
                <a:tc>
                  <a:txBody>
                    <a:bodyPr/>
                    <a:lstStyle/>
                    <a:p>
                      <a:pPr lvl="0" algn="l" fontAlgn="t">
                        <a:lnSpc>
                          <a:spcPct val="107000"/>
                        </a:lnSpc>
                        <a:spcBef>
                          <a:spcPts val="0"/>
                        </a:spcBef>
                        <a:spcAft>
                          <a:spcPts val="800"/>
                        </a:spcAft>
                      </a:pPr>
                      <a:r>
                        <a:rPr lang="en-GB" sz="800" b="0" u="none" strike="noStrike"/>
                        <a:t>oneness of God and the Trinity, beliefs about creation, the incarnation, crucifixion, resurrection and ascension, resurrection and life after death. Heaven and Hell, sin</a:t>
                      </a:r>
                      <a:r>
                        <a:rPr lang="en-GB" sz="800" b="1" u="none" strike="noStrike"/>
                        <a:t> </a:t>
                      </a:r>
                      <a:r>
                        <a:rPr lang="en-GB" sz="800" b="0" u="none" strike="noStrike"/>
                        <a:t>and salvation and the role of Christ in salvation.</a:t>
                      </a:r>
                    </a:p>
                  </a:txBody>
                  <a:tcPr/>
                </a:tc>
                <a:tc>
                  <a:txBody>
                    <a:bodyPr/>
                    <a:lstStyle/>
                    <a:p>
                      <a:pPr lvl="0"/>
                      <a:r>
                        <a:rPr lang="en-GB" sz="800"/>
                        <a:t>Sanctity of life, Abrahamic, morality</a:t>
                      </a:r>
                    </a:p>
                  </a:txBody>
                  <a:tcPr/>
                </a:tc>
                <a:extLst>
                  <a:ext uri="{0D108BD9-81ED-4DB2-BD59-A6C34878D82A}">
                    <a16:rowId xmlns:a16="http://schemas.microsoft.com/office/drawing/2014/main" val="129390195"/>
                  </a:ext>
                </a:extLst>
              </a:tr>
              <a:tr h="1012277">
                <a:tc>
                  <a:txBody>
                    <a:bodyPr/>
                    <a:lstStyle/>
                    <a:p>
                      <a:pPr lvl="0"/>
                      <a:r>
                        <a:rPr lang="en-GB" sz="800" b="1"/>
                        <a:t>Term 1b</a:t>
                      </a:r>
                    </a:p>
                  </a:txBody>
                  <a:tcPr/>
                </a:tc>
                <a:tc>
                  <a:txBody>
                    <a:bodyPr/>
                    <a:lstStyle/>
                    <a:p>
                      <a:pPr marL="0" marR="0" lvl="0" indent="0" algn="l" defTabSz="914400" rtl="0" fontAlgn="auto" hangingPunct="1">
                        <a:lnSpc>
                          <a:spcPct val="100000"/>
                        </a:lnSpc>
                        <a:spcBef>
                          <a:spcPts val="0"/>
                        </a:spcBef>
                        <a:spcAft>
                          <a:spcPts val="0"/>
                        </a:spcAft>
                        <a:buNone/>
                        <a:tabLst/>
                      </a:pPr>
                      <a:r>
                        <a:rPr lang="en-GB" sz="800"/>
                        <a:t>Incarnation, Abrahamic</a:t>
                      </a:r>
                    </a:p>
                    <a:p>
                      <a:pPr lvl="0"/>
                      <a:endParaRPr lang="en-GB" sz="800"/>
                    </a:p>
                  </a:txBody>
                  <a:tcPr/>
                </a:tc>
                <a:tc>
                  <a:txBody>
                    <a:bodyPr/>
                    <a:lstStyle/>
                    <a:p>
                      <a:pPr lvl="0" algn="l">
                        <a:lnSpc>
                          <a:spcPct val="107000"/>
                        </a:lnSpc>
                        <a:spcAft>
                          <a:spcPts val="800"/>
                        </a:spcAft>
                      </a:pPr>
                      <a:endParaRPr lang="en-GB" sz="800"/>
                    </a:p>
                    <a:p>
                      <a:pPr lvl="0" algn="l">
                        <a:lnSpc>
                          <a:spcPct val="107000"/>
                        </a:lnSpc>
                        <a:spcAft>
                          <a:spcPts val="800"/>
                        </a:spcAft>
                      </a:pPr>
                      <a:r>
                        <a:rPr lang="en-GB" sz="800"/>
                        <a:t>Rites of passage, influence.</a:t>
                      </a:r>
                    </a:p>
                    <a:p>
                      <a:pPr lvl="0"/>
                      <a:endParaRPr lang="en-GB" sz="800"/>
                    </a:p>
                  </a:txBody>
                  <a:tcPr/>
                </a:tc>
                <a:tc>
                  <a:txBody>
                    <a:bodyPr/>
                    <a:lstStyle/>
                    <a:p>
                      <a:pPr lvl="0"/>
                      <a:r>
                        <a:rPr lang="en-GB" sz="800"/>
                        <a:t>Abrahamic Covenant</a:t>
                      </a:r>
                    </a:p>
                  </a:txBody>
                  <a:tcPr/>
                </a:tc>
                <a:tc>
                  <a:txBody>
                    <a:bodyPr/>
                    <a:lstStyle/>
                    <a:p>
                      <a:pPr lvl="0"/>
                      <a:r>
                        <a:rPr lang="en-GB" sz="800" b="0" u="none" strike="noStrike"/>
                        <a:t>Pilgrimage, festivals, the role of the church in the local community. The place of mission and evangelism, Church growth, the importance of the worldwide church, Christian persecution</a:t>
                      </a:r>
                      <a:r>
                        <a:rPr lang="en-GB" sz="800" b="1" u="none" strike="noStrike"/>
                        <a:t> </a:t>
                      </a:r>
                      <a:r>
                        <a:rPr lang="en-GB" sz="800" b="0" u="none" strike="noStrike"/>
                        <a:t>and the Church’s </a:t>
                      </a:r>
                      <a:endParaRPr lang="en-GB" sz="800"/>
                    </a:p>
                  </a:txBody>
                  <a:tcPr/>
                </a:tc>
                <a:tc>
                  <a:txBody>
                    <a:bodyPr/>
                    <a:lstStyle/>
                    <a:p>
                      <a:pPr lvl="0"/>
                      <a:r>
                        <a:rPr lang="en-GB" sz="800"/>
                        <a:t>Sacred, sacrifice, morality, stewardship, suffering</a:t>
                      </a:r>
                    </a:p>
                  </a:txBody>
                  <a:tcPr/>
                </a:tc>
                <a:extLst>
                  <a:ext uri="{0D108BD9-81ED-4DB2-BD59-A6C34878D82A}">
                    <a16:rowId xmlns:a16="http://schemas.microsoft.com/office/drawing/2014/main" val="279425207"/>
                  </a:ext>
                </a:extLst>
              </a:tr>
              <a:tr h="345661">
                <a:tc>
                  <a:txBody>
                    <a:bodyPr/>
                    <a:lstStyle/>
                    <a:p>
                      <a:pPr lvl="0"/>
                      <a:r>
                        <a:rPr lang="en-GB" sz="800" b="1"/>
                        <a:t>Term 2a</a:t>
                      </a:r>
                    </a:p>
                  </a:txBody>
                  <a:tcPr/>
                </a:tc>
                <a:tc>
                  <a:txBody>
                    <a:bodyPr/>
                    <a:lstStyle/>
                    <a:p>
                      <a:pPr marL="0" marR="0" lvl="0" indent="0" algn="l" defTabSz="914400" rtl="0" fontAlgn="auto" hangingPunct="1">
                        <a:lnSpc>
                          <a:spcPct val="100000"/>
                        </a:lnSpc>
                        <a:spcBef>
                          <a:spcPts val="0"/>
                        </a:spcBef>
                        <a:spcAft>
                          <a:spcPts val="0"/>
                        </a:spcAft>
                        <a:buNone/>
                        <a:tabLst/>
                      </a:pPr>
                      <a:r>
                        <a:rPr lang="en-GB" sz="800"/>
                        <a:t>Gospel, influence</a:t>
                      </a:r>
                    </a:p>
                    <a:p>
                      <a:pPr lvl="0"/>
                      <a:endParaRPr lang="en-GB" sz="800"/>
                    </a:p>
                  </a:txBody>
                  <a:tcPr/>
                </a:tc>
                <a:tc>
                  <a:txBody>
                    <a:bodyPr/>
                    <a:lstStyle/>
                    <a:p>
                      <a:pPr marL="0" marR="0" lvl="0" indent="0" algn="l" defTabSz="914400" rtl="0" fontAlgn="auto" hangingPunct="1">
                        <a:lnSpc>
                          <a:spcPct val="100000"/>
                        </a:lnSpc>
                        <a:spcBef>
                          <a:spcPts val="0"/>
                        </a:spcBef>
                        <a:spcAft>
                          <a:spcPts val="0"/>
                        </a:spcAft>
                        <a:buNone/>
                        <a:tabLst/>
                      </a:pPr>
                      <a:r>
                        <a:rPr lang="en-GB" sz="800"/>
                        <a:t>Inspire, influence </a:t>
                      </a:r>
                    </a:p>
                    <a:p>
                      <a:pPr lvl="0"/>
                      <a:endParaRPr lang="en-GB" sz="800"/>
                    </a:p>
                  </a:txBody>
                  <a:tcPr/>
                </a:tc>
                <a:tc>
                  <a:txBody>
                    <a:bodyPr/>
                    <a:lstStyle/>
                    <a:p>
                      <a:pPr lvl="0"/>
                      <a:r>
                        <a:rPr lang="en-GB" sz="800"/>
                        <a:t>Morality, life after death, </a:t>
                      </a:r>
                    </a:p>
                  </a:txBody>
                  <a:tcPr/>
                </a:tc>
                <a:tc>
                  <a:txBody>
                    <a:bodyPr/>
                    <a:lstStyle/>
                    <a:p>
                      <a:pPr lvl="0"/>
                      <a:r>
                        <a:rPr lang="en-GB" sz="800"/>
                        <a:t>Tawhid, supremacy, just</a:t>
                      </a:r>
                    </a:p>
                  </a:txBody>
                  <a:tcPr/>
                </a:tc>
                <a:tc>
                  <a:txBody>
                    <a:bodyPr/>
                    <a:lstStyle/>
                    <a:p>
                      <a:pPr lvl="0"/>
                      <a:r>
                        <a:rPr lang="en-GB" sz="800"/>
                        <a:t>Life after death, suffering, theism</a:t>
                      </a:r>
                    </a:p>
                  </a:txBody>
                  <a:tcPr/>
                </a:tc>
                <a:extLst>
                  <a:ext uri="{0D108BD9-81ED-4DB2-BD59-A6C34878D82A}">
                    <a16:rowId xmlns:a16="http://schemas.microsoft.com/office/drawing/2014/main" val="4250044104"/>
                  </a:ext>
                </a:extLst>
              </a:tr>
              <a:tr h="1100818">
                <a:tc>
                  <a:txBody>
                    <a:bodyPr/>
                    <a:lstStyle/>
                    <a:p>
                      <a:pPr lvl="0"/>
                      <a:r>
                        <a:rPr lang="en-GB" sz="800" b="1"/>
                        <a:t>Term 2b</a:t>
                      </a:r>
                    </a:p>
                  </a:txBody>
                  <a:tcPr/>
                </a:tc>
                <a:tc>
                  <a:txBody>
                    <a:bodyPr/>
                    <a:lstStyle/>
                    <a:p>
                      <a:pPr marL="0" marR="0" lvl="0" indent="0" algn="l" defTabSz="914400" rtl="0" fontAlgn="auto" hangingPunct="1">
                        <a:lnSpc>
                          <a:spcPct val="100000"/>
                        </a:lnSpc>
                        <a:spcBef>
                          <a:spcPts val="0"/>
                        </a:spcBef>
                        <a:spcAft>
                          <a:spcPts val="0"/>
                        </a:spcAft>
                        <a:buNone/>
                        <a:tabLst/>
                      </a:pPr>
                      <a:r>
                        <a:rPr lang="en-GB" sz="800"/>
                        <a:t>Stewardship, influence, Dharma</a:t>
                      </a:r>
                    </a:p>
                    <a:p>
                      <a:pPr lvl="0"/>
                      <a:endParaRPr lang="en-GB" sz="800"/>
                    </a:p>
                  </a:txBody>
                  <a:tcPr/>
                </a:tc>
                <a:tc>
                  <a:txBody>
                    <a:bodyPr/>
                    <a:lstStyle/>
                    <a:p>
                      <a:pPr marL="0" marR="0" lvl="0" indent="0" algn="l" defTabSz="914400" rtl="0" fontAlgn="auto" hangingPunct="1">
                        <a:lnSpc>
                          <a:spcPct val="100000"/>
                        </a:lnSpc>
                        <a:spcBef>
                          <a:spcPts val="0"/>
                        </a:spcBef>
                        <a:spcAft>
                          <a:spcPts val="0"/>
                        </a:spcAft>
                        <a:buNone/>
                        <a:tabLst/>
                      </a:pPr>
                      <a:r>
                        <a:rPr lang="en-GB" sz="800"/>
                        <a:t>Heaven, hell, reincarnation, influence </a:t>
                      </a:r>
                    </a:p>
                    <a:p>
                      <a:pPr lvl="0"/>
                      <a:endParaRPr lang="en-GB" sz="800"/>
                    </a:p>
                  </a:txBody>
                  <a:tcPr/>
                </a:tc>
                <a:tc>
                  <a:txBody>
                    <a:bodyPr/>
                    <a:lstStyle/>
                    <a:p>
                      <a:pPr lvl="0"/>
                      <a:r>
                        <a:rPr lang="en-GB" sz="800"/>
                        <a:t>Abrahamic, covenant, duty, gospel, mortality, sacrifice, suffering</a:t>
                      </a:r>
                    </a:p>
                  </a:txBody>
                  <a:tcPr/>
                </a:tc>
                <a:tc>
                  <a:txBody>
                    <a:bodyPr/>
                    <a:lstStyle/>
                    <a:p>
                      <a:pPr lvl="0" algn="l" fontAlgn="t">
                        <a:lnSpc>
                          <a:spcPct val="107000"/>
                        </a:lnSpc>
                        <a:spcBef>
                          <a:spcPts val="0"/>
                        </a:spcBef>
                        <a:spcAft>
                          <a:spcPts val="800"/>
                        </a:spcAft>
                      </a:pPr>
                      <a:endParaRPr lang="en-GB" sz="800" b="0" u="none" strike="noStrike"/>
                    </a:p>
                    <a:p>
                      <a:pPr lvl="0" algn="l" fontAlgn="t">
                        <a:lnSpc>
                          <a:spcPct val="107000"/>
                        </a:lnSpc>
                        <a:spcBef>
                          <a:spcPts val="0"/>
                        </a:spcBef>
                        <a:spcAft>
                          <a:spcPts val="800"/>
                        </a:spcAft>
                      </a:pPr>
                      <a:r>
                        <a:rPr lang="en-GB" sz="800" b="0" u="none" strike="noStrike"/>
                        <a:t>Shahadah  Salat, Sawm, and Zakat. Hajj, Jihad. We Id Ul Asha, Id ul Fitr and Ashura.</a:t>
                      </a:r>
                    </a:p>
                    <a:p>
                      <a:pPr lvl="0"/>
                      <a:endParaRPr lang="en-GB" sz="800"/>
                    </a:p>
                  </a:txBody>
                  <a:tcPr/>
                </a:tc>
                <a:tc>
                  <a:txBody>
                    <a:bodyPr/>
                    <a:lstStyle/>
                    <a:p>
                      <a:pPr lvl="0"/>
                      <a:r>
                        <a:rPr lang="en-GB" sz="800"/>
                        <a:t>Cont’d</a:t>
                      </a:r>
                    </a:p>
                  </a:txBody>
                  <a:tcPr/>
                </a:tc>
                <a:extLst>
                  <a:ext uri="{0D108BD9-81ED-4DB2-BD59-A6C34878D82A}">
                    <a16:rowId xmlns:a16="http://schemas.microsoft.com/office/drawing/2014/main" val="4126542193"/>
                  </a:ext>
                </a:extLst>
              </a:tr>
              <a:tr h="483918">
                <a:tc>
                  <a:txBody>
                    <a:bodyPr/>
                    <a:lstStyle/>
                    <a:p>
                      <a:pPr lvl="0"/>
                      <a:r>
                        <a:rPr lang="en-GB" sz="800" b="1"/>
                        <a:t>Term 3a</a:t>
                      </a:r>
                    </a:p>
                  </a:txBody>
                  <a:tcPr/>
                </a:tc>
                <a:tc>
                  <a:txBody>
                    <a:bodyPr/>
                    <a:lstStyle/>
                    <a:p>
                      <a:pPr marL="0" marR="0" lvl="0" indent="0" algn="l" defTabSz="914400" rtl="0" fontAlgn="auto" hangingPunct="1">
                        <a:lnSpc>
                          <a:spcPct val="100000"/>
                        </a:lnSpc>
                        <a:spcBef>
                          <a:spcPts val="0"/>
                        </a:spcBef>
                        <a:spcAft>
                          <a:spcPts val="0"/>
                        </a:spcAft>
                        <a:buNone/>
                        <a:tabLst/>
                      </a:pPr>
                      <a:r>
                        <a:rPr lang="en-GB" sz="800"/>
                        <a:t>Wisdom, justice, morals, influence</a:t>
                      </a:r>
                    </a:p>
                    <a:p>
                      <a:pPr lvl="0"/>
                      <a:endParaRPr lang="en-GB" sz="800"/>
                    </a:p>
                  </a:txBody>
                  <a:tcPr/>
                </a:tc>
                <a:tc>
                  <a:txBody>
                    <a:bodyPr/>
                    <a:lstStyle/>
                    <a:p>
                      <a:pPr marL="0" marR="0" lvl="0" indent="0" algn="l" defTabSz="914400" rtl="0" fontAlgn="auto" hangingPunct="1">
                        <a:lnSpc>
                          <a:spcPct val="100000"/>
                        </a:lnSpc>
                        <a:spcBef>
                          <a:spcPts val="0"/>
                        </a:spcBef>
                        <a:spcAft>
                          <a:spcPts val="0"/>
                        </a:spcAft>
                        <a:buNone/>
                        <a:tabLst/>
                      </a:pPr>
                      <a:r>
                        <a:rPr lang="en-GB" sz="800"/>
                        <a:t>Prophethood, influence. </a:t>
                      </a:r>
                    </a:p>
                    <a:p>
                      <a:pPr lvl="0"/>
                      <a:endParaRPr lang="en-GB" sz="800"/>
                    </a:p>
                  </a:txBody>
                  <a:tcPr/>
                </a:tc>
                <a:tc>
                  <a:txBody>
                    <a:bodyPr/>
                    <a:lstStyle/>
                    <a:p>
                      <a:pPr marL="0" marR="0" lvl="0" indent="0" algn="l" defTabSz="914400" rtl="0" fontAlgn="auto" hangingPunct="1">
                        <a:lnSpc>
                          <a:spcPct val="100000"/>
                        </a:lnSpc>
                        <a:spcBef>
                          <a:spcPts val="0"/>
                        </a:spcBef>
                        <a:spcAft>
                          <a:spcPts val="0"/>
                        </a:spcAft>
                        <a:buNone/>
                        <a:tabLst/>
                      </a:pPr>
                      <a:r>
                        <a:rPr lang="en-GB" sz="800"/>
                        <a:t>Moksha, Dharma, Non religious, suffering, spiritualty</a:t>
                      </a:r>
                    </a:p>
                    <a:p>
                      <a:pPr lvl="0"/>
                      <a:endParaRPr lang="en-GB" sz="800"/>
                    </a:p>
                  </a:txBody>
                  <a:tcPr/>
                </a:tc>
                <a:tc>
                  <a:txBody>
                    <a:bodyPr/>
                    <a:lstStyle/>
                    <a:p>
                      <a:pPr lvl="0"/>
                      <a:r>
                        <a:rPr lang="en-GB" sz="800"/>
                        <a:t>Morality</a:t>
                      </a:r>
                    </a:p>
                  </a:txBody>
                  <a:tcPr/>
                </a:tc>
                <a:tc>
                  <a:txBody>
                    <a:bodyPr/>
                    <a:lstStyle/>
                    <a:p>
                      <a:pPr lvl="0"/>
                      <a:r>
                        <a:rPr lang="en-GB" sz="800"/>
                        <a:t>Cont’d</a:t>
                      </a:r>
                    </a:p>
                  </a:txBody>
                  <a:tcPr/>
                </a:tc>
                <a:extLst>
                  <a:ext uri="{0D108BD9-81ED-4DB2-BD59-A6C34878D82A}">
                    <a16:rowId xmlns:a16="http://schemas.microsoft.com/office/drawing/2014/main" val="3002873258"/>
                  </a:ext>
                </a:extLst>
              </a:tr>
              <a:tr h="549554">
                <a:tc>
                  <a:txBody>
                    <a:bodyPr/>
                    <a:lstStyle/>
                    <a:p>
                      <a:pPr lvl="0"/>
                      <a:r>
                        <a:rPr lang="en-GB" sz="1000" b="1"/>
                        <a:t>Term 3b</a:t>
                      </a:r>
                    </a:p>
                  </a:txBody>
                  <a:tcPr/>
                </a:tc>
                <a:tc>
                  <a:txBody>
                    <a:bodyPr/>
                    <a:lstStyle/>
                    <a:p>
                      <a:pPr marL="0" marR="0" lvl="0" indent="0" algn="l" defTabSz="914400" rtl="0" fontAlgn="auto" hangingPunct="1">
                        <a:lnSpc>
                          <a:spcPct val="100000"/>
                        </a:lnSpc>
                        <a:spcBef>
                          <a:spcPts val="0"/>
                        </a:spcBef>
                        <a:spcAft>
                          <a:spcPts val="0"/>
                        </a:spcAft>
                        <a:buNone/>
                        <a:tabLst/>
                      </a:pPr>
                      <a:r>
                        <a:rPr lang="en-GB" sz="1000"/>
                        <a:t>Spirituality, art, influence</a:t>
                      </a:r>
                    </a:p>
                    <a:p>
                      <a:pPr lvl="0"/>
                      <a:endParaRPr lang="en-GB" sz="1000"/>
                    </a:p>
                  </a:txBody>
                  <a:tcPr/>
                </a:tc>
                <a:tc>
                  <a:txBody>
                    <a:bodyPr/>
                    <a:lstStyle/>
                    <a:p>
                      <a:pPr marL="0" marR="0" lvl="0" indent="0" algn="l" defTabSz="914400" rtl="0" fontAlgn="auto" hangingPunct="1">
                        <a:lnSpc>
                          <a:spcPct val="100000"/>
                        </a:lnSpc>
                        <a:spcBef>
                          <a:spcPts val="0"/>
                        </a:spcBef>
                        <a:spcAft>
                          <a:spcPts val="0"/>
                        </a:spcAft>
                        <a:buNone/>
                        <a:tabLst/>
                      </a:pPr>
                      <a:r>
                        <a:rPr lang="en-GB" sz="1000"/>
                        <a:t>Moral, discrimination, influence.</a:t>
                      </a:r>
                    </a:p>
                    <a:p>
                      <a:pPr lvl="0"/>
                      <a:endParaRPr lang="en-GB" sz="1000"/>
                    </a:p>
                  </a:txBody>
                  <a:tcPr/>
                </a:tc>
                <a:tc>
                  <a:txBody>
                    <a:bodyPr/>
                    <a:lstStyle/>
                    <a:p>
                      <a:pPr lvl="0"/>
                      <a:r>
                        <a:rPr lang="en-GB" sz="1000"/>
                        <a:t>Discrimination, dharmic, Abrahamic</a:t>
                      </a:r>
                    </a:p>
                  </a:txBody>
                  <a:tcPr/>
                </a:tc>
                <a:tc>
                  <a:txBody>
                    <a:bodyPr/>
                    <a:lstStyle/>
                    <a:p>
                      <a:pPr lvl="0"/>
                      <a:r>
                        <a:rPr lang="en-GB" sz="1000"/>
                        <a:t>Family, marriage, divorce, homosexuality</a:t>
                      </a:r>
                    </a:p>
                  </a:txBody>
                  <a:tcPr/>
                </a:tc>
                <a:tc>
                  <a:txBody>
                    <a:bodyPr/>
                    <a:lstStyle/>
                    <a:p>
                      <a:pPr lvl="0"/>
                      <a:r>
                        <a:rPr lang="en-GB" sz="1000"/>
                        <a:t>Cont’d</a:t>
                      </a:r>
                    </a:p>
                  </a:txBody>
                  <a:tcPr/>
                </a:tc>
                <a:extLst>
                  <a:ext uri="{0D108BD9-81ED-4DB2-BD59-A6C34878D82A}">
                    <a16:rowId xmlns:a16="http://schemas.microsoft.com/office/drawing/2014/main" val="3187845720"/>
                  </a:ext>
                </a:extLst>
              </a:tr>
            </a:tbl>
          </a:graphicData>
        </a:graphic>
      </p:graphicFrame>
      <p:sp>
        <p:nvSpPr>
          <p:cNvPr id="3" name="TextBox 4">
            <a:extLst>
              <a:ext uri="{FF2B5EF4-FFF2-40B4-BE49-F238E27FC236}">
                <a16:creationId xmlns:a16="http://schemas.microsoft.com/office/drawing/2014/main" id="{2BA0576E-FBF9-D6A3-EFF0-06C5E5FB1EBB}"/>
              </a:ext>
            </a:extLst>
          </p:cNvPr>
          <p:cNvSpPr txBox="1"/>
          <p:nvPr/>
        </p:nvSpPr>
        <p:spPr>
          <a:xfrm>
            <a:off x="532089" y="5691134"/>
            <a:ext cx="11335405" cy="760978"/>
          </a:xfrm>
          <a:prstGeom prst="rect">
            <a:avLst/>
          </a:prstGeom>
          <a:solidFill>
            <a:srgbClr val="C3CFD3"/>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en-GB" sz="1000" b="1" i="0" u="none" strike="noStrike" kern="1200" cap="none" spc="0" baseline="0">
                <a:solidFill>
                  <a:srgbClr val="000000"/>
                </a:solidFill>
                <a:uFillTx/>
                <a:latin typeface="Calibri"/>
              </a:rPr>
              <a:t>Concepts </a:t>
            </a:r>
            <a:r>
              <a:rPr lang="en-GB" sz="1000" b="1" i="0" u="none" strike="noStrike" kern="0" cap="none" spc="0" baseline="0">
                <a:solidFill>
                  <a:srgbClr val="000000"/>
                </a:solidFill>
                <a:uFillTx/>
                <a:latin typeface="Calibri"/>
              </a:rPr>
              <a:t>: God, Human, hope, truth, spirit, happiness, living, good and evil, society, origins and destiny, freedom, expressing </a:t>
            </a:r>
          </a:p>
          <a:p>
            <a:pPr marL="0" marR="0" lvl="0" indent="0" algn="l"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en-GB" sz="1000" b="0" i="0" u="none" strike="noStrike" kern="0" cap="none" spc="0" baseline="0" dirty="0">
                <a:solidFill>
                  <a:srgbClr val="000000"/>
                </a:solidFill>
                <a:uFillTx/>
                <a:latin typeface="Calibri"/>
              </a:rPr>
              <a:t>Note: the mapping above will change with the curriculum and the aim to weave in concepts over the five years to develop sound understanding.</a:t>
            </a:r>
            <a:endParaRPr lang="en-GB" sz="1000" b="0" i="0" u="none" strike="noStrike" kern="1200" cap="none" spc="0" baseline="0" dirty="0">
              <a:solidFill>
                <a:srgbClr val="000000"/>
              </a:solidFill>
              <a:uFillTx/>
              <a:latin typeface="Calibri"/>
            </a:endParaRPr>
          </a:p>
          <a:p>
            <a:pPr marL="0" marR="0" lvl="0" indent="0" algn="l"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en-GB" sz="1000" b="0" i="0" u="none" strike="noStrike" kern="1200" cap="none" spc="0" baseline="0" dirty="0">
              <a:solidFill>
                <a:srgbClr val="000000"/>
              </a:solidFill>
              <a:uFillTx/>
              <a:latin typeface="Calibri"/>
            </a:endParaRPr>
          </a:p>
        </p:txBody>
      </p:sp>
      <p:pic>
        <p:nvPicPr>
          <p:cNvPr id="4" name="Graphic 3" descr="Home with solid fill">
            <a:hlinkClick r:id="rId2" action="ppaction://hlinksldjump"/>
            <a:extLst>
              <a:ext uri="{FF2B5EF4-FFF2-40B4-BE49-F238E27FC236}">
                <a16:creationId xmlns:a16="http://schemas.microsoft.com/office/drawing/2014/main" id="{4F30B6CA-0764-D7DD-0008-6F39CA2EDB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599"/>
            <a:ext cx="914400" cy="914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30574-F55E-A684-4683-36CE59D97698}"/>
            </a:ext>
          </a:extLst>
        </p:cNvPr>
        <p:cNvGrpSpPr/>
        <p:nvPr/>
      </p:nvGrpSpPr>
      <p:grpSpPr>
        <a:xfrm>
          <a:off x="0" y="0"/>
          <a:ext cx="0" cy="0"/>
          <a:chOff x="0" y="0"/>
          <a:chExt cx="0" cy="0"/>
        </a:xfrm>
      </p:grpSpPr>
      <p:sp>
        <p:nvSpPr>
          <p:cNvPr id="2" name="Rectangle 8">
            <a:extLst>
              <a:ext uri="{FF2B5EF4-FFF2-40B4-BE49-F238E27FC236}">
                <a16:creationId xmlns:a16="http://schemas.microsoft.com/office/drawing/2014/main" id="{DB02998A-B16F-7838-3863-625A23CFF165}"/>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sketch line">
            <a:extLst>
              <a:ext uri="{FF2B5EF4-FFF2-40B4-BE49-F238E27FC236}">
                <a16:creationId xmlns:a16="http://schemas.microsoft.com/office/drawing/2014/main" id="{189FBEA5-359F-A003-1FBF-2A393C097342}"/>
              </a:ext>
            </a:extLst>
          </p:cNvPr>
          <p:cNvSpPr>
            <a:spLocks noMove="1" noResize="1"/>
          </p:cNvSpPr>
          <p:nvPr/>
        </p:nvSpPr>
        <p:spPr>
          <a:xfrm>
            <a:off x="669039" y="1677375"/>
            <a:ext cx="10853928" cy="18288"/>
          </a:xfrm>
          <a:prstGeom prst="rect">
            <a:avLst/>
          </a:prstGeom>
          <a:solidFill>
            <a:srgbClr val="ED7D31"/>
          </a:solidFill>
          <a:ln w="41276" cap="rnd">
            <a:solidFill>
              <a:srgbClr val="ED7D31"/>
            </a:solidFill>
            <a:prstDash val="solid"/>
            <a:roun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b="0" i="0" u="none" strike="noStrike" kern="1200" cap="none" spc="0" baseline="0">
              <a:solidFill>
                <a:srgbClr val="FFFFFF"/>
              </a:solidFill>
              <a:uFillTx/>
              <a:latin typeface="Calibri"/>
            </a:endParaRPr>
          </a:p>
        </p:txBody>
      </p:sp>
      <p:pic>
        <p:nvPicPr>
          <p:cNvPr id="6" name="Picture 2" descr="Lacon Childe School">
            <a:extLst>
              <a:ext uri="{FF2B5EF4-FFF2-40B4-BE49-F238E27FC236}">
                <a16:creationId xmlns:a16="http://schemas.microsoft.com/office/drawing/2014/main" id="{EA989C25-4127-8FF1-0836-7A4144EA5A7F}"/>
              </a:ext>
            </a:extLst>
          </p:cNvPr>
          <p:cNvPicPr>
            <a:picLocks noChangeAspect="1"/>
          </p:cNvPicPr>
          <p:nvPr/>
        </p:nvPicPr>
        <p:blipFill>
          <a:blip r:embed="rId2"/>
          <a:srcRect/>
          <a:stretch>
            <a:fillRect/>
          </a:stretch>
        </p:blipFill>
        <p:spPr>
          <a:xfrm>
            <a:off x="5322173" y="179816"/>
            <a:ext cx="1317732" cy="1317732"/>
          </a:xfrm>
          <a:prstGeom prst="rect">
            <a:avLst/>
          </a:prstGeom>
          <a:noFill/>
          <a:ln cap="flat">
            <a:noFill/>
          </a:ln>
        </p:spPr>
      </p:pic>
      <p:pic>
        <p:nvPicPr>
          <p:cNvPr id="5" name="Graphic 4" descr="Home with solid fill">
            <a:hlinkClick r:id="rId3" action="ppaction://hlinksldjump"/>
            <a:extLst>
              <a:ext uri="{FF2B5EF4-FFF2-40B4-BE49-F238E27FC236}">
                <a16:creationId xmlns:a16="http://schemas.microsoft.com/office/drawing/2014/main" id="{95ADCF13-C124-01D0-7847-BA65F6B147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277600" y="5943599"/>
            <a:ext cx="914400" cy="914400"/>
          </a:xfrm>
          <a:prstGeom prst="rect">
            <a:avLst/>
          </a:prstGeom>
        </p:spPr>
      </p:pic>
      <p:sp>
        <p:nvSpPr>
          <p:cNvPr id="7" name="TextBox 6">
            <a:extLst>
              <a:ext uri="{FF2B5EF4-FFF2-40B4-BE49-F238E27FC236}">
                <a16:creationId xmlns:a16="http://schemas.microsoft.com/office/drawing/2014/main" id="{F3D50EDA-071E-1521-A60E-4D17CB23B57A}"/>
              </a:ext>
            </a:extLst>
          </p:cNvPr>
          <p:cNvSpPr txBox="1"/>
          <p:nvPr/>
        </p:nvSpPr>
        <p:spPr>
          <a:xfrm>
            <a:off x="0" y="1792224"/>
            <a:ext cx="12088368" cy="4585871"/>
          </a:xfrm>
          <a:prstGeom prst="rect">
            <a:avLst/>
          </a:prstGeom>
          <a:noFill/>
        </p:spPr>
        <p:txBody>
          <a:bodyPr wrap="square" rtlCol="0">
            <a:spAutoFit/>
          </a:bodyPr>
          <a:lstStyle/>
          <a:p>
            <a:pPr marL="0" indent="0">
              <a:buNone/>
            </a:pPr>
            <a:r>
              <a:rPr lang="en-GB" sz="1400" b="1" dirty="0"/>
              <a:t>Intent Statement: Religious Education and Worldviews Curriculum</a:t>
            </a:r>
          </a:p>
          <a:p>
            <a:pPr marL="0" indent="0">
              <a:buNone/>
            </a:pPr>
            <a:r>
              <a:rPr lang="en-GB" sz="1400" dirty="0"/>
              <a:t>The Religious Education (RE) and Worldviews curriculum is designed to deliver an ambitious, coherent, progressive, and balanced learning journey. It places strong emphasis on the development of </a:t>
            </a:r>
            <a:r>
              <a:rPr lang="en-GB" sz="1400" b="1" dirty="0"/>
              <a:t>knowledge</a:t>
            </a:r>
            <a:r>
              <a:rPr lang="en-GB" sz="1400" dirty="0"/>
              <a:t>, </a:t>
            </a:r>
            <a:r>
              <a:rPr lang="en-GB" sz="1400" b="1" dirty="0"/>
              <a:t>skills</a:t>
            </a:r>
            <a:r>
              <a:rPr lang="en-GB" sz="1400" dirty="0"/>
              <a:t>, and </a:t>
            </a:r>
            <a:r>
              <a:rPr lang="en-GB" sz="1400" b="1" dirty="0"/>
              <a:t>cultural capital</a:t>
            </a:r>
            <a:r>
              <a:rPr lang="en-GB" sz="1400" dirty="0"/>
              <a:t>, aligning with the requirements of Shropshire SACRE.</a:t>
            </a:r>
          </a:p>
          <a:p>
            <a:pPr marL="0" indent="0">
              <a:buNone/>
            </a:pPr>
            <a:r>
              <a:rPr lang="en-GB" sz="1400" dirty="0"/>
              <a:t>Through the exploration of diverse religious and non-religious worldviews, pupils are encouraged to engage with key philosophical and theological questions relating to meaning, purpose, belief in God or ultimate reality, morality, and human identity. This curriculum enables learners to understand how religion shapes both individual lives and societal developments—locally, nationally, and globally. In doing so, pupils develop awareness of the evolving religious and secular landscape around them.</a:t>
            </a:r>
          </a:p>
          <a:p>
            <a:pPr marL="0" indent="0">
              <a:buNone/>
            </a:pPr>
            <a:r>
              <a:rPr lang="en-GB" sz="1400" dirty="0"/>
              <a:t>The curriculum promotes the development of the following core skills: </a:t>
            </a:r>
            <a:r>
              <a:rPr lang="en-GB" sz="1400" b="1" dirty="0"/>
              <a:t>Analysis</a:t>
            </a:r>
            <a:r>
              <a:rPr lang="en-GB" sz="1400" dirty="0"/>
              <a:t>, </a:t>
            </a:r>
            <a:r>
              <a:rPr lang="en-GB" sz="1400" b="1" dirty="0"/>
              <a:t>critical thinking</a:t>
            </a:r>
            <a:r>
              <a:rPr lang="en-GB" sz="1400" dirty="0"/>
              <a:t>, </a:t>
            </a:r>
            <a:r>
              <a:rPr lang="en-GB" sz="1400" b="1" dirty="0"/>
              <a:t>evaluation</a:t>
            </a:r>
            <a:r>
              <a:rPr lang="en-GB" sz="1400" dirty="0"/>
              <a:t>,  </a:t>
            </a:r>
            <a:r>
              <a:rPr lang="en-GB" sz="1400" b="1" dirty="0"/>
              <a:t>interpretation</a:t>
            </a:r>
            <a:r>
              <a:rPr lang="en-GB" sz="1400" dirty="0"/>
              <a:t> and </a:t>
            </a:r>
            <a:r>
              <a:rPr lang="en-GB" sz="1400" b="1" dirty="0" err="1"/>
              <a:t>eecall</a:t>
            </a:r>
            <a:endParaRPr lang="en-GB" sz="1400" dirty="0"/>
          </a:p>
          <a:p>
            <a:pPr marL="0" indent="0">
              <a:buNone/>
            </a:pPr>
            <a:r>
              <a:rPr lang="en-GB" sz="1400" dirty="0"/>
              <a:t>These are cultivated across all key stages to support pupils in becoming reflective, philosophical, and respectful thinkers.</a:t>
            </a:r>
          </a:p>
          <a:p>
            <a:pPr marL="0" indent="0">
              <a:buNone/>
            </a:pPr>
            <a:r>
              <a:rPr lang="en-GB" sz="1400" dirty="0"/>
              <a:t>To ensure accessibility and high challenge for all learners:</a:t>
            </a:r>
          </a:p>
          <a:p>
            <a:pPr marL="0" indent="0">
              <a:buNone/>
            </a:pPr>
            <a:r>
              <a:rPr lang="en-GB" sz="1400" b="1" dirty="0"/>
              <a:t>Review, Revise, Recap (RRR)</a:t>
            </a:r>
            <a:r>
              <a:rPr lang="en-GB" sz="1400" dirty="0"/>
              <a:t> tasks are embedded regularly and, where appropriate, interleaved throughout </a:t>
            </a:r>
            <a:r>
              <a:rPr lang="en-GB" sz="1400" dirty="0" err="1"/>
              <a:t>lessons.These</a:t>
            </a:r>
            <a:r>
              <a:rPr lang="en-GB" sz="1400" dirty="0"/>
              <a:t> strategies are used to reinforce understanding, enhance retention, and foster confidence—particularly benefiting pupils with SEND and offering stretch for high prior attainers (HPA).</a:t>
            </a:r>
          </a:p>
          <a:p>
            <a:pPr marL="0" indent="0">
              <a:buNone/>
            </a:pPr>
            <a:r>
              <a:rPr lang="en-GB" sz="1400" dirty="0"/>
              <a:t>A consistent focus on </a:t>
            </a:r>
            <a:r>
              <a:rPr lang="en-GB" sz="1400" b="1" dirty="0"/>
              <a:t>disciplinary literacy</a:t>
            </a:r>
            <a:r>
              <a:rPr lang="en-GB" sz="1400" dirty="0"/>
              <a:t> ensures all students can access subject-specific terminology; key vocabulary is introduced and revisited at the start of each lesson and contextualised through enquiry-based learning.</a:t>
            </a:r>
          </a:p>
          <a:p>
            <a:pPr marL="0" indent="0">
              <a:buNone/>
            </a:pPr>
            <a:r>
              <a:rPr lang="en-GB" sz="1400" dirty="0"/>
              <a:t>The curriculum is carefully sequenced to build knowledge and skills cumulatively each year. It aims to support pupils in articulating their personal beliefs, values, and experiences with clarity, empathy, and respect for differing viewpoints. Key enquiry questions and core concepts are mapped across Key Stage 3, and progression is framed through the three pillars of RE:</a:t>
            </a:r>
          </a:p>
          <a:p>
            <a:pPr marL="0" indent="0">
              <a:buNone/>
            </a:pPr>
            <a:r>
              <a:rPr lang="en-GB" sz="1400" b="1" dirty="0"/>
              <a:t>Substantive knowledge</a:t>
            </a:r>
            <a:r>
              <a:rPr lang="en-GB" sz="1400" dirty="0"/>
              <a:t> (content about religious and non-religious traditions),</a:t>
            </a:r>
          </a:p>
          <a:p>
            <a:pPr marL="0" indent="0">
              <a:buNone/>
            </a:pPr>
            <a:r>
              <a:rPr lang="en-GB" sz="1400" b="1" dirty="0"/>
              <a:t>Ways of knowing</a:t>
            </a:r>
            <a:r>
              <a:rPr lang="en-GB" sz="1400" dirty="0"/>
              <a:t> (methods and approaches used in RE),</a:t>
            </a:r>
          </a:p>
          <a:p>
            <a:pPr marL="0" indent="0">
              <a:buNone/>
            </a:pPr>
            <a:r>
              <a:rPr lang="en-GB" sz="1400" b="1" dirty="0"/>
              <a:t>Personal knowledge</a:t>
            </a:r>
            <a:r>
              <a:rPr lang="en-GB" sz="1400" dirty="0"/>
              <a:t> (referred to in this curriculum as </a:t>
            </a:r>
            <a:r>
              <a:rPr lang="en-GB" sz="1400" i="1" dirty="0"/>
              <a:t>worldviews</a:t>
            </a:r>
            <a:r>
              <a:rPr lang="en-GB" sz="1400" dirty="0"/>
              <a:t>, in line with current research and national guidance).</a:t>
            </a:r>
          </a:p>
          <a:p>
            <a:endParaRPr lang="en-GB" sz="1200" dirty="0"/>
          </a:p>
        </p:txBody>
      </p:sp>
    </p:spTree>
    <p:extLst>
      <p:ext uri="{BB962C8B-B14F-4D97-AF65-F5344CB8AC3E}">
        <p14:creationId xmlns:p14="http://schemas.microsoft.com/office/powerpoint/2010/main" val="3942595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A261B93-00D5-0E5A-3E1D-4381A592CE9D}"/>
              </a:ext>
            </a:extLst>
          </p:cNvPr>
          <p:cNvGraphicFramePr>
            <a:graphicFrameLocks noGrp="1"/>
          </p:cNvGraphicFramePr>
          <p:nvPr>
            <p:extLst>
              <p:ext uri="{D42A27DB-BD31-4B8C-83A1-F6EECF244321}">
                <p14:modId xmlns:p14="http://schemas.microsoft.com/office/powerpoint/2010/main" val="2625986070"/>
              </p:ext>
            </p:extLst>
          </p:nvPr>
        </p:nvGraphicFramePr>
        <p:xfrm>
          <a:off x="186263" y="192682"/>
          <a:ext cx="11338337" cy="6208117"/>
        </p:xfrm>
        <a:graphic>
          <a:graphicData uri="http://schemas.openxmlformats.org/drawingml/2006/table">
            <a:tbl>
              <a:tblPr firstRow="1" firstCol="1" bandRow="1">
                <a:effectLst/>
                <a:tableStyleId>{5940675A-B579-460E-94D1-54222C63F5DA}</a:tableStyleId>
              </a:tblPr>
              <a:tblGrid>
                <a:gridCol w="587419">
                  <a:extLst>
                    <a:ext uri="{9D8B030D-6E8A-4147-A177-3AD203B41FA5}">
                      <a16:colId xmlns:a16="http://schemas.microsoft.com/office/drawing/2014/main" val="2465916280"/>
                    </a:ext>
                  </a:extLst>
                </a:gridCol>
                <a:gridCol w="2378016">
                  <a:extLst>
                    <a:ext uri="{9D8B030D-6E8A-4147-A177-3AD203B41FA5}">
                      <a16:colId xmlns:a16="http://schemas.microsoft.com/office/drawing/2014/main" val="2173368691"/>
                    </a:ext>
                  </a:extLst>
                </a:gridCol>
                <a:gridCol w="1541029">
                  <a:extLst>
                    <a:ext uri="{9D8B030D-6E8A-4147-A177-3AD203B41FA5}">
                      <a16:colId xmlns:a16="http://schemas.microsoft.com/office/drawing/2014/main" val="3832703604"/>
                    </a:ext>
                  </a:extLst>
                </a:gridCol>
                <a:gridCol w="1517775">
                  <a:extLst>
                    <a:ext uri="{9D8B030D-6E8A-4147-A177-3AD203B41FA5}">
                      <a16:colId xmlns:a16="http://schemas.microsoft.com/office/drawing/2014/main" val="1077270473"/>
                    </a:ext>
                  </a:extLst>
                </a:gridCol>
                <a:gridCol w="1486777">
                  <a:extLst>
                    <a:ext uri="{9D8B030D-6E8A-4147-A177-3AD203B41FA5}">
                      <a16:colId xmlns:a16="http://schemas.microsoft.com/office/drawing/2014/main" val="1150383410"/>
                    </a:ext>
                  </a:extLst>
                </a:gridCol>
                <a:gridCol w="1835511">
                  <a:extLst>
                    <a:ext uri="{9D8B030D-6E8A-4147-A177-3AD203B41FA5}">
                      <a16:colId xmlns:a16="http://schemas.microsoft.com/office/drawing/2014/main" val="1283580223"/>
                    </a:ext>
                  </a:extLst>
                </a:gridCol>
                <a:gridCol w="1991810">
                  <a:extLst>
                    <a:ext uri="{9D8B030D-6E8A-4147-A177-3AD203B41FA5}">
                      <a16:colId xmlns:a16="http://schemas.microsoft.com/office/drawing/2014/main" val="1527560355"/>
                    </a:ext>
                  </a:extLst>
                </a:gridCol>
              </a:tblGrid>
              <a:tr h="173644">
                <a:tc>
                  <a:txBody>
                    <a:bodyPr/>
                    <a:lstStyle/>
                    <a:p>
                      <a:pPr lvl="0" algn="l">
                        <a:lnSpc>
                          <a:spcPct val="107000"/>
                        </a:lnSpc>
                        <a:spcAft>
                          <a:spcPts val="800"/>
                        </a:spcAft>
                      </a:pPr>
                      <a:r>
                        <a:rPr lang="en-GB" sz="800"/>
                        <a:t>Term</a:t>
                      </a:r>
                      <a:endParaRPr lang="en-GB" sz="80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a:t>1a</a:t>
                      </a:r>
                      <a:endParaRPr lang="en-GB" sz="80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a:latin typeface="Calibri" pitchFamily="34"/>
                          <a:ea typeface="Calibri" pitchFamily="34"/>
                          <a:cs typeface="Arial" pitchFamily="34"/>
                        </a:rPr>
                        <a:t>1b</a:t>
                      </a:r>
                    </a:p>
                  </a:txBody>
                  <a:tcPr marL="29114" marR="29114" marT="0" marB="0"/>
                </a:tc>
                <a:tc>
                  <a:txBody>
                    <a:bodyPr/>
                    <a:lstStyle/>
                    <a:p>
                      <a:pPr lvl="0" algn="l">
                        <a:lnSpc>
                          <a:spcPct val="107000"/>
                        </a:lnSpc>
                        <a:spcAft>
                          <a:spcPts val="800"/>
                        </a:spcAft>
                      </a:pPr>
                      <a:r>
                        <a:rPr lang="en-GB" sz="800"/>
                        <a:t>2a</a:t>
                      </a:r>
                      <a:endParaRPr lang="en-GB" sz="80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a:t>2b</a:t>
                      </a:r>
                      <a:endParaRPr lang="en-GB" sz="80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a:t>3a</a:t>
                      </a:r>
                      <a:endParaRPr lang="en-GB" sz="80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a:t>3b</a:t>
                      </a:r>
                      <a:endParaRPr lang="en-GB" sz="800">
                        <a:latin typeface="Calibri" pitchFamily="34"/>
                        <a:ea typeface="Calibri" pitchFamily="34"/>
                        <a:cs typeface="Arial" pitchFamily="34"/>
                      </a:endParaRPr>
                    </a:p>
                  </a:txBody>
                  <a:tcPr marL="29114" marR="29114" marT="0" marB="0"/>
                </a:tc>
                <a:extLst>
                  <a:ext uri="{0D108BD9-81ED-4DB2-BD59-A6C34878D82A}">
                    <a16:rowId xmlns:a16="http://schemas.microsoft.com/office/drawing/2014/main" val="196579892"/>
                  </a:ext>
                </a:extLst>
              </a:tr>
              <a:tr h="6034473">
                <a:tc>
                  <a:txBody>
                    <a:bodyPr/>
                    <a:lstStyle/>
                    <a:p>
                      <a:pPr lvl="0" algn="l">
                        <a:lnSpc>
                          <a:spcPct val="107000"/>
                        </a:lnSpc>
                        <a:spcAft>
                          <a:spcPts val="800"/>
                        </a:spcAft>
                      </a:pPr>
                      <a:r>
                        <a:rPr lang="en-GB" sz="800"/>
                        <a:t>Yr. 7 </a:t>
                      </a:r>
                      <a:endParaRPr lang="en-GB" sz="80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dirty="0"/>
                        <a:t>Ultimate Questions.</a:t>
                      </a:r>
                    </a:p>
                    <a:p>
                      <a:pPr lvl="0" algn="l">
                        <a:lnSpc>
                          <a:spcPct val="107000"/>
                        </a:lnSpc>
                        <a:spcAft>
                          <a:spcPts val="800"/>
                        </a:spcAft>
                      </a:pPr>
                      <a:r>
                        <a:rPr lang="en-GB" sz="800" dirty="0">
                          <a:highlight>
                            <a:srgbClr val="FFFF00"/>
                          </a:highlight>
                        </a:rPr>
                        <a:t>Why do people believe in God? </a:t>
                      </a:r>
                    </a:p>
                    <a:p>
                      <a:pPr lvl="0" algn="l">
                        <a:lnSpc>
                          <a:spcPct val="107000"/>
                        </a:lnSpc>
                        <a:spcAft>
                          <a:spcPts val="800"/>
                        </a:spcAft>
                      </a:pPr>
                      <a:r>
                        <a:rPr lang="en-GB" sz="800" dirty="0">
                          <a:highlight>
                            <a:srgbClr val="00FFFF"/>
                          </a:highlight>
                        </a:rPr>
                        <a:t>Abrahamic, covenant, gospel, life after death, prayer , spirituality </a:t>
                      </a:r>
                    </a:p>
                    <a:p>
                      <a:pPr lvl="0" algn="l">
                        <a:lnSpc>
                          <a:spcPct val="107000"/>
                        </a:lnSpc>
                        <a:spcAft>
                          <a:spcPts val="800"/>
                        </a:spcAft>
                      </a:pPr>
                      <a:r>
                        <a:rPr lang="en-GB" sz="800" dirty="0"/>
                        <a:t>We begin year 7 building upon knowledge from key stage 2. Students will be challenged to learn new key terminology too explain people's beliefs and opinions in a scholarly way. We will explore some of the main philosophical reasons that people give for the existence of God </a:t>
                      </a:r>
                    </a:p>
                    <a:p>
                      <a:pPr lvl="0" algn="l">
                        <a:lnSpc>
                          <a:spcPct val="107000"/>
                        </a:lnSpc>
                        <a:spcAft>
                          <a:spcPts val="800"/>
                        </a:spcAft>
                      </a:pPr>
                      <a:r>
                        <a:rPr lang="en-GB" sz="800" dirty="0"/>
                        <a:t> </a:t>
                      </a:r>
                      <a:endParaRPr lang="en-GB" sz="800" dirty="0">
                        <a:highlight>
                          <a:srgbClr val="FF0000"/>
                        </a:highlight>
                      </a:endParaRPr>
                    </a:p>
                    <a:p>
                      <a:pPr lvl="0" algn="l">
                        <a:lnSpc>
                          <a:spcPct val="107000"/>
                        </a:lnSpc>
                        <a:spcAft>
                          <a:spcPts val="800"/>
                        </a:spcAft>
                      </a:pPr>
                      <a:r>
                        <a:rPr lang="en-GB" sz="800" dirty="0"/>
                        <a:t> </a:t>
                      </a:r>
                      <a:endParaRPr lang="en-GB" sz="800" dirty="0">
                        <a:latin typeface="Calibri" pitchFamily="34"/>
                        <a:ea typeface="Calibri" pitchFamily="34"/>
                        <a:cs typeface="Arial" pitchFamily="34"/>
                      </a:endParaRPr>
                    </a:p>
                  </a:txBody>
                  <a:tcPr marL="29114" marR="29114" marT="0" marB="0"/>
                </a:tc>
                <a:tc>
                  <a:txBody>
                    <a:bodyPr/>
                    <a:lstStyle/>
                    <a:p>
                      <a:pPr lvl="0" algn="l">
                        <a:lnSpc>
                          <a:spcPct val="107000"/>
                        </a:lnSpc>
                        <a:spcAft>
                          <a:spcPts val="800"/>
                        </a:spcAft>
                      </a:pPr>
                      <a:r>
                        <a:rPr lang="en-GB" sz="800" dirty="0"/>
                        <a:t> Judaism</a:t>
                      </a:r>
                    </a:p>
                    <a:p>
                      <a:pPr lvl="0" algn="l">
                        <a:lnSpc>
                          <a:spcPct val="107000"/>
                        </a:lnSpc>
                        <a:spcAft>
                          <a:spcPts val="800"/>
                        </a:spcAft>
                      </a:pPr>
                      <a:r>
                        <a:rPr lang="en-GB" sz="800" dirty="0">
                          <a:highlight>
                            <a:srgbClr val="FFFF00"/>
                          </a:highlight>
                        </a:rPr>
                        <a:t>What are the key beliefs in Judaism? What is good and what is challenging about being a Jewish teenager in Britain today?</a:t>
                      </a:r>
                    </a:p>
                    <a:p>
                      <a:pPr lvl="0" algn="l">
                        <a:lnSpc>
                          <a:spcPct val="107000"/>
                        </a:lnSpc>
                        <a:spcAft>
                          <a:spcPts val="800"/>
                        </a:spcAft>
                      </a:pPr>
                      <a:r>
                        <a:rPr lang="en-GB" sz="800" dirty="0">
                          <a:highlight>
                            <a:srgbClr val="00FFFF"/>
                          </a:highlight>
                        </a:rPr>
                        <a:t>Abrahamic, covenant, GT, life after death, morality, prayer, sacrificed, spirituality, theism. </a:t>
                      </a:r>
                    </a:p>
                    <a:p>
                      <a:pPr lvl="0" algn="l">
                        <a:lnSpc>
                          <a:spcPct val="107000"/>
                        </a:lnSpc>
                        <a:spcAft>
                          <a:spcPts val="800"/>
                        </a:spcAft>
                      </a:pPr>
                      <a:r>
                        <a:rPr lang="en-GB" sz="800" dirty="0">
                          <a:highlight>
                            <a:srgbClr val="FFFF00"/>
                          </a:highlight>
                        </a:rPr>
                        <a:t> </a:t>
                      </a:r>
                    </a:p>
                    <a:p>
                      <a:pPr lvl="0" algn="l">
                        <a:lnSpc>
                          <a:spcPct val="107000"/>
                        </a:lnSpc>
                        <a:spcAft>
                          <a:spcPts val="800"/>
                        </a:spcAft>
                      </a:pPr>
                      <a:r>
                        <a:rPr lang="en-GB" sz="800" dirty="0"/>
                        <a:t>We begin to explore the oldest of the three monotheistic Abrahamic religions. Students will gain understanding of who Abraham is, his central belief in monotheism and the main Jewish beliefs. </a:t>
                      </a:r>
                    </a:p>
                  </a:txBody>
                  <a:tcPr marL="29114" marR="29114" marT="0" marB="0"/>
                </a:tc>
                <a:tc>
                  <a:txBody>
                    <a:bodyPr/>
                    <a:lstStyle/>
                    <a:p>
                      <a:pPr lvl="0" algn="l">
                        <a:lnSpc>
                          <a:spcPct val="107000"/>
                        </a:lnSpc>
                        <a:spcAft>
                          <a:spcPts val="800"/>
                        </a:spcAft>
                      </a:pPr>
                      <a:r>
                        <a:rPr lang="en-GB" sz="800" dirty="0"/>
                        <a:t>Christianity </a:t>
                      </a:r>
                    </a:p>
                    <a:p>
                      <a:pPr lvl="0" algn="l">
                        <a:lnSpc>
                          <a:spcPct val="107000"/>
                        </a:lnSpc>
                        <a:spcAft>
                          <a:spcPts val="800"/>
                        </a:spcAft>
                      </a:pPr>
                      <a:r>
                        <a:rPr lang="en-GB" sz="800" dirty="0">
                          <a:highlight>
                            <a:srgbClr val="FFFF00"/>
                          </a:highlight>
                        </a:rPr>
                        <a:t>What are the key beliefs and practises within Christianity? </a:t>
                      </a:r>
                    </a:p>
                    <a:p>
                      <a:pPr lvl="0" algn="l">
                        <a:lnSpc>
                          <a:spcPct val="107000"/>
                        </a:lnSpc>
                        <a:spcAft>
                          <a:spcPts val="800"/>
                        </a:spcAft>
                      </a:pPr>
                      <a:r>
                        <a:rPr lang="en-GB" sz="800" dirty="0">
                          <a:solidFill>
                            <a:schemeClr val="tx1"/>
                          </a:solidFill>
                          <a:highlight>
                            <a:srgbClr val="00FFFF"/>
                          </a:highlight>
                        </a:rPr>
                        <a:t>Abrahamic, covenant, gospel, incarnation, life after death, morality, prayer, sacrificed, spirituality, suffering, theism. </a:t>
                      </a:r>
                    </a:p>
                    <a:p>
                      <a:pPr lvl="0" algn="l">
                        <a:lnSpc>
                          <a:spcPct val="107000"/>
                        </a:lnSpc>
                        <a:spcAft>
                          <a:spcPts val="800"/>
                        </a:spcAft>
                      </a:pPr>
                      <a:r>
                        <a:rPr lang="en-GB" sz="800" dirty="0">
                          <a:solidFill>
                            <a:schemeClr val="tx1"/>
                          </a:solidFill>
                        </a:rPr>
                        <a:t>Following on from exploring Judaism, students will be aware that Jesus was a Palestinian Jew, and understand that all of Christian practises and beliefs stem from the beliefs that we have learned about in Judaism. Students will understand the main Christian beliefs and practises </a:t>
                      </a:r>
                    </a:p>
                  </a:txBody>
                  <a:tcPr marL="29114" marR="29114" marT="0" marB="0"/>
                </a:tc>
                <a:tc>
                  <a:txBody>
                    <a:bodyPr/>
                    <a:lstStyle/>
                    <a:p>
                      <a:pPr lvl="0" algn="l">
                        <a:lnSpc>
                          <a:spcPct val="107000"/>
                        </a:lnSpc>
                        <a:spcAft>
                          <a:spcPts val="800"/>
                        </a:spcAft>
                      </a:pPr>
                      <a:r>
                        <a:rPr lang="en-GB" sz="800" dirty="0"/>
                        <a:t>I The Life of Jesus</a:t>
                      </a:r>
                    </a:p>
                    <a:p>
                      <a:pPr lvl="0" algn="l">
                        <a:lnSpc>
                          <a:spcPct val="107000"/>
                        </a:lnSpc>
                        <a:spcAft>
                          <a:spcPts val="800"/>
                        </a:spcAft>
                      </a:pPr>
                      <a:r>
                        <a:rPr lang="en-GB" sz="800" dirty="0"/>
                        <a:t> </a:t>
                      </a:r>
                      <a:r>
                        <a:rPr lang="en-GB" sz="800" dirty="0">
                          <a:highlight>
                            <a:srgbClr val="FFFF00"/>
                          </a:highlight>
                        </a:rPr>
                        <a:t>Why do Christians believe Jesus was God on earth? </a:t>
                      </a:r>
                    </a:p>
                    <a:p>
                      <a:pPr lvl="0" algn="l">
                        <a:lnSpc>
                          <a:spcPct val="107000"/>
                        </a:lnSpc>
                        <a:spcAft>
                          <a:spcPts val="800"/>
                        </a:spcAft>
                      </a:pPr>
                      <a:r>
                        <a:rPr lang="en-GB" sz="800" dirty="0">
                          <a:highlight>
                            <a:srgbClr val="00FFFF"/>
                          </a:highlight>
                        </a:rPr>
                        <a:t>Incarnation, Abrahamic</a:t>
                      </a:r>
                    </a:p>
                    <a:p>
                      <a:pPr lvl="0" algn="l">
                        <a:lnSpc>
                          <a:spcPct val="107000"/>
                        </a:lnSpc>
                        <a:spcAft>
                          <a:spcPts val="800"/>
                        </a:spcAft>
                      </a:pPr>
                      <a:endParaRPr lang="en-GB" sz="800" dirty="0"/>
                    </a:p>
                    <a:p>
                      <a:pPr lvl="0" algn="l">
                        <a:lnSpc>
                          <a:spcPct val="107000"/>
                        </a:lnSpc>
                        <a:spcAft>
                          <a:spcPts val="800"/>
                        </a:spcAft>
                      </a:pPr>
                      <a:r>
                        <a:rPr lang="en-GB" sz="800" dirty="0"/>
                        <a:t> </a:t>
                      </a:r>
                    </a:p>
                    <a:p>
                      <a:pPr lvl="0" algn="l">
                        <a:lnSpc>
                          <a:spcPct val="107000"/>
                        </a:lnSpc>
                        <a:spcAft>
                          <a:spcPts val="800"/>
                        </a:spcAft>
                      </a:pPr>
                      <a:r>
                        <a:rPr lang="en-GB" sz="800" dirty="0"/>
                        <a:t>The students will examine the Birth Story of Jesus, recognising the importance of key symbols to Christians. We will explore Jesus as a role model, and some of his experiences. Pupils will critically examine some of Jesus’ miracles and the role of his disciples.</a:t>
                      </a:r>
                    </a:p>
                    <a:p>
                      <a:pPr lvl="0" algn="l">
                        <a:lnSpc>
                          <a:spcPct val="107000"/>
                        </a:lnSpc>
                        <a:spcAft>
                          <a:spcPts val="800"/>
                        </a:spcAft>
                      </a:pPr>
                      <a:r>
                        <a:rPr lang="en-GB" sz="800" dirty="0"/>
                        <a:t>We lay the foundation for the place of Jesus’ authority to Christians, which feeds through to GCSE and beyond.</a:t>
                      </a:r>
                    </a:p>
                    <a:p>
                      <a:pPr lvl="0" algn="l">
                        <a:lnSpc>
                          <a:spcPct val="107000"/>
                        </a:lnSpc>
                        <a:spcAft>
                          <a:spcPts val="800"/>
                        </a:spcAft>
                      </a:pPr>
                      <a:endParaRPr lang="en-GB" sz="800" dirty="0"/>
                    </a:p>
                  </a:txBody>
                  <a:tcPr marL="29114" marR="29114" marT="0" marB="0"/>
                </a:tc>
                <a:tc>
                  <a:txBody>
                    <a:bodyPr/>
                    <a:lstStyle/>
                    <a:p>
                      <a:pPr lvl="0" algn="l">
                        <a:lnSpc>
                          <a:spcPct val="107000"/>
                        </a:lnSpc>
                        <a:spcAft>
                          <a:spcPts val="800"/>
                        </a:spcAft>
                      </a:pPr>
                      <a:r>
                        <a:rPr lang="en-GB" sz="800" dirty="0"/>
                        <a:t>Islam</a:t>
                      </a:r>
                    </a:p>
                    <a:p>
                      <a:pPr lvl="0" algn="l">
                        <a:lnSpc>
                          <a:spcPct val="107000"/>
                        </a:lnSpc>
                        <a:spcAft>
                          <a:spcPts val="800"/>
                        </a:spcAft>
                      </a:pPr>
                      <a:endParaRPr lang="en-GB" sz="800" dirty="0">
                        <a:highlight>
                          <a:srgbClr val="FFFF00"/>
                        </a:highlight>
                      </a:endParaRPr>
                    </a:p>
                    <a:p>
                      <a:pPr lvl="0" algn="l">
                        <a:lnSpc>
                          <a:spcPct val="107000"/>
                        </a:lnSpc>
                        <a:spcAft>
                          <a:spcPts val="800"/>
                        </a:spcAft>
                      </a:pPr>
                      <a:r>
                        <a:rPr lang="en-GB" sz="800" dirty="0">
                          <a:highlight>
                            <a:srgbClr val="FFFF00"/>
                          </a:highlight>
                        </a:rPr>
                        <a:t>Who was Mohammed? </a:t>
                      </a:r>
                    </a:p>
                    <a:p>
                      <a:pPr lvl="0" algn="l">
                        <a:lnSpc>
                          <a:spcPct val="107000"/>
                        </a:lnSpc>
                        <a:spcAft>
                          <a:spcPts val="800"/>
                        </a:spcAft>
                      </a:pPr>
                      <a:r>
                        <a:rPr lang="en-GB" sz="800" dirty="0">
                          <a:highlight>
                            <a:srgbClr val="00FFFF"/>
                          </a:highlight>
                        </a:rPr>
                        <a:t>Abrahamic, covenant, life after death, morality, prayer, prophet hood, sacrifice, spirituality, theism. </a:t>
                      </a:r>
                    </a:p>
                    <a:p>
                      <a:pPr lvl="0" algn="l">
                        <a:lnSpc>
                          <a:spcPct val="107000"/>
                        </a:lnSpc>
                        <a:spcAft>
                          <a:spcPts val="800"/>
                        </a:spcAft>
                      </a:pPr>
                      <a:r>
                        <a:rPr lang="en-GB" sz="800" dirty="0"/>
                        <a:t>following on from learning about Judaism and Christianity, students will learn about the newest of the Abrahamic faiths in the religion of Islam. Students will understand that the prophets who feature in Judaism and Christianity also feature in Islam. Students will learn that Muslims do not believe that Jesus was the son of God, but that he was a prophet sent from God. Students will understand Muhammad as the seal of the prophets.   </a:t>
                      </a:r>
                    </a:p>
                    <a:p>
                      <a:pPr lvl="0" algn="l">
                        <a:lnSpc>
                          <a:spcPct val="107000"/>
                        </a:lnSpc>
                        <a:spcAft>
                          <a:spcPts val="800"/>
                        </a:spcAft>
                      </a:pPr>
                      <a:endParaRPr lang="en-GB" sz="800" dirty="0"/>
                    </a:p>
                  </a:txBody>
                  <a:tcPr marL="29114" marR="29114" marT="0" marB="0"/>
                </a:tc>
                <a:tc>
                  <a:txBody>
                    <a:bodyPr/>
                    <a:lstStyle/>
                    <a:p>
                      <a:pPr lvl="0" algn="l">
                        <a:lnSpc>
                          <a:spcPct val="107000"/>
                        </a:lnSpc>
                        <a:spcAft>
                          <a:spcPts val="800"/>
                        </a:spcAft>
                      </a:pPr>
                      <a:r>
                        <a:rPr lang="en-GB" sz="800" dirty="0"/>
                        <a:t>Religion and Justice</a:t>
                      </a:r>
                    </a:p>
                    <a:p>
                      <a:pPr lvl="0" algn="l">
                        <a:lnSpc>
                          <a:spcPct val="107000"/>
                        </a:lnSpc>
                        <a:spcAft>
                          <a:spcPts val="800"/>
                        </a:spcAft>
                      </a:pPr>
                      <a:r>
                        <a:rPr lang="en-GB" sz="800" dirty="0">
                          <a:highlight>
                            <a:srgbClr val="FFFF00"/>
                          </a:highlight>
                        </a:rPr>
                        <a:t>Should believers fight for what is fair? </a:t>
                      </a:r>
                    </a:p>
                    <a:p>
                      <a:pPr lvl="0" algn="l">
                        <a:lnSpc>
                          <a:spcPct val="107000"/>
                        </a:lnSpc>
                        <a:spcAft>
                          <a:spcPts val="800"/>
                        </a:spcAft>
                      </a:pPr>
                      <a:r>
                        <a:rPr lang="en-GB" sz="800" dirty="0"/>
                        <a:t> </a:t>
                      </a:r>
                    </a:p>
                    <a:p>
                      <a:pPr lvl="0" algn="l">
                        <a:lnSpc>
                          <a:spcPct val="107000"/>
                        </a:lnSpc>
                        <a:spcAft>
                          <a:spcPts val="800"/>
                        </a:spcAft>
                      </a:pPr>
                      <a:r>
                        <a:rPr lang="en-GB" sz="800" dirty="0">
                          <a:highlight>
                            <a:srgbClr val="00FFFF"/>
                          </a:highlight>
                        </a:rPr>
                        <a:t>Abrahamic, Dharma, dharmic, duty, morality, non religious, prayer, sacred, spirituality, stewardship, theism.  </a:t>
                      </a:r>
                    </a:p>
                    <a:p>
                      <a:pPr lvl="0" algn="l">
                        <a:lnSpc>
                          <a:spcPct val="107000"/>
                        </a:lnSpc>
                        <a:spcAft>
                          <a:spcPts val="800"/>
                        </a:spcAft>
                      </a:pPr>
                      <a:r>
                        <a:rPr lang="en-GB" sz="800" dirty="0"/>
                        <a:t>Students are guided to understand what ‘morals’ are in the last half term. We revisit this to think on what we should do if we see things are unjust. Here, we begin to look at people to understand how their Christian beliefs have encouraged them to fight for Justice. We explore the lives of Martin Luther King and Mother Teresa. This foundation doe fighting for justice for those in poverty, and against racism allows us to explore justice in other religions.</a:t>
                      </a:r>
                    </a:p>
                    <a:p>
                      <a:pPr lvl="0" algn="l">
                        <a:lnSpc>
                          <a:spcPct val="107000"/>
                        </a:lnSpc>
                        <a:spcAft>
                          <a:spcPts val="800"/>
                        </a:spcAft>
                      </a:pPr>
                      <a:endParaRPr lang="en-GB" sz="800" dirty="0"/>
                    </a:p>
                  </a:txBody>
                  <a:tcPr marL="29114" marR="29114" marT="0" marB="0"/>
                </a:tc>
                <a:extLst>
                  <a:ext uri="{0D108BD9-81ED-4DB2-BD59-A6C34878D82A}">
                    <a16:rowId xmlns:a16="http://schemas.microsoft.com/office/drawing/2014/main" val="221798896"/>
                  </a:ext>
                </a:extLst>
              </a:tr>
            </a:tbl>
          </a:graphicData>
        </a:graphic>
      </p:graphicFrame>
      <p:pic>
        <p:nvPicPr>
          <p:cNvPr id="4" name="Graphic 3" descr="Home with solid fill">
            <a:hlinkClick r:id="rId2" action="ppaction://hlinksldjump"/>
            <a:extLst>
              <a:ext uri="{FF2B5EF4-FFF2-40B4-BE49-F238E27FC236}">
                <a16:creationId xmlns:a16="http://schemas.microsoft.com/office/drawing/2014/main" id="{C029C024-AC54-9997-9111-F99FFCDFEA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599"/>
            <a:ext cx="914400" cy="914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A3143-AC18-08D2-1B37-AE50F718722D}"/>
            </a:ext>
          </a:extLst>
        </p:cNvPr>
        <p:cNvGrpSpPr/>
        <p:nvPr/>
      </p:nvGrpSpPr>
      <p:grpSpPr>
        <a:xfrm>
          <a:off x="0" y="0"/>
          <a:ext cx="0" cy="0"/>
          <a:chOff x="0" y="0"/>
          <a:chExt cx="0" cy="0"/>
        </a:xfrm>
      </p:grpSpPr>
      <p:sp>
        <p:nvSpPr>
          <p:cNvPr id="2" name="TextBox 3">
            <a:extLst>
              <a:ext uri="{FF2B5EF4-FFF2-40B4-BE49-F238E27FC236}">
                <a16:creationId xmlns:a16="http://schemas.microsoft.com/office/drawing/2014/main" id="{7DE546CD-7F7E-ECDD-335E-7CC9FD446A99}"/>
              </a:ext>
            </a:extLst>
          </p:cNvPr>
          <p:cNvSpPr txBox="1"/>
          <p:nvPr/>
        </p:nvSpPr>
        <p:spPr>
          <a:xfrm>
            <a:off x="399007" y="0"/>
            <a:ext cx="11604568" cy="646334"/>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t"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00000"/>
                </a:solidFill>
                <a:uFillTx/>
                <a:latin typeface="Open Sans" pitchFamily="34"/>
              </a:rPr>
              <a:t>Year 7 - The following links all offer a range of informative clips and provide useful and interesting information about the main concepts we study. They are also informative and offer a good starting point for discussion with your child.  </a:t>
            </a:r>
          </a:p>
          <a:p>
            <a:pPr marL="0" marR="0" lvl="0" indent="0" algn="l" defTabSz="914400" rtl="0" fontAlgn="t"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00000"/>
                </a:solidFill>
                <a:uFillTx/>
                <a:latin typeface="Open Sans" pitchFamily="34"/>
              </a:rPr>
              <a:t>( As with all internet sites, please monitor your child's usage.) </a:t>
            </a:r>
          </a:p>
        </p:txBody>
      </p:sp>
      <p:graphicFrame>
        <p:nvGraphicFramePr>
          <p:cNvPr id="3" name="Table 5">
            <a:extLst>
              <a:ext uri="{FF2B5EF4-FFF2-40B4-BE49-F238E27FC236}">
                <a16:creationId xmlns:a16="http://schemas.microsoft.com/office/drawing/2014/main" id="{B174E7B1-D41A-36A5-5F36-EA701C594BC8}"/>
              </a:ext>
            </a:extLst>
          </p:cNvPr>
          <p:cNvGraphicFramePr>
            <a:graphicFrameLocks noGrp="1"/>
          </p:cNvGraphicFramePr>
          <p:nvPr>
            <p:extLst>
              <p:ext uri="{D42A27DB-BD31-4B8C-83A1-F6EECF244321}">
                <p14:modId xmlns:p14="http://schemas.microsoft.com/office/powerpoint/2010/main" val="2876396301"/>
              </p:ext>
            </p:extLst>
          </p:nvPr>
        </p:nvGraphicFramePr>
        <p:xfrm>
          <a:off x="99751" y="646334"/>
          <a:ext cx="11903823" cy="5249464"/>
        </p:xfrm>
        <a:graphic>
          <a:graphicData uri="http://schemas.openxmlformats.org/drawingml/2006/table">
            <a:tbl>
              <a:tblPr firstRow="1" bandRow="1">
                <a:effectLst/>
                <a:tableStyleId>{5C22544A-7EE6-4342-B048-85BDC9FD1C3A}</a:tableStyleId>
              </a:tblPr>
              <a:tblGrid>
                <a:gridCol w="2668383">
                  <a:extLst>
                    <a:ext uri="{9D8B030D-6E8A-4147-A177-3AD203B41FA5}">
                      <a16:colId xmlns:a16="http://schemas.microsoft.com/office/drawing/2014/main" val="2482837923"/>
                    </a:ext>
                  </a:extLst>
                </a:gridCol>
                <a:gridCol w="9235440">
                  <a:extLst>
                    <a:ext uri="{9D8B030D-6E8A-4147-A177-3AD203B41FA5}">
                      <a16:colId xmlns:a16="http://schemas.microsoft.com/office/drawing/2014/main" val="2694539161"/>
                    </a:ext>
                  </a:extLst>
                </a:gridCol>
              </a:tblGrid>
              <a:tr h="1459912">
                <a:tc>
                  <a:txBody>
                    <a:bodyPr/>
                    <a:lstStyle/>
                    <a:p>
                      <a:pPr lvl="0"/>
                      <a:r>
                        <a:rPr lang="en-GB" sz="1200">
                          <a:solidFill>
                            <a:srgbClr val="000000"/>
                          </a:solidFill>
                        </a:rPr>
                        <a:t>Term 1a</a:t>
                      </a:r>
                    </a:p>
                    <a:p>
                      <a:pPr lvl="0"/>
                      <a:endParaRPr lang="en-GB" sz="1200">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dirty="0">
                          <a:hlinkClick r:id="rId2"/>
                        </a:rPr>
                        <a:t>Are we wired to believe in a higher power? - BBC Teach</a:t>
                      </a:r>
                      <a:endParaRPr lang="en-GB" sz="1200" dirty="0">
                        <a:solidFill>
                          <a:srgbClr val="0070C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5434533"/>
                  </a:ext>
                </a:extLst>
              </a:tr>
              <a:tr h="952841">
                <a:tc>
                  <a:txBody>
                    <a:bodyPr/>
                    <a:lstStyle/>
                    <a:p>
                      <a:pPr lvl="0"/>
                      <a:r>
                        <a:rPr lang="en-GB" sz="1200"/>
                        <a:t>Term 1b</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Introduction to Judaism - </a:t>
                      </a:r>
                      <a:r>
                        <a:rPr lang="en-GB" sz="1200" dirty="0">
                          <a:hlinkClick r:id="rId3"/>
                        </a:rPr>
                        <a:t>https://www.youtube.com/watch?v=2IjWLXwS4Lk</a:t>
                      </a:r>
                      <a:r>
                        <a:rPr lang="en-GB" sz="1200" dirty="0"/>
                        <a:t> </a:t>
                      </a:r>
                    </a:p>
                    <a:p>
                      <a:pPr lvl="0"/>
                      <a:endParaRPr lang="en-GB" sz="1200" dirty="0"/>
                    </a:p>
                    <a:p>
                      <a:pPr lvl="0"/>
                      <a:r>
                        <a:rPr lang="en-GB" sz="1200" dirty="0">
                          <a:hlinkClick r:id="rId4"/>
                        </a:rPr>
                        <a:t>What Is Judaism? - BBC Bitesize</a:t>
                      </a:r>
                      <a:endParaRPr lang="en-GB" sz="1200" dirty="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4541369"/>
                  </a:ext>
                </a:extLst>
              </a:tr>
              <a:tr h="757580">
                <a:tc>
                  <a:txBody>
                    <a:bodyPr/>
                    <a:lstStyle/>
                    <a:p>
                      <a:pPr lvl="0"/>
                      <a:r>
                        <a:rPr lang="en-GB" sz="1200"/>
                        <a:t>Term 2a</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dirty="0"/>
                        <a:t>Christianity – Saddleback kids YouTube channel</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9925721"/>
                  </a:ext>
                </a:extLst>
              </a:tr>
              <a:tr h="325565">
                <a:tc>
                  <a:txBody>
                    <a:bodyPr/>
                    <a:lstStyle/>
                    <a:p>
                      <a:pPr lvl="0"/>
                      <a:r>
                        <a:rPr lang="en-GB" sz="1200"/>
                        <a:t>Term 2b</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dirty="0">
                          <a:hlinkClick r:id="rId5"/>
                        </a:rPr>
                        <a:t>Life of Jesus - God and authority in Christianity - GCSE Religious Studies Revision - Edexcel - BBC Bitesize</a:t>
                      </a:r>
                      <a:endParaRPr lang="en-GB" sz="1200" dirty="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9355595"/>
                  </a:ext>
                </a:extLst>
              </a:tr>
              <a:tr h="740170">
                <a:tc>
                  <a:txBody>
                    <a:bodyPr/>
                    <a:lstStyle/>
                    <a:p>
                      <a:pPr lvl="0"/>
                      <a:r>
                        <a:rPr lang="en-GB" sz="1200"/>
                        <a:t>Term 3a</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dirty="0">
                          <a:hlinkClick r:id="rId6"/>
                        </a:rPr>
                        <a:t>What is Islam and what do Muslims believe in? - BBC Bitesize</a:t>
                      </a:r>
                      <a:endParaRPr lang="en-GB" sz="1200" dirty="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8343353"/>
                  </a:ext>
                </a:extLst>
              </a:tr>
              <a:tr h="395359">
                <a:tc>
                  <a:txBody>
                    <a:bodyPr/>
                    <a:lstStyle/>
                    <a:p>
                      <a:pPr lvl="0"/>
                      <a:r>
                        <a:rPr lang="en-GB" sz="1200"/>
                        <a:t>Term 3b</a:t>
                      </a:r>
                    </a:p>
                    <a:p>
                      <a:pPr lvl="0" algn="l" fontAlgn="t">
                        <a:lnSpc>
                          <a:spcPct val="107000"/>
                        </a:lnSpc>
                        <a:spcBef>
                          <a:spcPts val="0"/>
                        </a:spcBef>
                        <a:spcAft>
                          <a:spcPts val="800"/>
                        </a:spcAft>
                      </a:pP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gn="l" fontAlgn="t">
                        <a:lnSpc>
                          <a:spcPct val="107000"/>
                        </a:lnSpc>
                        <a:spcBef>
                          <a:spcPts val="0"/>
                        </a:spcBef>
                        <a:spcAft>
                          <a:spcPts val="800"/>
                        </a:spcAft>
                      </a:pPr>
                      <a:r>
                        <a:rPr lang="en-GB" sz="1200" dirty="0"/>
                        <a:t>An excellent programme to watch is Mission: Joy with Archbishop Desmond Tutu and the Dali Lama</a:t>
                      </a:r>
                    </a:p>
                    <a:p>
                      <a:pPr lvl="0" algn="l" fontAlgn="t">
                        <a:lnSpc>
                          <a:spcPct val="107000"/>
                        </a:lnSpc>
                        <a:spcBef>
                          <a:spcPts val="0"/>
                        </a:spcBef>
                        <a:spcAft>
                          <a:spcPts val="800"/>
                        </a:spcAft>
                      </a:pPr>
                      <a:r>
                        <a:rPr lang="en-GB" sz="1200" dirty="0"/>
                        <a:t> </a:t>
                      </a:r>
                      <a:r>
                        <a:rPr lang="en-GB" sz="1200" dirty="0">
                          <a:hlinkClick r:id="rId7"/>
                        </a:rPr>
                        <a:t>https://www.bbc.co.uk/programmes/m0014rhk</a:t>
                      </a:r>
                      <a:endParaRPr lang="en-GB" sz="1200" dirty="0"/>
                    </a:p>
                    <a:p>
                      <a:pPr lvl="0" algn="l" fontAlgn="t">
                        <a:lnSpc>
                          <a:spcPct val="107000"/>
                        </a:lnSpc>
                        <a:spcBef>
                          <a:spcPts val="0"/>
                        </a:spcBef>
                        <a:spcAft>
                          <a:spcPts val="800"/>
                        </a:spcAft>
                      </a:pPr>
                      <a:endParaRPr lang="en-GB" sz="1200" dirty="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8638815"/>
                  </a:ext>
                </a:extLst>
              </a:tr>
            </a:tbl>
          </a:graphicData>
        </a:graphic>
      </p:graphicFrame>
      <p:pic>
        <p:nvPicPr>
          <p:cNvPr id="4" name="Graphic 3" descr="Home with solid fill">
            <a:hlinkClick r:id="rId8" action="ppaction://hlinksldjump"/>
            <a:extLst>
              <a:ext uri="{FF2B5EF4-FFF2-40B4-BE49-F238E27FC236}">
                <a16:creationId xmlns:a16="http://schemas.microsoft.com/office/drawing/2014/main" id="{C4D22454-4987-A664-2A76-4208A2E7EAE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277600" y="5943599"/>
            <a:ext cx="914400" cy="914400"/>
          </a:xfrm>
          <a:prstGeom prst="rect">
            <a:avLst/>
          </a:prstGeom>
        </p:spPr>
      </p:pic>
    </p:spTree>
    <p:extLst>
      <p:ext uri="{BB962C8B-B14F-4D97-AF65-F5344CB8AC3E}">
        <p14:creationId xmlns:p14="http://schemas.microsoft.com/office/powerpoint/2010/main" val="274287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EE93A0F9-C49F-1D13-01CD-277E89488620}"/>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aphicFrame>
        <p:nvGraphicFramePr>
          <p:cNvPr id="3" name="Content Placeholder 3">
            <a:extLst>
              <a:ext uri="{FF2B5EF4-FFF2-40B4-BE49-F238E27FC236}">
                <a16:creationId xmlns:a16="http://schemas.microsoft.com/office/drawing/2014/main" id="{5D92D1AB-C008-6FE7-7195-8BA954FDEA2F}"/>
              </a:ext>
            </a:extLst>
          </p:cNvPr>
          <p:cNvGraphicFramePr>
            <a:graphicFrameLocks noGrp="1"/>
          </p:cNvGraphicFramePr>
          <p:nvPr>
            <p:ph idx="1"/>
            <p:extLst>
              <p:ext uri="{D42A27DB-BD31-4B8C-83A1-F6EECF244321}">
                <p14:modId xmlns:p14="http://schemas.microsoft.com/office/powerpoint/2010/main" val="2785164527"/>
              </p:ext>
            </p:extLst>
          </p:nvPr>
        </p:nvGraphicFramePr>
        <p:xfrm>
          <a:off x="148919" y="118451"/>
          <a:ext cx="11180932" cy="5533408"/>
        </p:xfrm>
        <a:graphic>
          <a:graphicData uri="http://schemas.openxmlformats.org/drawingml/2006/table">
            <a:tbl>
              <a:tblPr firstRow="1" firstCol="1" bandRow="1">
                <a:effectLst/>
                <a:tableStyleId>{5940675A-B579-460E-94D1-54222C63F5DA}</a:tableStyleId>
              </a:tblPr>
              <a:tblGrid>
                <a:gridCol w="480846">
                  <a:extLst>
                    <a:ext uri="{9D8B030D-6E8A-4147-A177-3AD203B41FA5}">
                      <a16:colId xmlns:a16="http://schemas.microsoft.com/office/drawing/2014/main" val="1670815357"/>
                    </a:ext>
                  </a:extLst>
                </a:gridCol>
                <a:gridCol w="1685851">
                  <a:extLst>
                    <a:ext uri="{9D8B030D-6E8A-4147-A177-3AD203B41FA5}">
                      <a16:colId xmlns:a16="http://schemas.microsoft.com/office/drawing/2014/main" val="253802973"/>
                    </a:ext>
                  </a:extLst>
                </a:gridCol>
                <a:gridCol w="1472211">
                  <a:extLst>
                    <a:ext uri="{9D8B030D-6E8A-4147-A177-3AD203B41FA5}">
                      <a16:colId xmlns:a16="http://schemas.microsoft.com/office/drawing/2014/main" val="2668784165"/>
                    </a:ext>
                  </a:extLst>
                </a:gridCol>
                <a:gridCol w="1421343">
                  <a:extLst>
                    <a:ext uri="{9D8B030D-6E8A-4147-A177-3AD203B41FA5}">
                      <a16:colId xmlns:a16="http://schemas.microsoft.com/office/drawing/2014/main" val="3777533110"/>
                    </a:ext>
                  </a:extLst>
                </a:gridCol>
                <a:gridCol w="2307698">
                  <a:extLst>
                    <a:ext uri="{9D8B030D-6E8A-4147-A177-3AD203B41FA5}">
                      <a16:colId xmlns:a16="http://schemas.microsoft.com/office/drawing/2014/main" val="2761365668"/>
                    </a:ext>
                  </a:extLst>
                </a:gridCol>
                <a:gridCol w="1730364">
                  <a:extLst>
                    <a:ext uri="{9D8B030D-6E8A-4147-A177-3AD203B41FA5}">
                      <a16:colId xmlns:a16="http://schemas.microsoft.com/office/drawing/2014/main" val="4156416903"/>
                    </a:ext>
                  </a:extLst>
                </a:gridCol>
                <a:gridCol w="2082619">
                  <a:extLst>
                    <a:ext uri="{9D8B030D-6E8A-4147-A177-3AD203B41FA5}">
                      <a16:colId xmlns:a16="http://schemas.microsoft.com/office/drawing/2014/main" val="4037636687"/>
                    </a:ext>
                  </a:extLst>
                </a:gridCol>
              </a:tblGrid>
              <a:tr h="137086">
                <a:tc>
                  <a:txBody>
                    <a:bodyPr/>
                    <a:lstStyle/>
                    <a:p>
                      <a:pPr lvl="0" algn="l">
                        <a:lnSpc>
                          <a:spcPct val="107000"/>
                        </a:lnSpc>
                        <a:spcAft>
                          <a:spcPts val="800"/>
                        </a:spcAft>
                      </a:pPr>
                      <a:endParaRPr lang="en-GB" sz="7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700"/>
                        <a:t>Term 1a</a:t>
                      </a:r>
                      <a:endParaRPr lang="en-GB" sz="7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700">
                          <a:latin typeface="Calibri" pitchFamily="34"/>
                          <a:ea typeface="Calibri" pitchFamily="34"/>
                          <a:cs typeface="Arial" pitchFamily="34"/>
                        </a:rPr>
                        <a:t>1b</a:t>
                      </a:r>
                    </a:p>
                  </a:txBody>
                  <a:tcPr marL="25146" marR="25146" marT="0" marB="0"/>
                </a:tc>
                <a:tc>
                  <a:txBody>
                    <a:bodyPr/>
                    <a:lstStyle/>
                    <a:p>
                      <a:pPr lvl="0" algn="l">
                        <a:lnSpc>
                          <a:spcPct val="107000"/>
                        </a:lnSpc>
                        <a:spcAft>
                          <a:spcPts val="800"/>
                        </a:spcAft>
                      </a:pPr>
                      <a:r>
                        <a:rPr lang="en-GB" sz="700"/>
                        <a:t>2a</a:t>
                      </a:r>
                      <a:endParaRPr lang="en-GB" sz="7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700"/>
                        <a:t>2b</a:t>
                      </a:r>
                      <a:endParaRPr lang="en-GB" sz="7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700"/>
                        <a:t>3a</a:t>
                      </a:r>
                      <a:endParaRPr lang="en-GB" sz="7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700"/>
                        <a:t>3b</a:t>
                      </a:r>
                      <a:endParaRPr lang="en-GB" sz="700">
                        <a:latin typeface="Calibri" pitchFamily="34"/>
                        <a:ea typeface="Calibri" pitchFamily="34"/>
                        <a:cs typeface="Arial" pitchFamily="34"/>
                      </a:endParaRPr>
                    </a:p>
                  </a:txBody>
                  <a:tcPr marL="25146" marR="25146" marT="0" marB="0"/>
                </a:tc>
                <a:extLst>
                  <a:ext uri="{0D108BD9-81ED-4DB2-BD59-A6C34878D82A}">
                    <a16:rowId xmlns:a16="http://schemas.microsoft.com/office/drawing/2014/main" val="806795752"/>
                  </a:ext>
                </a:extLst>
              </a:tr>
              <a:tr h="5396322">
                <a:tc>
                  <a:txBody>
                    <a:bodyPr/>
                    <a:lstStyle/>
                    <a:p>
                      <a:pPr lvl="0" algn="l">
                        <a:lnSpc>
                          <a:spcPct val="107000"/>
                        </a:lnSpc>
                        <a:spcAft>
                          <a:spcPts val="800"/>
                        </a:spcAft>
                      </a:pPr>
                      <a:r>
                        <a:rPr lang="en-GB" sz="700"/>
                        <a:t> </a:t>
                      </a:r>
                    </a:p>
                    <a:p>
                      <a:pPr lvl="0" algn="l">
                        <a:lnSpc>
                          <a:spcPct val="107000"/>
                        </a:lnSpc>
                        <a:spcAft>
                          <a:spcPts val="800"/>
                        </a:spcAft>
                      </a:pPr>
                      <a:r>
                        <a:rPr lang="en-GB" sz="700"/>
                        <a:t> </a:t>
                      </a:r>
                    </a:p>
                    <a:p>
                      <a:pPr lvl="0" algn="l">
                        <a:lnSpc>
                          <a:spcPct val="107000"/>
                        </a:lnSpc>
                        <a:spcAft>
                          <a:spcPts val="800"/>
                        </a:spcAft>
                      </a:pPr>
                      <a:r>
                        <a:rPr lang="en-GB" sz="700"/>
                        <a:t>Yr. 8</a:t>
                      </a:r>
                      <a:endParaRPr lang="en-GB" sz="7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Sikhi</a:t>
                      </a:r>
                    </a:p>
                    <a:p>
                      <a:pPr lvl="0" algn="l">
                        <a:lnSpc>
                          <a:spcPct val="107000"/>
                        </a:lnSpc>
                        <a:spcAft>
                          <a:spcPts val="800"/>
                        </a:spcAft>
                      </a:pPr>
                      <a:r>
                        <a:rPr lang="en-GB" sz="700" dirty="0">
                          <a:highlight>
                            <a:srgbClr val="FFFF00"/>
                          </a:highlight>
                        </a:rPr>
                        <a:t>What is  the Sikhi worldview?</a:t>
                      </a:r>
                    </a:p>
                    <a:p>
                      <a:pPr lvl="0" algn="l">
                        <a:lnSpc>
                          <a:spcPct val="107000"/>
                        </a:lnSpc>
                        <a:spcAft>
                          <a:spcPts val="800"/>
                        </a:spcAft>
                      </a:pPr>
                      <a:r>
                        <a:rPr lang="en-GB" sz="700" dirty="0"/>
                        <a:t> </a:t>
                      </a:r>
                    </a:p>
                    <a:p>
                      <a:pPr marL="0" marR="0" lvl="0" indent="0" algn="l" defTabSz="914400" rtl="0" fontAlgn="auto" hangingPunct="1">
                        <a:lnSpc>
                          <a:spcPct val="100000"/>
                        </a:lnSpc>
                        <a:spcBef>
                          <a:spcPts val="0"/>
                        </a:spcBef>
                        <a:spcAft>
                          <a:spcPts val="0"/>
                        </a:spcAft>
                        <a:buNone/>
                        <a:tabLst/>
                      </a:pPr>
                      <a:r>
                        <a:rPr lang="en-GB" sz="700" dirty="0">
                          <a:highlight>
                            <a:srgbClr val="00FFFF"/>
                          </a:highlight>
                        </a:rPr>
                        <a:t>Sikhi, monotheism, dharma</a:t>
                      </a:r>
                    </a:p>
                    <a:p>
                      <a:pPr lvl="0" algn="l">
                        <a:lnSpc>
                          <a:spcPct val="107000"/>
                        </a:lnSpc>
                        <a:spcAft>
                          <a:spcPts val="800"/>
                        </a:spcAft>
                      </a:pPr>
                      <a:r>
                        <a:rPr lang="en-GB" sz="700" dirty="0"/>
                        <a:t> </a:t>
                      </a:r>
                    </a:p>
                    <a:p>
                      <a:pPr lvl="0" algn="l">
                        <a:lnSpc>
                          <a:spcPct val="107000"/>
                        </a:lnSpc>
                        <a:spcAft>
                          <a:spcPts val="800"/>
                        </a:spcAft>
                      </a:pPr>
                      <a:r>
                        <a:rPr lang="en-GB" sz="700" dirty="0"/>
                        <a:t>Pupils will begin to explore the history of the Sikh religion and begin to explore the Dharmic religions.</a:t>
                      </a:r>
                    </a:p>
                    <a:p>
                      <a:pPr lvl="0" algn="l">
                        <a:lnSpc>
                          <a:spcPct val="107000"/>
                        </a:lnSpc>
                        <a:spcAft>
                          <a:spcPts val="800"/>
                        </a:spcAft>
                      </a:pPr>
                      <a:r>
                        <a:rPr lang="en-GB" sz="700" dirty="0"/>
                        <a:t>We will explore key signs and symbols, and the place and importance of Guru Nanak to the Sikh faith. </a:t>
                      </a:r>
                    </a:p>
                    <a:p>
                      <a:pPr lvl="0" algn="l">
                        <a:lnSpc>
                          <a:spcPct val="107000"/>
                        </a:lnSpc>
                        <a:spcAft>
                          <a:spcPts val="800"/>
                        </a:spcAft>
                      </a:pPr>
                      <a:r>
                        <a:rPr lang="en-GB" sz="700" dirty="0"/>
                        <a:t> </a:t>
                      </a:r>
                    </a:p>
                  </a:txBody>
                  <a:tcPr marL="25146" marR="25146" marT="0" marB="0"/>
                </a:tc>
                <a:tc>
                  <a:txBody>
                    <a:bodyPr/>
                    <a:lstStyle/>
                    <a:p>
                      <a:pPr lvl="0" algn="l">
                        <a:lnSpc>
                          <a:spcPct val="107000"/>
                        </a:lnSpc>
                        <a:spcAft>
                          <a:spcPts val="800"/>
                        </a:spcAft>
                      </a:pPr>
                      <a:r>
                        <a:rPr lang="en-GB" sz="700" dirty="0"/>
                        <a:t> </a:t>
                      </a:r>
                    </a:p>
                    <a:p>
                      <a:pPr lvl="0" algn="l">
                        <a:lnSpc>
                          <a:spcPct val="107000"/>
                        </a:lnSpc>
                        <a:spcAft>
                          <a:spcPts val="800"/>
                        </a:spcAft>
                      </a:pPr>
                      <a:endParaRPr lang="en-GB" sz="700" dirty="0"/>
                    </a:p>
                    <a:p>
                      <a:pPr lvl="0" algn="l">
                        <a:lnSpc>
                          <a:spcPct val="107000"/>
                        </a:lnSpc>
                        <a:spcAft>
                          <a:spcPts val="800"/>
                        </a:spcAft>
                      </a:pPr>
                      <a:endParaRPr lang="en-GB" sz="700" dirty="0"/>
                    </a:p>
                    <a:p>
                      <a:pPr lvl="0" algn="l">
                        <a:lnSpc>
                          <a:spcPct val="107000"/>
                        </a:lnSpc>
                        <a:spcAft>
                          <a:spcPts val="800"/>
                        </a:spcAft>
                      </a:pPr>
                      <a:r>
                        <a:rPr lang="en-GB" sz="700" dirty="0"/>
                        <a:t>Sikh faith in action</a:t>
                      </a:r>
                      <a:endParaRPr lang="en-GB" sz="700" dirty="0">
                        <a:highlight>
                          <a:srgbClr val="FF00FF"/>
                        </a:highlight>
                      </a:endParaRPr>
                    </a:p>
                    <a:p>
                      <a:pPr lvl="0" algn="l">
                        <a:lnSpc>
                          <a:spcPct val="107000"/>
                        </a:lnSpc>
                        <a:spcAft>
                          <a:spcPts val="800"/>
                        </a:spcAft>
                      </a:pPr>
                      <a:r>
                        <a:rPr lang="en-GB" sz="700" dirty="0">
                          <a:highlight>
                            <a:srgbClr val="FFFF00"/>
                          </a:highlight>
                        </a:rPr>
                        <a:t>How are Sikh teachings about equality and service put into practice?</a:t>
                      </a:r>
                    </a:p>
                    <a:p>
                      <a:pPr lvl="0" algn="l">
                        <a:lnSpc>
                          <a:spcPct val="107000"/>
                        </a:lnSpc>
                        <a:spcAft>
                          <a:spcPts val="800"/>
                        </a:spcAft>
                      </a:pPr>
                      <a:r>
                        <a:rPr lang="en-GB" sz="700" dirty="0"/>
                        <a:t> </a:t>
                      </a:r>
                    </a:p>
                    <a:p>
                      <a:pPr lvl="0" algn="l">
                        <a:lnSpc>
                          <a:spcPct val="107000"/>
                        </a:lnSpc>
                        <a:spcAft>
                          <a:spcPts val="800"/>
                        </a:spcAft>
                      </a:pPr>
                      <a:r>
                        <a:rPr lang="en-GB" sz="700" dirty="0">
                          <a:highlight>
                            <a:srgbClr val="00FFFF"/>
                          </a:highlight>
                        </a:rPr>
                        <a:t>Rites of passage, influence.</a:t>
                      </a:r>
                      <a:endParaRPr lang="en-GB" sz="700" dirty="0"/>
                    </a:p>
                    <a:p>
                      <a:pPr lvl="0" algn="l">
                        <a:lnSpc>
                          <a:spcPct val="107000"/>
                        </a:lnSpc>
                        <a:spcAft>
                          <a:spcPts val="800"/>
                        </a:spcAft>
                      </a:pPr>
                      <a:r>
                        <a:rPr lang="en-GB" sz="700" dirty="0"/>
                        <a:t> </a:t>
                      </a:r>
                    </a:p>
                    <a:p>
                      <a:pPr lvl="0" algn="l">
                        <a:lnSpc>
                          <a:spcPct val="107000"/>
                        </a:lnSpc>
                        <a:spcAft>
                          <a:spcPts val="800"/>
                        </a:spcAft>
                      </a:pPr>
                      <a:r>
                        <a:rPr lang="en-GB" sz="700" dirty="0"/>
                        <a:t>We explore how Gurdwaras are central to the Sikh faith, and explore ideas around Selfless service.</a:t>
                      </a:r>
                    </a:p>
                    <a:p>
                      <a:pPr lvl="0" algn="l">
                        <a:lnSpc>
                          <a:spcPct val="107000"/>
                        </a:lnSpc>
                        <a:spcAft>
                          <a:spcPts val="800"/>
                        </a:spcAft>
                      </a:pPr>
                      <a:endParaRPr lang="en-GB" sz="700" dirty="0"/>
                    </a:p>
                    <a:p>
                      <a:pPr lvl="0" algn="l">
                        <a:lnSpc>
                          <a:spcPct val="107000"/>
                        </a:lnSpc>
                        <a:spcAft>
                          <a:spcPts val="800"/>
                        </a:spcAft>
                      </a:pPr>
                      <a:r>
                        <a:rPr lang="en-GB" sz="700" dirty="0"/>
                        <a:t>Where time, finances and planning allow students will have the opportunity to visit a Gurdwara.</a:t>
                      </a:r>
                    </a:p>
                    <a:p>
                      <a:pPr lvl="0" algn="l">
                        <a:lnSpc>
                          <a:spcPct val="107000"/>
                        </a:lnSpc>
                        <a:spcAft>
                          <a:spcPts val="800"/>
                        </a:spcAft>
                      </a:pPr>
                      <a:r>
                        <a:rPr lang="en-GB" sz="700" dirty="0"/>
                        <a:t> </a:t>
                      </a:r>
                    </a:p>
                  </a:txBody>
                  <a:tcPr marL="25146" marR="25146" marT="0" marB="0"/>
                </a:tc>
                <a:tc>
                  <a:txBody>
                    <a:bodyPr/>
                    <a:lstStyle/>
                    <a:p>
                      <a:pPr lvl="0" algn="l">
                        <a:lnSpc>
                          <a:spcPct val="107000"/>
                        </a:lnSpc>
                        <a:spcAft>
                          <a:spcPts val="800"/>
                        </a:spcAft>
                      </a:pP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Hindu worldview</a:t>
                      </a:r>
                    </a:p>
                    <a:p>
                      <a:pPr lvl="0" algn="l">
                        <a:lnSpc>
                          <a:spcPct val="107000"/>
                        </a:lnSpc>
                        <a:spcAft>
                          <a:spcPts val="800"/>
                        </a:spcAft>
                      </a:pPr>
                      <a:r>
                        <a:rPr lang="en-GB" sz="700" dirty="0">
                          <a:highlight>
                            <a:srgbClr val="FFFF00"/>
                          </a:highlight>
                        </a:rPr>
                        <a:t>What is a Hindu Worldview? </a:t>
                      </a:r>
                    </a:p>
                    <a:p>
                      <a:pPr lvl="0" algn="l">
                        <a:lnSpc>
                          <a:spcPct val="107000"/>
                        </a:lnSpc>
                        <a:spcAft>
                          <a:spcPts val="800"/>
                        </a:spcAft>
                      </a:pPr>
                      <a:r>
                        <a:rPr lang="en-GB" sz="700" dirty="0">
                          <a:highlight>
                            <a:srgbClr val="00FFFF"/>
                          </a:highlight>
                        </a:rPr>
                        <a:t>Inspire, influence</a:t>
                      </a: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We examine what it means to be a Hindu, and explore this oldest of religions.</a:t>
                      </a:r>
                    </a:p>
                    <a:p>
                      <a:pPr lvl="0" algn="l">
                        <a:lnSpc>
                          <a:spcPct val="107000"/>
                        </a:lnSpc>
                        <a:spcAft>
                          <a:spcPts val="800"/>
                        </a:spcAft>
                      </a:pPr>
                      <a:r>
                        <a:rPr lang="en-GB" sz="700" dirty="0"/>
                        <a:t> </a:t>
                      </a:r>
                    </a:p>
                  </a:txBody>
                  <a:tcPr marL="25146" marR="25146" marT="0" marB="0"/>
                </a:tc>
                <a:tc>
                  <a:txBody>
                    <a:bodyPr/>
                    <a:lstStyle/>
                    <a:p>
                      <a:pPr lvl="0" algn="l">
                        <a:lnSpc>
                          <a:spcPct val="107000"/>
                        </a:lnSpc>
                        <a:spcAft>
                          <a:spcPts val="800"/>
                        </a:spcAft>
                      </a:pP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Is there a life after death?</a:t>
                      </a:r>
                    </a:p>
                    <a:p>
                      <a:pPr lvl="0" algn="l">
                        <a:lnSpc>
                          <a:spcPct val="107000"/>
                        </a:lnSpc>
                        <a:spcAft>
                          <a:spcPts val="800"/>
                        </a:spcAft>
                      </a:pPr>
                      <a:r>
                        <a:rPr lang="en-GB" sz="700" dirty="0">
                          <a:highlight>
                            <a:srgbClr val="FFFF00"/>
                          </a:highlight>
                        </a:rPr>
                        <a:t>Why don’t Hindus want to be reincarnated and what do they do about it? (Samsara, moksha, Brahman, atman, karma, dhamma, sangha)</a:t>
                      </a:r>
                    </a:p>
                    <a:p>
                      <a:pPr lvl="0" algn="l">
                        <a:lnSpc>
                          <a:spcPct val="107000"/>
                        </a:lnSpc>
                        <a:spcAft>
                          <a:spcPts val="800"/>
                        </a:spcAft>
                      </a:pPr>
                      <a:r>
                        <a:rPr lang="en-GB" sz="700" dirty="0"/>
                        <a:t> </a:t>
                      </a:r>
                    </a:p>
                    <a:p>
                      <a:pPr lvl="0" algn="l">
                        <a:lnSpc>
                          <a:spcPct val="107000"/>
                        </a:lnSpc>
                        <a:spcAft>
                          <a:spcPts val="800"/>
                        </a:spcAft>
                      </a:pPr>
                      <a:r>
                        <a:rPr lang="en-GB" sz="700" dirty="0">
                          <a:highlight>
                            <a:srgbClr val="00FFFF"/>
                          </a:highlight>
                        </a:rPr>
                        <a:t>Heaven, hell, reincarnation, influence</a:t>
                      </a: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We look at the three Abrahamic religions and their teachings on like after death. Drawing similarities and differences together as we go. We then look at Hinduism to offer a contrast to the other religions studied, to build upon knowledge in term 2a.</a:t>
                      </a:r>
                    </a:p>
                    <a:p>
                      <a:pPr lvl="0" algn="l">
                        <a:lnSpc>
                          <a:spcPct val="107000"/>
                        </a:lnSpc>
                        <a:spcAft>
                          <a:spcPts val="800"/>
                        </a:spcAft>
                      </a:pPr>
                      <a:r>
                        <a:rPr lang="en-GB" sz="700" dirty="0"/>
                        <a:t>Students are asked to share their own ideas about personal beliefs, and it gives them an extremely valuable opportunity to hear what others think and ask questions. Every human being is affected by loss and bereavement at some point, this topic allows students to ask questions.</a:t>
                      </a:r>
                    </a:p>
                    <a:p>
                      <a:pPr lvl="0" algn="l">
                        <a:lnSpc>
                          <a:spcPct val="107000"/>
                        </a:lnSpc>
                        <a:spcAft>
                          <a:spcPts val="800"/>
                        </a:spcAft>
                      </a:pPr>
                      <a:r>
                        <a:rPr lang="en-GB" sz="700" dirty="0"/>
                        <a:t> </a:t>
                      </a:r>
                    </a:p>
                  </a:txBody>
                  <a:tcPr marL="25146" marR="25146" marT="0" marB="0"/>
                </a:tc>
                <a:tc>
                  <a:txBody>
                    <a:bodyPr/>
                    <a:lstStyle/>
                    <a:p>
                      <a:pPr lvl="0" algn="l">
                        <a:lnSpc>
                          <a:spcPct val="107000"/>
                        </a:lnSpc>
                        <a:spcAft>
                          <a:spcPts val="800"/>
                        </a:spcAft>
                      </a:pP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Leaders</a:t>
                      </a:r>
                    </a:p>
                    <a:p>
                      <a:pPr lvl="0" algn="l">
                        <a:lnSpc>
                          <a:spcPct val="107000"/>
                        </a:lnSpc>
                        <a:spcAft>
                          <a:spcPts val="800"/>
                        </a:spcAft>
                      </a:pPr>
                      <a:r>
                        <a:rPr lang="en-GB" sz="700" dirty="0">
                          <a:highlight>
                            <a:srgbClr val="FFFF00"/>
                          </a:highlight>
                        </a:rPr>
                        <a:t>Does the world need Prophets today?</a:t>
                      </a:r>
                    </a:p>
                    <a:p>
                      <a:pPr lvl="0" algn="l">
                        <a:lnSpc>
                          <a:spcPct val="107000"/>
                        </a:lnSpc>
                        <a:spcAft>
                          <a:spcPts val="800"/>
                        </a:spcAft>
                      </a:pPr>
                      <a:r>
                        <a:rPr lang="en-GB" sz="700" dirty="0"/>
                        <a:t> </a:t>
                      </a:r>
                    </a:p>
                    <a:p>
                      <a:pPr lvl="0" algn="l">
                        <a:lnSpc>
                          <a:spcPct val="107000"/>
                        </a:lnSpc>
                        <a:spcAft>
                          <a:spcPts val="800"/>
                        </a:spcAft>
                      </a:pPr>
                      <a:r>
                        <a:rPr lang="en-GB" sz="700" dirty="0">
                          <a:highlight>
                            <a:srgbClr val="00FFFF"/>
                          </a:highlight>
                        </a:rPr>
                        <a:t>Prophethood, influence.</a:t>
                      </a:r>
                      <a:r>
                        <a:rPr lang="en-GB" sz="700" dirty="0"/>
                        <a:t> </a:t>
                      </a:r>
                    </a:p>
                    <a:p>
                      <a:pPr lvl="0" algn="l">
                        <a:lnSpc>
                          <a:spcPct val="107000"/>
                        </a:lnSpc>
                        <a:spcAft>
                          <a:spcPts val="800"/>
                        </a:spcAft>
                      </a:pPr>
                      <a:r>
                        <a:rPr lang="en-GB" sz="700" dirty="0"/>
                        <a:t>This unit looks at the key events in the lives of Abraham and Moses and how these events developed and shaped the religion of Judaism. </a:t>
                      </a:r>
                    </a:p>
                    <a:p>
                      <a:pPr lvl="0" algn="l">
                        <a:lnSpc>
                          <a:spcPct val="107000"/>
                        </a:lnSpc>
                        <a:spcAft>
                          <a:spcPts val="800"/>
                        </a:spcAft>
                      </a:pPr>
                      <a:r>
                        <a:rPr lang="en-GB" sz="700" dirty="0"/>
                        <a:t>We work chronologically through key events in the life of the two founders, we explore the way Abrahams belief in one God was a challenge to thought at the time. Learning about God testing Abraham through the sacrifice of Isaac, </a:t>
                      </a:r>
                    </a:p>
                    <a:p>
                      <a:pPr lvl="0" algn="l">
                        <a:lnSpc>
                          <a:spcPct val="107000"/>
                        </a:lnSpc>
                        <a:spcAft>
                          <a:spcPts val="800"/>
                        </a:spcAft>
                      </a:pPr>
                      <a:r>
                        <a:rPr lang="en-GB" sz="700" dirty="0"/>
                        <a:t>We will then study the life of Moses – including the 10 plagues and exodus. We explore how Moses influences Jewish life today by studying the festival of Pesach as well as reflecting on the relevance of the 10 commandments in society today.</a:t>
                      </a:r>
                    </a:p>
                    <a:p>
                      <a:pPr lvl="0" algn="l">
                        <a:lnSpc>
                          <a:spcPct val="107000"/>
                        </a:lnSpc>
                        <a:spcAft>
                          <a:spcPts val="800"/>
                        </a:spcAft>
                      </a:pPr>
                      <a:r>
                        <a:rPr lang="en-GB" sz="700" dirty="0"/>
                        <a:t> </a:t>
                      </a:r>
                    </a:p>
                  </a:txBody>
                  <a:tcPr marL="25146" marR="25146" marT="0" marB="0"/>
                </a:tc>
                <a:tc>
                  <a:txBody>
                    <a:bodyPr/>
                    <a:lstStyle/>
                    <a:p>
                      <a:pPr lvl="0" algn="l">
                        <a:lnSpc>
                          <a:spcPct val="107000"/>
                        </a:lnSpc>
                        <a:spcAft>
                          <a:spcPts val="800"/>
                        </a:spcAft>
                      </a:pPr>
                      <a:r>
                        <a:rPr lang="en-GB" sz="700" dirty="0"/>
                        <a:t> </a:t>
                      </a:r>
                    </a:p>
                    <a:p>
                      <a:pPr lvl="0" algn="l">
                        <a:lnSpc>
                          <a:spcPct val="107000"/>
                        </a:lnSpc>
                        <a:spcAft>
                          <a:spcPts val="800"/>
                        </a:spcAft>
                      </a:pPr>
                      <a:r>
                        <a:rPr lang="en-GB" sz="700" dirty="0"/>
                        <a:t> </a:t>
                      </a:r>
                    </a:p>
                    <a:p>
                      <a:pPr lvl="0" algn="l">
                        <a:lnSpc>
                          <a:spcPct val="107000"/>
                        </a:lnSpc>
                        <a:spcAft>
                          <a:spcPts val="800"/>
                        </a:spcAft>
                      </a:pPr>
                      <a:r>
                        <a:rPr lang="en-GB" sz="700" dirty="0"/>
                        <a:t>Religion and community</a:t>
                      </a:r>
                    </a:p>
                    <a:p>
                      <a:pPr lvl="0" algn="l">
                        <a:lnSpc>
                          <a:spcPct val="107000"/>
                        </a:lnSpc>
                        <a:spcAft>
                          <a:spcPts val="800"/>
                        </a:spcAft>
                      </a:pPr>
                      <a:endParaRPr lang="en-GB" sz="700" dirty="0"/>
                    </a:p>
                    <a:p>
                      <a:pPr lvl="0" algn="l">
                        <a:lnSpc>
                          <a:spcPct val="107000"/>
                        </a:lnSpc>
                        <a:spcAft>
                          <a:spcPts val="800"/>
                        </a:spcAft>
                      </a:pPr>
                      <a:r>
                        <a:rPr lang="en-GB" sz="700" dirty="0">
                          <a:highlight>
                            <a:srgbClr val="FFFF00"/>
                          </a:highlight>
                        </a:rPr>
                        <a:t>What is my community like, and does it reflect the rest of Britain? </a:t>
                      </a:r>
                    </a:p>
                    <a:p>
                      <a:pPr lvl="0" algn="l">
                        <a:lnSpc>
                          <a:spcPct val="107000"/>
                        </a:lnSpc>
                        <a:spcAft>
                          <a:spcPts val="800"/>
                        </a:spcAft>
                      </a:pPr>
                      <a:endParaRPr lang="en-GB" sz="700" dirty="0">
                        <a:highlight>
                          <a:srgbClr val="FF0000"/>
                        </a:highlight>
                        <a:latin typeface="Calibri" pitchFamily="34"/>
                        <a:ea typeface="Calibri" pitchFamily="34"/>
                        <a:cs typeface="Arial" pitchFamily="34"/>
                      </a:endParaRPr>
                    </a:p>
                    <a:p>
                      <a:pPr lvl="0" algn="l">
                        <a:lnSpc>
                          <a:spcPct val="107000"/>
                        </a:lnSpc>
                        <a:spcAft>
                          <a:spcPts val="800"/>
                        </a:spcAft>
                      </a:pPr>
                      <a:r>
                        <a:rPr lang="en-GB" sz="700" dirty="0">
                          <a:latin typeface="Calibri" pitchFamily="34"/>
                          <a:ea typeface="Calibri" pitchFamily="34"/>
                          <a:cs typeface="Arial" pitchFamily="34"/>
                        </a:rPr>
                        <a:t>Students will explore the religions, and non religious worldviews that are present in our community of Cleobury Mortimer. we will also explore the religions that feature in Shropshire, and Worcestershire. We will draw comparisons with the rest of Britain to ensure that students understand the differences and similarities between our community, and the rest of Britain. </a:t>
                      </a:r>
                    </a:p>
                    <a:p>
                      <a:pPr lvl="0" algn="l">
                        <a:lnSpc>
                          <a:spcPct val="107000"/>
                        </a:lnSpc>
                        <a:spcAft>
                          <a:spcPts val="800"/>
                        </a:spcAft>
                      </a:pPr>
                      <a:endParaRPr lang="en-GB" sz="700" dirty="0">
                        <a:latin typeface="Calibri" pitchFamily="34"/>
                        <a:ea typeface="Calibri" pitchFamily="34"/>
                        <a:cs typeface="Arial" pitchFamily="34"/>
                      </a:endParaRPr>
                    </a:p>
                    <a:p>
                      <a:pPr lvl="0" algn="l">
                        <a:lnSpc>
                          <a:spcPct val="107000"/>
                        </a:lnSpc>
                        <a:spcAft>
                          <a:spcPts val="800"/>
                        </a:spcAft>
                      </a:pPr>
                      <a:r>
                        <a:rPr lang="en-GB" sz="700" dirty="0">
                          <a:latin typeface="Calibri" pitchFamily="34"/>
                          <a:ea typeface="Calibri" pitchFamily="34"/>
                          <a:cs typeface="Arial" pitchFamily="34"/>
                        </a:rPr>
                        <a:t>Students we'll look at census data to compare the diversity of religion in our community , versus the rest of Britain. </a:t>
                      </a:r>
                    </a:p>
                    <a:p>
                      <a:pPr lvl="0" algn="l">
                        <a:lnSpc>
                          <a:spcPct val="107000"/>
                        </a:lnSpc>
                        <a:spcAft>
                          <a:spcPts val="800"/>
                        </a:spcAft>
                      </a:pPr>
                      <a:endParaRPr lang="en-GB" sz="700" dirty="0">
                        <a:latin typeface="Calibri" pitchFamily="34"/>
                        <a:ea typeface="Calibri" pitchFamily="34"/>
                        <a:cs typeface="Arial" pitchFamily="34"/>
                      </a:endParaRPr>
                    </a:p>
                    <a:p>
                      <a:pPr lvl="0" algn="l">
                        <a:lnSpc>
                          <a:spcPct val="107000"/>
                        </a:lnSpc>
                        <a:spcAft>
                          <a:spcPts val="800"/>
                        </a:spcAft>
                      </a:pPr>
                      <a:r>
                        <a:rPr lang="en-GB" sz="700" dirty="0">
                          <a:latin typeface="Calibri" pitchFamily="34"/>
                          <a:ea typeface="Calibri" pitchFamily="34"/>
                          <a:cs typeface="Arial" pitchFamily="34"/>
                        </a:rPr>
                        <a:t>Students will explore ideas of social cohesion common community cohesion and a multi faith society. </a:t>
                      </a:r>
                    </a:p>
                  </a:txBody>
                  <a:tcPr marL="25146" marR="25146" marT="0" marB="0"/>
                </a:tc>
                <a:extLst>
                  <a:ext uri="{0D108BD9-81ED-4DB2-BD59-A6C34878D82A}">
                    <a16:rowId xmlns:a16="http://schemas.microsoft.com/office/drawing/2014/main" val="3762554241"/>
                  </a:ext>
                </a:extLst>
              </a:tr>
            </a:tbl>
          </a:graphicData>
        </a:graphic>
      </p:graphicFrame>
      <p:pic>
        <p:nvPicPr>
          <p:cNvPr id="4" name="Graphic 3" descr="Home with solid fill">
            <a:hlinkClick r:id="rId2" action="ppaction://hlinksldjump"/>
            <a:extLst>
              <a:ext uri="{FF2B5EF4-FFF2-40B4-BE49-F238E27FC236}">
                <a16:creationId xmlns:a16="http://schemas.microsoft.com/office/drawing/2014/main" id="{3625552B-6925-D352-F735-8DEC4CA07EB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599"/>
            <a:ext cx="914400" cy="914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4CE189A-F9D6-CE4D-5AB7-4A40B6B3FF8D}"/>
              </a:ext>
            </a:extLst>
          </p:cNvPr>
          <p:cNvSpPr txBox="1"/>
          <p:nvPr/>
        </p:nvSpPr>
        <p:spPr>
          <a:xfrm>
            <a:off x="399007" y="0"/>
            <a:ext cx="11604568" cy="646334"/>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t"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Open Sans" pitchFamily="34"/>
              </a:rPr>
              <a:t>Year 8 - The following links all offer a range of informative clips and provide useful and interesting information about the main concepts we study. They are also informative and offer a good starting point for discussion with your child.  </a:t>
            </a:r>
          </a:p>
          <a:p>
            <a:pPr marL="0" marR="0" lvl="0" indent="0" algn="l" defTabSz="914400" rtl="0" fontAlgn="t"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a:solidFill>
                  <a:srgbClr val="000000"/>
                </a:solidFill>
                <a:uFillTx/>
                <a:latin typeface="Open Sans" pitchFamily="34"/>
              </a:rPr>
              <a:t>( As with all internet sites, please monitor your child's usage.) </a:t>
            </a:r>
          </a:p>
        </p:txBody>
      </p:sp>
      <p:graphicFrame>
        <p:nvGraphicFramePr>
          <p:cNvPr id="3" name="Table 5">
            <a:extLst>
              <a:ext uri="{FF2B5EF4-FFF2-40B4-BE49-F238E27FC236}">
                <a16:creationId xmlns:a16="http://schemas.microsoft.com/office/drawing/2014/main" id="{010389C4-5A4F-F0FC-A48A-20463D6CA965}"/>
              </a:ext>
            </a:extLst>
          </p:cNvPr>
          <p:cNvGraphicFramePr>
            <a:graphicFrameLocks noGrp="1"/>
          </p:cNvGraphicFramePr>
          <p:nvPr>
            <p:extLst>
              <p:ext uri="{D42A27DB-BD31-4B8C-83A1-F6EECF244321}">
                <p14:modId xmlns:p14="http://schemas.microsoft.com/office/powerpoint/2010/main" val="3122520405"/>
              </p:ext>
            </p:extLst>
          </p:nvPr>
        </p:nvGraphicFramePr>
        <p:xfrm>
          <a:off x="99751" y="646334"/>
          <a:ext cx="11903823" cy="5456164"/>
        </p:xfrm>
        <a:graphic>
          <a:graphicData uri="http://schemas.openxmlformats.org/drawingml/2006/table">
            <a:tbl>
              <a:tblPr firstRow="1" bandRow="1">
                <a:effectLst/>
                <a:tableStyleId>{5C22544A-7EE6-4342-B048-85BDC9FD1C3A}</a:tableStyleId>
              </a:tblPr>
              <a:tblGrid>
                <a:gridCol w="2668383">
                  <a:extLst>
                    <a:ext uri="{9D8B030D-6E8A-4147-A177-3AD203B41FA5}">
                      <a16:colId xmlns:a16="http://schemas.microsoft.com/office/drawing/2014/main" val="2482837923"/>
                    </a:ext>
                  </a:extLst>
                </a:gridCol>
                <a:gridCol w="9235440">
                  <a:extLst>
                    <a:ext uri="{9D8B030D-6E8A-4147-A177-3AD203B41FA5}">
                      <a16:colId xmlns:a16="http://schemas.microsoft.com/office/drawing/2014/main" val="2694539161"/>
                    </a:ext>
                  </a:extLst>
                </a:gridCol>
              </a:tblGrid>
              <a:tr h="1459912">
                <a:tc>
                  <a:txBody>
                    <a:bodyPr/>
                    <a:lstStyle/>
                    <a:p>
                      <a:pPr lvl="0"/>
                      <a:r>
                        <a:rPr lang="en-GB" sz="1200">
                          <a:solidFill>
                            <a:srgbClr val="000000"/>
                          </a:solidFill>
                        </a:rPr>
                        <a:t>Term 1a</a:t>
                      </a:r>
                    </a:p>
                    <a:p>
                      <a:pPr lvl="0"/>
                      <a:endParaRPr lang="en-GB" sz="1200">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solidFill>
                            <a:srgbClr val="0070C0"/>
                          </a:solidFill>
                        </a:rPr>
                        <a:t>https://www.sikhcoalition.org/about-sikhs/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5434533"/>
                  </a:ext>
                </a:extLst>
              </a:tr>
              <a:tr h="952841">
                <a:tc>
                  <a:txBody>
                    <a:bodyPr/>
                    <a:lstStyle/>
                    <a:p>
                      <a:pPr lvl="0"/>
                      <a:r>
                        <a:rPr lang="en-GB" sz="1200"/>
                        <a:t>Term 1b</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dirty="0">
                          <a:hlinkClick r:id="rId2"/>
                        </a:rPr>
                        <a:t>https://www.sikhreligion.net/langar/</a:t>
                      </a:r>
                      <a:r>
                        <a:rPr lang="en-GB" sz="1200" dirty="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4541369"/>
                  </a:ext>
                </a:extLst>
              </a:tr>
              <a:tr h="757580">
                <a:tc>
                  <a:txBody>
                    <a:bodyPr/>
                    <a:lstStyle/>
                    <a:p>
                      <a:pPr lvl="0"/>
                      <a:r>
                        <a:rPr lang="en-GB" sz="1200"/>
                        <a:t>Term 2a</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dirty="0">
                          <a:hlinkClick r:id="rId3"/>
                        </a:rPr>
                        <a:t>https://www.history.com/topics/religion/hinduism</a:t>
                      </a:r>
                      <a:r>
                        <a:rPr lang="en-GB" sz="1200" dirty="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9925721"/>
                  </a:ext>
                </a:extLst>
              </a:tr>
              <a:tr h="663900">
                <a:tc>
                  <a:txBody>
                    <a:bodyPr/>
                    <a:lstStyle/>
                    <a:p>
                      <a:pPr lvl="0"/>
                      <a:r>
                        <a:rPr lang="en-GB" sz="1200"/>
                        <a:t>Term 2b</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t>A discussion of your beliefs about life after death is of use, and being able to explain where our beliefs come from, in Year 9 we will discuss members of the British population who are ‘spiritual but not religious’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9355595"/>
                  </a:ext>
                </a:extLst>
              </a:tr>
              <a:tr h="740170">
                <a:tc>
                  <a:txBody>
                    <a:bodyPr/>
                    <a:lstStyle/>
                    <a:p>
                      <a:pPr lvl="0"/>
                      <a:r>
                        <a:rPr lang="en-GB" sz="1200"/>
                        <a:t>Term 3a</a:t>
                      </a: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t>Introduction to Judaism - </a:t>
                      </a:r>
                      <a:r>
                        <a:rPr lang="en-GB" sz="1200">
                          <a:hlinkClick r:id="rId4"/>
                        </a:rPr>
                        <a:t>https://www.youtube.com/watch?v=2IjWLXwS4Lk</a:t>
                      </a:r>
                      <a:r>
                        <a:rPr lang="en-GB" sz="120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8343353"/>
                  </a:ext>
                </a:extLst>
              </a:tr>
              <a:tr h="395359">
                <a:tc>
                  <a:txBody>
                    <a:bodyPr/>
                    <a:lstStyle/>
                    <a:p>
                      <a:pPr lvl="0"/>
                      <a:r>
                        <a:rPr lang="en-GB" sz="1200"/>
                        <a:t>Term 3b</a:t>
                      </a:r>
                    </a:p>
                    <a:p>
                      <a:pPr lvl="0" algn="l" fontAlgn="t">
                        <a:lnSpc>
                          <a:spcPct val="107000"/>
                        </a:lnSpc>
                        <a:spcBef>
                          <a:spcPts val="0"/>
                        </a:spcBef>
                        <a:spcAft>
                          <a:spcPts val="800"/>
                        </a:spcAft>
                      </a:pP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gn="l" fontAlgn="t">
                        <a:lnSpc>
                          <a:spcPct val="107000"/>
                        </a:lnSpc>
                        <a:spcBef>
                          <a:spcPts val="0"/>
                        </a:spcBef>
                        <a:spcAft>
                          <a:spcPts val="800"/>
                        </a:spcAft>
                      </a:pPr>
                      <a:r>
                        <a:rPr lang="en-GB" sz="1200" dirty="0"/>
                        <a:t>An excellent programme to watch is Mission: Joy with Archbishop Desmond Tutu and the Dali Lama</a:t>
                      </a:r>
                    </a:p>
                    <a:p>
                      <a:pPr lvl="0" algn="l" fontAlgn="t">
                        <a:lnSpc>
                          <a:spcPct val="107000"/>
                        </a:lnSpc>
                        <a:spcBef>
                          <a:spcPts val="0"/>
                        </a:spcBef>
                        <a:spcAft>
                          <a:spcPts val="800"/>
                        </a:spcAft>
                      </a:pPr>
                      <a:r>
                        <a:rPr lang="en-GB" sz="1200" dirty="0"/>
                        <a:t> </a:t>
                      </a:r>
                      <a:r>
                        <a:rPr lang="en-GB" sz="1200" dirty="0">
                          <a:hlinkClick r:id="rId5"/>
                        </a:rPr>
                        <a:t>https://www.bbc.co.uk/programmes/m0014rhk</a:t>
                      </a:r>
                      <a:endParaRPr lang="en-GB" sz="1200" dirty="0"/>
                    </a:p>
                    <a:p>
                      <a:pPr lvl="0" algn="l" fontAlgn="t">
                        <a:lnSpc>
                          <a:spcPct val="107000"/>
                        </a:lnSpc>
                        <a:spcBef>
                          <a:spcPts val="0"/>
                        </a:spcBef>
                        <a:spcAft>
                          <a:spcPts val="800"/>
                        </a:spcAft>
                      </a:pPr>
                      <a:endParaRPr lang="en-GB" sz="1200" dirty="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8638815"/>
                  </a:ext>
                </a:extLst>
              </a:tr>
            </a:tbl>
          </a:graphicData>
        </a:graphic>
      </p:graphicFrame>
      <p:pic>
        <p:nvPicPr>
          <p:cNvPr id="4" name="Graphic 3" descr="Home with solid fill">
            <a:hlinkClick r:id="rId6" action="ppaction://hlinksldjump"/>
            <a:extLst>
              <a:ext uri="{FF2B5EF4-FFF2-40B4-BE49-F238E27FC236}">
                <a16:creationId xmlns:a16="http://schemas.microsoft.com/office/drawing/2014/main" id="{B8A588CD-029B-942B-578C-88012A3FAC4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277600" y="5943599"/>
            <a:ext cx="914400" cy="914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C74746F-7010-47B5-49E7-CAC54E0C1411}"/>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aphicFrame>
        <p:nvGraphicFramePr>
          <p:cNvPr id="3" name="Content Placeholder 3">
            <a:extLst>
              <a:ext uri="{FF2B5EF4-FFF2-40B4-BE49-F238E27FC236}">
                <a16:creationId xmlns:a16="http://schemas.microsoft.com/office/drawing/2014/main" id="{CCEE70BF-4D63-C6A1-D2E4-CDA2B117C672}"/>
              </a:ext>
            </a:extLst>
          </p:cNvPr>
          <p:cNvGraphicFramePr>
            <a:graphicFrameLocks noGrp="1"/>
          </p:cNvGraphicFramePr>
          <p:nvPr>
            <p:ph idx="1"/>
            <p:extLst>
              <p:ext uri="{D42A27DB-BD31-4B8C-83A1-F6EECF244321}">
                <p14:modId xmlns:p14="http://schemas.microsoft.com/office/powerpoint/2010/main" val="3124274073"/>
              </p:ext>
            </p:extLst>
          </p:nvPr>
        </p:nvGraphicFramePr>
        <p:xfrm>
          <a:off x="148919" y="118451"/>
          <a:ext cx="11180932" cy="6739549"/>
        </p:xfrm>
        <a:graphic>
          <a:graphicData uri="http://schemas.openxmlformats.org/drawingml/2006/table">
            <a:tbl>
              <a:tblPr firstRow="1" firstCol="1" bandRow="1">
                <a:effectLst/>
                <a:tableStyleId>{5940675A-B579-460E-94D1-54222C63F5DA}</a:tableStyleId>
              </a:tblPr>
              <a:tblGrid>
                <a:gridCol w="197921">
                  <a:extLst>
                    <a:ext uri="{9D8B030D-6E8A-4147-A177-3AD203B41FA5}">
                      <a16:colId xmlns:a16="http://schemas.microsoft.com/office/drawing/2014/main" val="4065738379"/>
                    </a:ext>
                  </a:extLst>
                </a:gridCol>
                <a:gridCol w="2270235">
                  <a:extLst>
                    <a:ext uri="{9D8B030D-6E8A-4147-A177-3AD203B41FA5}">
                      <a16:colId xmlns:a16="http://schemas.microsoft.com/office/drawing/2014/main" val="2145251610"/>
                    </a:ext>
                  </a:extLst>
                </a:gridCol>
                <a:gridCol w="1899748">
                  <a:extLst>
                    <a:ext uri="{9D8B030D-6E8A-4147-A177-3AD203B41FA5}">
                      <a16:colId xmlns:a16="http://schemas.microsoft.com/office/drawing/2014/main" val="2851083365"/>
                    </a:ext>
                  </a:extLst>
                </a:gridCol>
                <a:gridCol w="1734205">
                  <a:extLst>
                    <a:ext uri="{9D8B030D-6E8A-4147-A177-3AD203B41FA5}">
                      <a16:colId xmlns:a16="http://schemas.microsoft.com/office/drawing/2014/main" val="440165867"/>
                    </a:ext>
                  </a:extLst>
                </a:gridCol>
                <a:gridCol w="1603668">
                  <a:extLst>
                    <a:ext uri="{9D8B030D-6E8A-4147-A177-3AD203B41FA5}">
                      <a16:colId xmlns:a16="http://schemas.microsoft.com/office/drawing/2014/main" val="3898821838"/>
                    </a:ext>
                  </a:extLst>
                </a:gridCol>
                <a:gridCol w="1392536">
                  <a:extLst>
                    <a:ext uri="{9D8B030D-6E8A-4147-A177-3AD203B41FA5}">
                      <a16:colId xmlns:a16="http://schemas.microsoft.com/office/drawing/2014/main" val="4182300820"/>
                    </a:ext>
                  </a:extLst>
                </a:gridCol>
                <a:gridCol w="2082619">
                  <a:extLst>
                    <a:ext uri="{9D8B030D-6E8A-4147-A177-3AD203B41FA5}">
                      <a16:colId xmlns:a16="http://schemas.microsoft.com/office/drawing/2014/main" val="2904842734"/>
                    </a:ext>
                  </a:extLst>
                </a:gridCol>
              </a:tblGrid>
              <a:tr h="140228">
                <a:tc>
                  <a:txBody>
                    <a:bodyPr/>
                    <a:lstStyle/>
                    <a:p>
                      <a:pPr lvl="0" algn="l">
                        <a:lnSpc>
                          <a:spcPct val="107000"/>
                        </a:lnSpc>
                        <a:spcAft>
                          <a:spcPts val="800"/>
                        </a:spcAft>
                      </a:pP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a:t>Term 1a</a:t>
                      </a: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a:t>2a</a:t>
                      </a: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a:t>2b</a:t>
                      </a: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a:t>3a</a:t>
                      </a: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a:t>3b</a:t>
                      </a:r>
                      <a:endParaRPr lang="en-GB" sz="800">
                        <a:latin typeface="Calibri" pitchFamily="34"/>
                        <a:ea typeface="Calibri" pitchFamily="34"/>
                        <a:cs typeface="Arial" pitchFamily="34"/>
                      </a:endParaRPr>
                    </a:p>
                  </a:txBody>
                  <a:tcPr marL="25146" marR="25146" marT="0" marB="0"/>
                </a:tc>
                <a:extLst>
                  <a:ext uri="{0D108BD9-81ED-4DB2-BD59-A6C34878D82A}">
                    <a16:rowId xmlns:a16="http://schemas.microsoft.com/office/drawing/2014/main" val="2125782822"/>
                  </a:ext>
                </a:extLst>
              </a:tr>
              <a:tr h="6599321">
                <a:tc>
                  <a:txBody>
                    <a:bodyPr/>
                    <a:lstStyle/>
                    <a:p>
                      <a:pPr lvl="0" algn="l">
                        <a:lnSpc>
                          <a:spcPct val="107000"/>
                        </a:lnSpc>
                        <a:spcAft>
                          <a:spcPts val="800"/>
                        </a:spcAft>
                      </a:pPr>
                      <a:r>
                        <a:rPr lang="en-GB" sz="800"/>
                        <a:t> </a:t>
                      </a:r>
                    </a:p>
                    <a:p>
                      <a:pPr lvl="0" algn="l">
                        <a:lnSpc>
                          <a:spcPct val="107000"/>
                        </a:lnSpc>
                        <a:spcAft>
                          <a:spcPts val="800"/>
                        </a:spcAft>
                      </a:pPr>
                      <a:r>
                        <a:rPr lang="en-GB" sz="800"/>
                        <a:t> </a:t>
                      </a:r>
                    </a:p>
                    <a:p>
                      <a:pPr lvl="0" algn="l">
                        <a:lnSpc>
                          <a:spcPct val="107000"/>
                        </a:lnSpc>
                        <a:spcAft>
                          <a:spcPts val="800"/>
                        </a:spcAft>
                      </a:pPr>
                      <a:r>
                        <a:rPr lang="en-GB" sz="800"/>
                        <a:t>Yr. 9</a:t>
                      </a:r>
                      <a:endParaRPr lang="en-GB" sz="80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dirty="0"/>
                        <a:t> </a:t>
                      </a:r>
                    </a:p>
                    <a:p>
                      <a:pPr lvl="0" algn="l" fontAlgn="t">
                        <a:lnSpc>
                          <a:spcPct val="107000"/>
                        </a:lnSpc>
                        <a:spcBef>
                          <a:spcPts val="0"/>
                        </a:spcBef>
                        <a:spcAft>
                          <a:spcPts val="800"/>
                        </a:spcAft>
                      </a:pPr>
                      <a:r>
                        <a:rPr lang="en-GB" sz="800" dirty="0"/>
                        <a:t> </a:t>
                      </a:r>
                      <a:r>
                        <a:rPr lang="en-GB" sz="800" b="1" u="none" strike="noStrike" cap="none" spc="0" dirty="0">
                          <a:solidFill>
                            <a:srgbClr val="404040"/>
                          </a:solidFill>
                        </a:rPr>
                        <a:t>Religious landscape in Britain</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highlight>
                            <a:srgbClr val="FFFF00"/>
                          </a:highlight>
                        </a:rPr>
                        <a:t>What difference does it make to be non-religious in Britain today?</a:t>
                      </a:r>
                      <a:endParaRPr lang="en-GB" sz="800" b="0" u="none" strike="noStrike" cap="none" spc="0" dirty="0">
                        <a:solidFill>
                          <a:srgbClr val="404040"/>
                        </a:solidFill>
                        <a:highlight>
                          <a:srgbClr val="FFFF00"/>
                        </a:highlight>
                      </a:endParaRPr>
                    </a:p>
                    <a:p>
                      <a:pPr lvl="0" algn="l" fontAlgn="t">
                        <a:lnSpc>
                          <a:spcPct val="107000"/>
                        </a:lnSpc>
                        <a:spcBef>
                          <a:spcPts val="0"/>
                        </a:spcBef>
                        <a:spcAft>
                          <a:spcPts val="800"/>
                        </a:spcAft>
                      </a:pPr>
                      <a:r>
                        <a:rPr lang="en-GB" sz="800" b="1" u="none" strike="noStrike" cap="none" spc="0" dirty="0">
                          <a:solidFill>
                            <a:srgbClr val="404040"/>
                          </a:solidFill>
                        </a:rPr>
                        <a:t> </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highlight>
                            <a:srgbClr val="00FFFF"/>
                          </a:highlight>
                        </a:rPr>
                        <a:t>Census, Non-religious</a:t>
                      </a:r>
                      <a:r>
                        <a:rPr lang="en-GB" sz="800" b="1" u="none" strike="noStrike" cap="none" spc="0" dirty="0">
                          <a:solidFill>
                            <a:srgbClr val="404040"/>
                          </a:solidFill>
                        </a:rPr>
                        <a:t> </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rPr>
                        <a:t> </a:t>
                      </a:r>
                      <a:endParaRPr lang="en-GB" sz="800" b="0" u="none" strike="noStrike" cap="none" spc="0" dirty="0">
                        <a:solidFill>
                          <a:srgbClr val="404040"/>
                        </a:solidFill>
                      </a:endParaRPr>
                    </a:p>
                    <a:p>
                      <a:pPr lvl="0" algn="l">
                        <a:lnSpc>
                          <a:spcPct val="107000"/>
                        </a:lnSpc>
                        <a:spcAft>
                          <a:spcPts val="800"/>
                        </a:spcAft>
                      </a:pPr>
                      <a:r>
                        <a:rPr lang="en-GB" sz="800" dirty="0">
                          <a:latin typeface="Calibri" pitchFamily="34"/>
                          <a:ea typeface="Calibri" pitchFamily="34"/>
                          <a:cs typeface="Arial" pitchFamily="34"/>
                        </a:rPr>
                        <a:t>Students will analyse the census data from 2021. We will explore the data from Cleobury, Shropshire, and Worcestershire and compare to the rest of Britain. </a:t>
                      </a:r>
                    </a:p>
                    <a:p>
                      <a:pPr lvl="0" algn="l">
                        <a:lnSpc>
                          <a:spcPct val="107000"/>
                        </a:lnSpc>
                        <a:spcAft>
                          <a:spcPts val="800"/>
                        </a:spcAft>
                      </a:pPr>
                      <a:endParaRPr lang="en-GB" sz="800" dirty="0">
                        <a:latin typeface="Calibri" pitchFamily="34"/>
                        <a:ea typeface="Calibri" pitchFamily="34"/>
                        <a:cs typeface="Arial" pitchFamily="34"/>
                      </a:endParaRPr>
                    </a:p>
                    <a:p>
                      <a:pPr lvl="0" algn="l">
                        <a:lnSpc>
                          <a:spcPct val="107000"/>
                        </a:lnSpc>
                        <a:spcAft>
                          <a:spcPts val="800"/>
                        </a:spcAft>
                      </a:pPr>
                      <a:r>
                        <a:rPr lang="en-GB" sz="800" dirty="0">
                          <a:latin typeface="Calibri" pitchFamily="34"/>
                          <a:ea typeface="Calibri" pitchFamily="34"/>
                          <a:cs typeface="Arial" pitchFamily="34"/>
                        </a:rPr>
                        <a:t>We will explore humanism as a non religious worldview. Students will have the opportunity to learn from a representative from humanists UK. </a:t>
                      </a:r>
                    </a:p>
                  </a:txBody>
                  <a:tcPr marL="25146" marR="25146" marT="0" marB="0"/>
                </a:tc>
                <a:tc>
                  <a:txBody>
                    <a:bodyPr/>
                    <a:lstStyle/>
                    <a:p>
                      <a:pPr lvl="0" algn="l">
                        <a:lnSpc>
                          <a:spcPct val="107000"/>
                        </a:lnSpc>
                        <a:spcAft>
                          <a:spcPts val="800"/>
                        </a:spcAft>
                      </a:pPr>
                      <a:r>
                        <a:rPr lang="en-GB" sz="800" dirty="0"/>
                        <a:t> </a:t>
                      </a:r>
                    </a:p>
                    <a:p>
                      <a:pPr lvl="0" algn="l" fontAlgn="t">
                        <a:lnSpc>
                          <a:spcPct val="107000"/>
                        </a:lnSpc>
                        <a:spcBef>
                          <a:spcPts val="0"/>
                        </a:spcBef>
                        <a:spcAft>
                          <a:spcPts val="800"/>
                        </a:spcAft>
                      </a:pPr>
                      <a:r>
                        <a:rPr lang="en-GB" sz="800" dirty="0"/>
                        <a:t> </a:t>
                      </a:r>
                      <a:r>
                        <a:rPr lang="en-GB" sz="800" b="1" u="none" strike="noStrike" cap="none" spc="0" dirty="0">
                          <a:solidFill>
                            <a:srgbClr val="404040"/>
                          </a:solidFill>
                        </a:rPr>
                        <a:t>Growing religions</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highlight>
                            <a:srgbClr val="FFFF00"/>
                          </a:highlight>
                        </a:rPr>
                        <a:t>What is good and what is challenging about being a Muslim in Britian today?</a:t>
                      </a:r>
                      <a:endParaRPr lang="en-GB" sz="800" b="0" u="none" strike="noStrike" cap="none" spc="0" dirty="0">
                        <a:solidFill>
                          <a:srgbClr val="404040"/>
                        </a:solidFill>
                        <a:highlight>
                          <a:srgbClr val="FFFF00"/>
                        </a:highlight>
                      </a:endParaRPr>
                    </a:p>
                    <a:p>
                      <a:pPr lvl="0" algn="l" fontAlgn="t">
                        <a:lnSpc>
                          <a:spcPct val="107000"/>
                        </a:lnSpc>
                        <a:spcBef>
                          <a:spcPts val="0"/>
                        </a:spcBef>
                        <a:spcAft>
                          <a:spcPts val="800"/>
                        </a:spcAft>
                      </a:pPr>
                      <a:r>
                        <a:rPr lang="en-GB" sz="800" b="1" u="none" strike="noStrike" cap="none" spc="0" dirty="0">
                          <a:solidFill>
                            <a:srgbClr val="404040"/>
                          </a:solidFill>
                        </a:rPr>
                        <a:t> </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highlight>
                            <a:srgbClr val="00FFFF"/>
                          </a:highlight>
                        </a:rPr>
                        <a:t>Islamophobia, Islam, influence</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rPr>
                        <a:t> </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rPr>
                        <a:t> We will explore the main beliefs in Islam , and understand the main differences of practise for example Sunni and Shia traditions. </a:t>
                      </a:r>
                      <a:endParaRPr lang="en-GB" sz="800" b="0" u="none" strike="noStrike" cap="none" spc="0" dirty="0">
                        <a:solidFill>
                          <a:srgbClr val="404040"/>
                        </a:solidFill>
                      </a:endParaRPr>
                    </a:p>
                    <a:p>
                      <a:pPr lvl="0" algn="l">
                        <a:lnSpc>
                          <a:spcPct val="107000"/>
                        </a:lnSpc>
                        <a:spcAft>
                          <a:spcPts val="800"/>
                        </a:spcAft>
                      </a:pPr>
                      <a:endParaRPr lang="en-GB" sz="800" dirty="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dirty="0"/>
                        <a:t> </a:t>
                      </a:r>
                    </a:p>
                    <a:p>
                      <a:pPr lvl="0" algn="l">
                        <a:lnSpc>
                          <a:spcPct val="107000"/>
                        </a:lnSpc>
                        <a:spcAft>
                          <a:spcPts val="800"/>
                        </a:spcAft>
                      </a:pPr>
                      <a:r>
                        <a:rPr lang="en-GB" sz="800" dirty="0"/>
                        <a:t> </a:t>
                      </a:r>
                      <a:r>
                        <a:rPr lang="en-GB" sz="800" b="1" u="none" strike="noStrike" cap="none" spc="0" dirty="0">
                          <a:solidFill>
                            <a:srgbClr val="404040"/>
                          </a:solidFill>
                        </a:rPr>
                        <a:t>Religion and morality</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highlight>
                            <a:srgbClr val="FF00FF"/>
                          </a:highlight>
                        </a:rPr>
                        <a:t> </a:t>
                      </a:r>
                      <a:r>
                        <a:rPr lang="en-GB" sz="800" b="1" u="none" strike="noStrike" cap="none" spc="0" dirty="0">
                          <a:solidFill>
                            <a:srgbClr val="404040"/>
                          </a:solidFill>
                          <a:highlight>
                            <a:srgbClr val="FFFF00"/>
                          </a:highlight>
                        </a:rPr>
                        <a:t>Good, bad, right, wrong, how do I decide?</a:t>
                      </a:r>
                      <a:endParaRPr lang="en-GB" sz="800" b="0" u="none" strike="noStrike" cap="none" spc="0" dirty="0">
                        <a:solidFill>
                          <a:srgbClr val="404040"/>
                        </a:solidFill>
                        <a:highlight>
                          <a:srgbClr val="FFFF00"/>
                        </a:highlight>
                      </a:endParaRPr>
                    </a:p>
                    <a:p>
                      <a:pPr lvl="0" algn="l" fontAlgn="t">
                        <a:lnSpc>
                          <a:spcPct val="107000"/>
                        </a:lnSpc>
                        <a:spcBef>
                          <a:spcPts val="0"/>
                        </a:spcBef>
                        <a:spcAft>
                          <a:spcPts val="800"/>
                        </a:spcAft>
                      </a:pPr>
                      <a:r>
                        <a:rPr lang="en-GB" sz="800" b="1" u="none" strike="noStrike" cap="none" spc="0" dirty="0">
                          <a:solidFill>
                            <a:srgbClr val="404040"/>
                          </a:solidFill>
                        </a:rPr>
                        <a:t> </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highlight>
                            <a:srgbClr val="00FFFF"/>
                          </a:highlight>
                        </a:rPr>
                        <a:t>Morals, influence</a:t>
                      </a:r>
                      <a:endParaRPr lang="en-GB" sz="800" b="0" u="none" strike="noStrike" cap="none" spc="0" dirty="0">
                        <a:solidFill>
                          <a:srgbClr val="404040"/>
                        </a:solidFill>
                      </a:endParaRPr>
                    </a:p>
                    <a:p>
                      <a:pPr lvl="0" algn="l" fontAlgn="t">
                        <a:lnSpc>
                          <a:spcPct val="107000"/>
                        </a:lnSpc>
                        <a:spcBef>
                          <a:spcPts val="0"/>
                        </a:spcBef>
                        <a:spcAft>
                          <a:spcPts val="800"/>
                        </a:spcAft>
                      </a:pPr>
                      <a:r>
                        <a:rPr lang="en-GB" sz="800" b="1" u="none" strike="noStrike" cap="none" spc="0" dirty="0">
                          <a:solidFill>
                            <a:srgbClr val="404040"/>
                          </a:solidFill>
                        </a:rPr>
                        <a:t>  </a:t>
                      </a:r>
                      <a:endParaRPr lang="en-GB" sz="800" b="0" u="none" strike="noStrike" cap="none" spc="0" dirty="0">
                        <a:solidFill>
                          <a:srgbClr val="404040"/>
                        </a:solidFill>
                      </a:endParaRPr>
                    </a:p>
                  </a:txBody>
                  <a:tcPr marL="25146" marR="25146" marT="0" marB="0"/>
                </a:tc>
                <a:tc>
                  <a:txBody>
                    <a:bodyPr/>
                    <a:lstStyle/>
                    <a:p>
                      <a:pPr lvl="0" algn="l">
                        <a:lnSpc>
                          <a:spcPct val="107000"/>
                        </a:lnSpc>
                        <a:spcAft>
                          <a:spcPts val="800"/>
                        </a:spcAft>
                      </a:pPr>
                      <a:r>
                        <a:rPr lang="en-GB" sz="800" dirty="0">
                          <a:highlight>
                            <a:srgbClr val="FF00FF"/>
                          </a:highlight>
                        </a:rPr>
                        <a:t> </a:t>
                      </a:r>
                      <a:endParaRPr lang="en-GB" sz="800" b="1" dirty="0"/>
                    </a:p>
                    <a:p>
                      <a:pPr lvl="0" algn="l">
                        <a:lnSpc>
                          <a:spcPct val="107000"/>
                        </a:lnSpc>
                        <a:spcAft>
                          <a:spcPts val="800"/>
                        </a:spcAft>
                      </a:pPr>
                      <a:r>
                        <a:rPr lang="en-GB" sz="800" b="1" dirty="0"/>
                        <a:t> Good and Evil</a:t>
                      </a:r>
                    </a:p>
                    <a:p>
                      <a:pPr lvl="0" algn="l">
                        <a:lnSpc>
                          <a:spcPct val="107000"/>
                        </a:lnSpc>
                        <a:spcAft>
                          <a:spcPts val="800"/>
                        </a:spcAft>
                      </a:pPr>
                      <a:r>
                        <a:rPr lang="en-GB" sz="800" dirty="0">
                          <a:highlight>
                            <a:srgbClr val="FFFF00"/>
                          </a:highlight>
                          <a:latin typeface="Calibri" pitchFamily="34"/>
                          <a:ea typeface="Calibri" pitchFamily="34"/>
                          <a:cs typeface="Arial" pitchFamily="34"/>
                        </a:rPr>
                        <a:t>How do religious believers respond to the problem of evil and suffering?</a:t>
                      </a:r>
                    </a:p>
                    <a:p>
                      <a:pPr lvl="0" algn="l">
                        <a:lnSpc>
                          <a:spcPct val="107000"/>
                        </a:lnSpc>
                        <a:spcAft>
                          <a:spcPts val="800"/>
                        </a:spcAft>
                      </a:pPr>
                      <a:endParaRPr lang="en-GB" sz="800" dirty="0">
                        <a:latin typeface="Calibri" pitchFamily="34"/>
                        <a:ea typeface="Calibri" pitchFamily="34"/>
                        <a:cs typeface="Arial" pitchFamily="34"/>
                      </a:endParaRPr>
                    </a:p>
                    <a:p>
                      <a:pPr lvl="0" algn="l">
                        <a:lnSpc>
                          <a:spcPct val="107000"/>
                        </a:lnSpc>
                        <a:spcAft>
                          <a:spcPts val="800"/>
                        </a:spcAft>
                      </a:pPr>
                      <a:r>
                        <a:rPr lang="en-GB" sz="800" dirty="0">
                          <a:latin typeface="Calibri" pitchFamily="34"/>
                          <a:ea typeface="Calibri" pitchFamily="34"/>
                          <a:cs typeface="Arial" pitchFamily="34"/>
                        </a:rPr>
                        <a:t>Students will examine the inconsistent triad, and how evil and suffering pose ne of the biggest challenged to religious belief.</a:t>
                      </a:r>
                    </a:p>
                    <a:p>
                      <a:pPr lvl="0" algn="l">
                        <a:lnSpc>
                          <a:spcPct val="107000"/>
                        </a:lnSpc>
                        <a:spcAft>
                          <a:spcPts val="800"/>
                        </a:spcAft>
                      </a:pPr>
                      <a:endParaRPr lang="en-GB" sz="800" dirty="0">
                        <a:latin typeface="Calibri" pitchFamily="34"/>
                        <a:ea typeface="Calibri" pitchFamily="34"/>
                        <a:cs typeface="Arial" pitchFamily="34"/>
                      </a:endParaRPr>
                    </a:p>
                    <a:p>
                      <a:pPr lvl="0" algn="l">
                        <a:lnSpc>
                          <a:spcPct val="107000"/>
                        </a:lnSpc>
                        <a:spcAft>
                          <a:spcPts val="800"/>
                        </a:spcAft>
                      </a:pPr>
                      <a:r>
                        <a:rPr lang="en-GB" sz="800" dirty="0">
                          <a:latin typeface="Calibri" pitchFamily="34"/>
                          <a:ea typeface="Calibri" pitchFamily="34"/>
                          <a:cs typeface="Arial" pitchFamily="34"/>
                        </a:rPr>
                        <a:t>We explore the Abrahamic ideas around suffering being a test of faith, and the devil. We also look at the early Jewish idea that suffering is as a punishment for sinful action.</a:t>
                      </a:r>
                    </a:p>
                    <a:p>
                      <a:pPr lvl="0" algn="l">
                        <a:lnSpc>
                          <a:spcPct val="107000"/>
                        </a:lnSpc>
                        <a:spcAft>
                          <a:spcPts val="800"/>
                        </a:spcAft>
                      </a:pPr>
                      <a:r>
                        <a:rPr lang="en-GB" sz="800" dirty="0">
                          <a:latin typeface="Calibri" pitchFamily="34"/>
                          <a:ea typeface="Calibri" pitchFamily="34"/>
                          <a:cs typeface="Arial" pitchFamily="34"/>
                        </a:rPr>
                        <a:t>We introduce some stretch and challenge material looking at Augustine and Irenaeus’ approach to evil</a:t>
                      </a:r>
                    </a:p>
                    <a:p>
                      <a:pPr lvl="0" algn="l">
                        <a:lnSpc>
                          <a:spcPct val="107000"/>
                        </a:lnSpc>
                        <a:spcAft>
                          <a:spcPts val="800"/>
                        </a:spcAft>
                      </a:pPr>
                      <a:endParaRPr lang="en-GB" sz="800" b="1" dirty="0"/>
                    </a:p>
                    <a:p>
                      <a:pPr lvl="0" algn="l">
                        <a:lnSpc>
                          <a:spcPct val="107000"/>
                        </a:lnSpc>
                        <a:spcAft>
                          <a:spcPts val="800"/>
                        </a:spcAft>
                      </a:pPr>
                      <a:endParaRPr lang="en-GB" sz="800" b="1" dirty="0"/>
                    </a:p>
                    <a:p>
                      <a:pPr lvl="0" algn="l">
                        <a:lnSpc>
                          <a:spcPct val="107000"/>
                        </a:lnSpc>
                        <a:spcAft>
                          <a:spcPts val="800"/>
                        </a:spcAft>
                      </a:pPr>
                      <a:endParaRPr lang="en-GB" sz="800" dirty="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dirty="0">
                          <a:highlight>
                            <a:srgbClr val="FFFF00"/>
                          </a:highlight>
                        </a:rPr>
                        <a:t> </a:t>
                      </a:r>
                      <a:r>
                        <a:rPr lang="en-GB" sz="800" b="1" dirty="0">
                          <a:highlight>
                            <a:srgbClr val="FFFF00"/>
                          </a:highlight>
                        </a:rPr>
                        <a:t>Good and evil</a:t>
                      </a:r>
                    </a:p>
                    <a:p>
                      <a:pPr lvl="0" algn="l">
                        <a:lnSpc>
                          <a:spcPct val="107000"/>
                        </a:lnSpc>
                        <a:spcAft>
                          <a:spcPts val="800"/>
                        </a:spcAft>
                      </a:pPr>
                      <a:r>
                        <a:rPr lang="en-GB" sz="800" b="0" dirty="0">
                          <a:highlight>
                            <a:srgbClr val="FFFF00"/>
                          </a:highlight>
                        </a:rPr>
                        <a:t>How do religious and non-religious believers respond to the problem of evil and suffering?</a:t>
                      </a:r>
                    </a:p>
                    <a:p>
                      <a:pPr marL="0" marR="0" lvl="0" indent="0" algn="l" defTabSz="914400" rtl="0" fontAlgn="auto" hangingPunct="1">
                        <a:lnSpc>
                          <a:spcPct val="107000"/>
                        </a:lnSpc>
                        <a:spcBef>
                          <a:spcPts val="0"/>
                        </a:spcBef>
                        <a:spcAft>
                          <a:spcPts val="800"/>
                        </a:spcAft>
                        <a:buNone/>
                        <a:tabLst/>
                      </a:pPr>
                      <a:r>
                        <a:rPr lang="en-GB" sz="800" dirty="0">
                          <a:latin typeface="Calibri" pitchFamily="34"/>
                          <a:ea typeface="Calibri" pitchFamily="34"/>
                          <a:cs typeface="Arial" pitchFamily="34"/>
                        </a:rPr>
                        <a:t>We then move onto explore the Dharmic  approach to evil and suffering. Exploring Dharma, and Karma and the opportunities of kindness and compassion.</a:t>
                      </a:r>
                    </a:p>
                    <a:p>
                      <a:pPr marL="0" marR="0" lvl="0" indent="0" algn="l" defTabSz="914400" rtl="0" fontAlgn="auto" hangingPunct="1">
                        <a:lnSpc>
                          <a:spcPct val="107000"/>
                        </a:lnSpc>
                        <a:spcBef>
                          <a:spcPts val="0"/>
                        </a:spcBef>
                        <a:spcAft>
                          <a:spcPts val="800"/>
                        </a:spcAft>
                        <a:buNone/>
                        <a:tabLst/>
                      </a:pPr>
                      <a:endParaRPr lang="en-GB" sz="800" dirty="0">
                        <a:latin typeface="Calibri" pitchFamily="34"/>
                        <a:ea typeface="Calibri" pitchFamily="34"/>
                        <a:cs typeface="Arial" pitchFamily="34"/>
                      </a:endParaRPr>
                    </a:p>
                    <a:p>
                      <a:pPr marL="0" marR="0" lvl="0" indent="0" algn="l" defTabSz="914400" rtl="0" fontAlgn="auto" hangingPunct="1">
                        <a:lnSpc>
                          <a:spcPct val="107000"/>
                        </a:lnSpc>
                        <a:spcBef>
                          <a:spcPts val="0"/>
                        </a:spcBef>
                        <a:spcAft>
                          <a:spcPts val="800"/>
                        </a:spcAft>
                        <a:buNone/>
                        <a:tabLst/>
                      </a:pPr>
                      <a:r>
                        <a:rPr lang="en-GB" sz="800" dirty="0">
                          <a:latin typeface="Calibri" pitchFamily="34"/>
                          <a:ea typeface="Calibri" pitchFamily="34"/>
                          <a:cs typeface="Arial" pitchFamily="34"/>
                        </a:rPr>
                        <a:t>We explore non-religious approaches to ideas around suffering just being a human problem, we link back to the ideas of humanism through the three tears of study.</a:t>
                      </a:r>
                    </a:p>
                    <a:p>
                      <a:pPr lvl="0" algn="l">
                        <a:lnSpc>
                          <a:spcPct val="107000"/>
                        </a:lnSpc>
                        <a:spcAft>
                          <a:spcPts val="800"/>
                        </a:spcAft>
                      </a:pPr>
                      <a:endParaRPr lang="en-GB" sz="800" dirty="0">
                        <a:latin typeface="Calibri" pitchFamily="34"/>
                        <a:ea typeface="Calibri" pitchFamily="34"/>
                        <a:cs typeface="Arial" pitchFamily="34"/>
                      </a:endParaRPr>
                    </a:p>
                  </a:txBody>
                  <a:tcPr marL="25146" marR="25146" marT="0" marB="0"/>
                </a:tc>
                <a:tc>
                  <a:txBody>
                    <a:bodyPr/>
                    <a:lstStyle/>
                    <a:p>
                      <a:pPr lvl="0" algn="l">
                        <a:lnSpc>
                          <a:spcPct val="107000"/>
                        </a:lnSpc>
                        <a:spcAft>
                          <a:spcPts val="800"/>
                        </a:spcAft>
                      </a:pPr>
                      <a:r>
                        <a:rPr lang="en-GB" sz="800" b="1" dirty="0"/>
                        <a:t>Judaism and the Holocaust.</a:t>
                      </a:r>
                    </a:p>
                    <a:p>
                      <a:pPr lvl="0" algn="l">
                        <a:lnSpc>
                          <a:spcPct val="107000"/>
                        </a:lnSpc>
                        <a:spcAft>
                          <a:spcPts val="800"/>
                        </a:spcAft>
                      </a:pPr>
                      <a:r>
                        <a:rPr lang="en-GB" sz="800" b="1" dirty="0">
                          <a:highlight>
                            <a:srgbClr val="FFFF00"/>
                          </a:highlight>
                        </a:rPr>
                        <a:t>How does Shoah (holocaust) shape what it is to be a Jew? </a:t>
                      </a:r>
                    </a:p>
                    <a:p>
                      <a:pPr lvl="0" algn="l">
                        <a:lnSpc>
                          <a:spcPct val="107000"/>
                        </a:lnSpc>
                        <a:spcAft>
                          <a:spcPts val="800"/>
                        </a:spcAft>
                      </a:pPr>
                      <a:endParaRPr lang="en-GB" sz="800" b="0" dirty="0"/>
                    </a:p>
                    <a:p>
                      <a:pPr lvl="0" algn="l">
                        <a:lnSpc>
                          <a:spcPct val="107000"/>
                        </a:lnSpc>
                        <a:spcAft>
                          <a:spcPts val="800"/>
                        </a:spcAft>
                      </a:pPr>
                      <a:r>
                        <a:rPr lang="en-GB" sz="800" b="0" dirty="0"/>
                        <a:t>Students have already studied the Holocaust as history curriculum. The history and religious studies department have worked together closely to develop the knowledge covered in history. </a:t>
                      </a:r>
                    </a:p>
                    <a:p>
                      <a:pPr lvl="0" algn="l">
                        <a:lnSpc>
                          <a:spcPct val="107000"/>
                        </a:lnSpc>
                        <a:spcAft>
                          <a:spcPts val="800"/>
                        </a:spcAft>
                      </a:pPr>
                      <a:r>
                        <a:rPr lang="en-GB" sz="800" b="0" dirty="0"/>
                        <a:t>our topic here aims to explore the problem of evil suffering and the challenge that it poses to Jewish faith. It will explore in brief life in the ghettos, and anti-Semitism. The topics aim is to explore the dangers of prejudice and discrimination and relate them to the modern day. </a:t>
                      </a:r>
                    </a:p>
                    <a:p>
                      <a:pPr lvl="0" algn="l">
                        <a:lnSpc>
                          <a:spcPct val="107000"/>
                        </a:lnSpc>
                        <a:spcAft>
                          <a:spcPts val="800"/>
                        </a:spcAft>
                      </a:pPr>
                      <a:r>
                        <a:rPr lang="en-GB" sz="800" dirty="0"/>
                        <a:t> </a:t>
                      </a:r>
                    </a:p>
                    <a:p>
                      <a:pPr lvl="0" algn="l">
                        <a:lnSpc>
                          <a:spcPct val="107000"/>
                        </a:lnSpc>
                        <a:spcAft>
                          <a:spcPts val="800"/>
                        </a:spcAft>
                      </a:pPr>
                      <a:r>
                        <a:rPr lang="en-GB" sz="800" b="1" dirty="0"/>
                        <a:t> </a:t>
                      </a:r>
                      <a:r>
                        <a:rPr lang="en-GB" sz="800" dirty="0"/>
                        <a:t> </a:t>
                      </a:r>
                    </a:p>
                  </a:txBody>
                  <a:tcPr marL="25146" marR="25146" marT="0" marB="0"/>
                </a:tc>
                <a:extLst>
                  <a:ext uri="{0D108BD9-81ED-4DB2-BD59-A6C34878D82A}">
                    <a16:rowId xmlns:a16="http://schemas.microsoft.com/office/drawing/2014/main" val="1876610412"/>
                  </a:ext>
                </a:extLst>
              </a:tr>
            </a:tbl>
          </a:graphicData>
        </a:graphic>
      </p:graphicFrame>
      <p:pic>
        <p:nvPicPr>
          <p:cNvPr id="4" name="Graphic 3" descr="Home with solid fill">
            <a:hlinkClick r:id="rId2" action="ppaction://hlinksldjump"/>
            <a:extLst>
              <a:ext uri="{FF2B5EF4-FFF2-40B4-BE49-F238E27FC236}">
                <a16:creationId xmlns:a16="http://schemas.microsoft.com/office/drawing/2014/main" id="{0E67F80E-888E-E5D9-A40F-6F5E622530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599"/>
            <a:ext cx="914400" cy="914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884C686F-E370-70E0-EC08-4B8E7364B055}"/>
              </a:ext>
            </a:extLst>
          </p:cNvPr>
          <p:cNvSpPr txBox="1"/>
          <p:nvPr/>
        </p:nvSpPr>
        <p:spPr>
          <a:xfrm>
            <a:off x="399007" y="0"/>
            <a:ext cx="11604568" cy="646334"/>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t"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Open Sans" pitchFamily="34"/>
              </a:rPr>
              <a:t>Year 9 - The following links all offer a range of informative clips and provide useful and interesting information about the main concepts we study. They are also informative and offer a good starting point for discussion with your child.  </a:t>
            </a:r>
          </a:p>
          <a:p>
            <a:pPr marL="0" marR="0" lvl="0" indent="0" algn="l" defTabSz="914400" rtl="0" fontAlgn="t"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0" i="0" u="none" strike="noStrike" kern="1200" cap="none" spc="0" baseline="0">
                <a:solidFill>
                  <a:srgbClr val="000000"/>
                </a:solidFill>
                <a:uFillTx/>
                <a:latin typeface="Open Sans" pitchFamily="34"/>
              </a:rPr>
              <a:t>( As with all internet sites, please monitor your child's usage.) </a:t>
            </a:r>
          </a:p>
        </p:txBody>
      </p:sp>
      <p:graphicFrame>
        <p:nvGraphicFramePr>
          <p:cNvPr id="3" name="Table 5">
            <a:extLst>
              <a:ext uri="{FF2B5EF4-FFF2-40B4-BE49-F238E27FC236}">
                <a16:creationId xmlns:a16="http://schemas.microsoft.com/office/drawing/2014/main" id="{CEF3A1CC-4F3C-B205-2407-91E0585F3BD3}"/>
              </a:ext>
            </a:extLst>
          </p:cNvPr>
          <p:cNvGraphicFramePr>
            <a:graphicFrameLocks noGrp="1"/>
          </p:cNvGraphicFramePr>
          <p:nvPr>
            <p:extLst>
              <p:ext uri="{D42A27DB-BD31-4B8C-83A1-F6EECF244321}">
                <p14:modId xmlns:p14="http://schemas.microsoft.com/office/powerpoint/2010/main" val="2612331627"/>
              </p:ext>
            </p:extLst>
          </p:nvPr>
        </p:nvGraphicFramePr>
        <p:xfrm>
          <a:off x="99751" y="646334"/>
          <a:ext cx="11903823" cy="5979414"/>
        </p:xfrm>
        <a:graphic>
          <a:graphicData uri="http://schemas.openxmlformats.org/drawingml/2006/table">
            <a:tbl>
              <a:tblPr firstRow="1" bandRow="1">
                <a:effectLst/>
                <a:tableStyleId>{5C22544A-7EE6-4342-B048-85BDC9FD1C3A}</a:tableStyleId>
              </a:tblPr>
              <a:tblGrid>
                <a:gridCol w="2668383">
                  <a:extLst>
                    <a:ext uri="{9D8B030D-6E8A-4147-A177-3AD203B41FA5}">
                      <a16:colId xmlns:a16="http://schemas.microsoft.com/office/drawing/2014/main" val="1772877086"/>
                    </a:ext>
                  </a:extLst>
                </a:gridCol>
                <a:gridCol w="9235440">
                  <a:extLst>
                    <a:ext uri="{9D8B030D-6E8A-4147-A177-3AD203B41FA5}">
                      <a16:colId xmlns:a16="http://schemas.microsoft.com/office/drawing/2014/main" val="618146553"/>
                    </a:ext>
                  </a:extLst>
                </a:gridCol>
              </a:tblGrid>
              <a:tr h="1459912">
                <a:tc>
                  <a:txBody>
                    <a:bodyPr/>
                    <a:lstStyle/>
                    <a:p>
                      <a:pPr lvl="0"/>
                      <a:r>
                        <a:rPr lang="en-GB" sz="1200">
                          <a:solidFill>
                            <a:srgbClr val="000000"/>
                          </a:solidFill>
                        </a:rPr>
                        <a:t>Term 1a</a:t>
                      </a:r>
                    </a:p>
                    <a:p>
                      <a:pPr marL="0" marR="0" lvl="0" indent="0" algn="l" defTabSz="914400" rtl="0" fontAlgn="auto" hangingPunct="1">
                        <a:lnSpc>
                          <a:spcPct val="100000"/>
                        </a:lnSpc>
                        <a:spcBef>
                          <a:spcPts val="0"/>
                        </a:spcBef>
                        <a:spcAft>
                          <a:spcPts val="0"/>
                        </a:spcAft>
                        <a:buNone/>
                        <a:tabLst/>
                      </a:pPr>
                      <a:r>
                        <a:rPr lang="en-GB" sz="1200" b="1" i="0" u="none" strike="noStrike" cap="none" spc="0">
                          <a:solidFill>
                            <a:srgbClr val="404040"/>
                          </a:solidFill>
                          <a:highlight>
                            <a:srgbClr val="FF00FF"/>
                          </a:highlight>
                          <a:latin typeface="Calibri" pitchFamily="34"/>
                          <a:ea typeface="Arial" pitchFamily="34"/>
                          <a:cs typeface="Calibri" pitchFamily="34"/>
                        </a:rPr>
                        <a:t>What difference does it make to be non-religious in Britain today?</a:t>
                      </a:r>
                      <a:endParaRPr lang="en-GB" sz="1200" b="0" i="0" u="none" strike="noStrike" cap="none" spc="0">
                        <a:solidFill>
                          <a:srgbClr val="404040"/>
                        </a:solidFill>
                        <a:latin typeface="Arial" pitchFamily="34"/>
                      </a:endParaRPr>
                    </a:p>
                    <a:p>
                      <a:pPr lvl="0"/>
                      <a:endParaRPr lang="en-GB" sz="1200">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b="0" dirty="0">
                          <a:solidFill>
                            <a:srgbClr val="000000"/>
                          </a:solidFill>
                        </a:rPr>
                        <a:t>Pew research review on ‘none’ religiousness - </a:t>
                      </a:r>
                      <a:r>
                        <a:rPr lang="en-GB" sz="1200" b="0" dirty="0">
                          <a:solidFill>
                            <a:srgbClr val="0070C0"/>
                          </a:solidFill>
                          <a:hlinkClick r:id="rId2">
                            <a:extLst>
                              <a:ext uri="{A12FA001-AC4F-418D-AE19-62706E023703}">
                                <ahyp:hlinkClr xmlns:ahyp="http://schemas.microsoft.com/office/drawing/2018/hyperlinkcolor" val="tx"/>
                              </a:ext>
                            </a:extLst>
                          </a:hlinkClick>
                        </a:rPr>
                        <a:t>https://www.pewresearch.org/religion/2012/10/09/nones-on-the-rise/</a:t>
                      </a:r>
                      <a:r>
                        <a:rPr lang="en-GB" sz="1200" b="0" dirty="0">
                          <a:solidFill>
                            <a:srgbClr val="0070C0"/>
                          </a:solidFill>
                        </a:rPr>
                        <a:t> </a:t>
                      </a:r>
                    </a:p>
                    <a:p>
                      <a:pPr lvl="0"/>
                      <a:endParaRPr lang="en-GB" sz="1200" b="0" dirty="0">
                        <a:solidFill>
                          <a:srgbClr val="000000"/>
                        </a:solidFill>
                      </a:endParaRPr>
                    </a:p>
                    <a:p>
                      <a:pPr lvl="0"/>
                      <a:r>
                        <a:rPr lang="en-GB" sz="1200" b="0" dirty="0">
                          <a:solidFill>
                            <a:srgbClr val="000000"/>
                          </a:solidFill>
                        </a:rPr>
                        <a:t>Theos report  - </a:t>
                      </a:r>
                      <a:r>
                        <a:rPr lang="en-GB" sz="1200" b="0" dirty="0">
                          <a:solidFill>
                            <a:srgbClr val="0070C0"/>
                          </a:solidFill>
                          <a:hlinkClick r:id="rId3">
                            <a:extLst>
                              <a:ext uri="{A12FA001-AC4F-418D-AE19-62706E023703}">
                                <ahyp:hlinkClr xmlns:ahyp="http://schemas.microsoft.com/office/drawing/2018/hyperlinkcolor" val="tx"/>
                              </a:ext>
                            </a:extLst>
                          </a:hlinkClick>
                        </a:rPr>
                        <a:t>https://www.theosthinktank.co.uk/comment/2022/11/24/the-nones-unpacking-theos-research-on-britains-nonbelieving-50https://www.theosthinktank.co.uk/comment/2022/11/24/the-nones-unpacking-theos-research-on-britains-nonbelieving-50</a:t>
                      </a:r>
                      <a:r>
                        <a:rPr lang="en-GB" sz="1200" b="0" dirty="0">
                          <a:solidFill>
                            <a:srgbClr val="0070C0"/>
                          </a:solidFill>
                        </a:rPr>
                        <a:t> </a:t>
                      </a:r>
                    </a:p>
                    <a:p>
                      <a:pPr lvl="0"/>
                      <a:endParaRPr lang="en-GB" sz="1200" b="0" dirty="0">
                        <a:solidFill>
                          <a:srgbClr val="0070C0"/>
                        </a:solidFill>
                      </a:endParaRPr>
                    </a:p>
                    <a:p>
                      <a:pPr lvl="0"/>
                      <a:r>
                        <a:rPr lang="en-GB" sz="1200" b="0" dirty="0">
                          <a:solidFill>
                            <a:srgbClr val="0070C0"/>
                          </a:solidFill>
                          <a:hlinkClick r:id="rId4">
                            <a:extLst>
                              <a:ext uri="{A12FA001-AC4F-418D-AE19-62706E023703}">
                                <ahyp:hlinkClr xmlns:ahyp="http://schemas.microsoft.com/office/drawing/2018/hyperlinkcolor" val="tx"/>
                              </a:ext>
                            </a:extLst>
                          </a:hlinkClick>
                        </a:rPr>
                        <a:t>https://www.ons.gov.uk/peoplepopulationandcommunity/culturalidentity/religion/bulletins/religionenglandandwales/census2021</a:t>
                      </a:r>
                      <a:endParaRPr lang="en-GB" sz="1200" b="0" dirty="0">
                        <a:solidFill>
                          <a:srgbClr val="0070C0"/>
                        </a:solidFill>
                      </a:endParaRPr>
                    </a:p>
                    <a:p>
                      <a:pPr lvl="0"/>
                      <a:endParaRPr lang="en-GB" sz="1200" b="0" dirty="0">
                        <a:solidFill>
                          <a:srgbClr val="0070C0"/>
                        </a:solidFill>
                      </a:endParaRPr>
                    </a:p>
                    <a:p>
                      <a:pPr lvl="0"/>
                      <a:r>
                        <a:rPr lang="en-GB" sz="1200" b="0" dirty="0">
                          <a:solidFill>
                            <a:srgbClr val="0070C0"/>
                          </a:solidFill>
                        </a:rPr>
                        <a:t>https://www.youtube.com/watch?v=YoqgZ1nLyD4</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2256513"/>
                  </a:ext>
                </a:extLst>
              </a:tr>
              <a:tr h="952841">
                <a:tc>
                  <a:txBody>
                    <a:bodyPr/>
                    <a:lstStyle/>
                    <a:p>
                      <a:pPr lvl="0"/>
                      <a:r>
                        <a:rPr lang="en-GB" sz="1200"/>
                        <a:t>Term 1b</a:t>
                      </a:r>
                    </a:p>
                    <a:p>
                      <a:pPr marL="0" marR="0" lvl="0" indent="0" algn="l" defTabSz="914400" rtl="0" fontAlgn="auto" hangingPunct="1">
                        <a:lnSpc>
                          <a:spcPct val="100000"/>
                        </a:lnSpc>
                        <a:spcBef>
                          <a:spcPts val="0"/>
                        </a:spcBef>
                        <a:spcAft>
                          <a:spcPts val="0"/>
                        </a:spcAft>
                        <a:buNone/>
                        <a:tabLst/>
                      </a:pPr>
                      <a:r>
                        <a:rPr lang="en-GB" sz="1200" b="1" i="0" u="none" strike="noStrike" cap="none" spc="0">
                          <a:solidFill>
                            <a:srgbClr val="404040"/>
                          </a:solidFill>
                          <a:highlight>
                            <a:srgbClr val="FF00FF"/>
                          </a:highlight>
                          <a:latin typeface="Calibri" pitchFamily="34"/>
                          <a:ea typeface="Calibri" pitchFamily="34"/>
                          <a:cs typeface="Calibri" pitchFamily="34"/>
                        </a:rPr>
                        <a:t>What is good and what is challenging about being a Muslim in Britian today?</a:t>
                      </a: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hlinkClick r:id="rId5"/>
                        </a:rPr>
                        <a:t>https://mcb.org.uk/resources/british-muslims/</a:t>
                      </a:r>
                      <a:r>
                        <a:rPr lang="en-GB" sz="1200"/>
                        <a:t> </a:t>
                      </a:r>
                    </a:p>
                    <a:p>
                      <a:pPr lvl="0"/>
                      <a:endParaRPr lang="en-GB" sz="1200"/>
                    </a:p>
                    <a:p>
                      <a:pPr lvl="0"/>
                      <a:r>
                        <a:rPr lang="en-GB" sz="1200"/>
                        <a:t>Craven arms mosque has a yearly event ‘visit my mosque’ in September/October </a:t>
                      </a:r>
                      <a:r>
                        <a:rPr lang="en-GB" sz="1200">
                          <a:hlinkClick r:id="rId6"/>
                        </a:rPr>
                        <a:t>https://visitmymosque.org/</a:t>
                      </a:r>
                      <a:r>
                        <a:rPr lang="en-GB" sz="1200"/>
                        <a:t> </a:t>
                      </a:r>
                    </a:p>
                    <a:p>
                      <a:pPr lvl="0"/>
                      <a:endParaRPr lang="en-GB" sz="1200"/>
                    </a:p>
                    <a:p>
                      <a:pPr lvl="0"/>
                      <a:r>
                        <a:rPr lang="en-GB" sz="1200">
                          <a:hlinkClick r:id="rId7"/>
                        </a:rPr>
                        <a:t>https://www.youtube.com/watch?v=oKcYEUWd5BM</a:t>
                      </a:r>
                      <a:r>
                        <a:rPr lang="en-GB" sz="120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60168722"/>
                  </a:ext>
                </a:extLst>
              </a:tr>
              <a:tr h="757580">
                <a:tc>
                  <a:txBody>
                    <a:bodyPr/>
                    <a:lstStyle/>
                    <a:p>
                      <a:pPr lvl="0"/>
                      <a:r>
                        <a:rPr lang="en-GB" sz="1200"/>
                        <a:t>Term 2a</a:t>
                      </a:r>
                    </a:p>
                    <a:p>
                      <a:pPr marL="0" marR="0" lvl="0" indent="0" algn="l" defTabSz="914400" rtl="0" fontAlgn="auto" hangingPunct="1">
                        <a:lnSpc>
                          <a:spcPct val="100000"/>
                        </a:lnSpc>
                        <a:spcBef>
                          <a:spcPts val="0"/>
                        </a:spcBef>
                        <a:spcAft>
                          <a:spcPts val="0"/>
                        </a:spcAft>
                        <a:buNone/>
                        <a:tabLst/>
                      </a:pPr>
                      <a:r>
                        <a:rPr lang="en-GB" sz="1200" b="1" i="0" u="none" strike="noStrike" cap="none" spc="0">
                          <a:solidFill>
                            <a:srgbClr val="404040"/>
                          </a:solidFill>
                          <a:highlight>
                            <a:srgbClr val="FF00FF"/>
                          </a:highlight>
                          <a:latin typeface="Calibri" pitchFamily="34"/>
                          <a:ea typeface="Calibri" pitchFamily="34"/>
                          <a:cs typeface="Calibri" pitchFamily="34"/>
                        </a:rPr>
                        <a:t>Good, bad, right, wrong, how do I decide?</a:t>
                      </a: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hlinkClick r:id="rId8"/>
                        </a:rPr>
                        <a:t>https://www.bbc.co.uk/bitesize/guides/zwxm97h/revision/1</a:t>
                      </a:r>
                      <a:r>
                        <a:rPr lang="en-GB" sz="120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8028194"/>
                  </a:ext>
                </a:extLst>
              </a:tr>
              <a:tr h="663900">
                <a:tc>
                  <a:txBody>
                    <a:bodyPr/>
                    <a:lstStyle/>
                    <a:p>
                      <a:pPr lvl="0"/>
                      <a:r>
                        <a:rPr lang="en-GB" sz="1200"/>
                        <a:t>Term 2b</a:t>
                      </a:r>
                    </a:p>
                    <a:p>
                      <a:pPr marL="0" marR="0" lvl="0" indent="0" algn="l" defTabSz="914400" rtl="0" fontAlgn="auto" hangingPunct="1">
                        <a:lnSpc>
                          <a:spcPct val="100000"/>
                        </a:lnSpc>
                        <a:spcBef>
                          <a:spcPts val="0"/>
                        </a:spcBef>
                        <a:spcAft>
                          <a:spcPts val="0"/>
                        </a:spcAft>
                        <a:buNone/>
                        <a:tabLst/>
                      </a:pPr>
                      <a:r>
                        <a:rPr lang="en-GB" sz="1200" b="1" i="0" u="none" strike="noStrike" cap="none" spc="0">
                          <a:solidFill>
                            <a:srgbClr val="404040"/>
                          </a:solidFill>
                          <a:highlight>
                            <a:srgbClr val="FF00FF"/>
                          </a:highlight>
                          <a:latin typeface="Calibri" pitchFamily="34"/>
                          <a:ea typeface="Calibri" pitchFamily="34"/>
                          <a:cs typeface="Calibri" pitchFamily="34"/>
                        </a:rPr>
                        <a:t>Why is there suffering? Are there any good solutions?</a:t>
                      </a: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hlinkClick r:id="rId9"/>
                        </a:rPr>
                        <a:t>https://www.bbc.co.uk/bitesize/guides/zf626yc/revision/9</a:t>
                      </a:r>
                      <a:r>
                        <a:rPr lang="en-GB" sz="120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2102377"/>
                  </a:ext>
                </a:extLst>
              </a:tr>
              <a:tr h="740170">
                <a:tc>
                  <a:txBody>
                    <a:bodyPr/>
                    <a:lstStyle/>
                    <a:p>
                      <a:pPr lvl="0"/>
                      <a:r>
                        <a:rPr lang="en-GB" sz="1200"/>
                        <a:t>Term 3a</a:t>
                      </a:r>
                    </a:p>
                    <a:p>
                      <a:pPr marL="0" marR="0" lvl="0" indent="0" algn="l" defTabSz="914400" rtl="0" fontAlgn="auto" hangingPunct="1">
                        <a:lnSpc>
                          <a:spcPct val="100000"/>
                        </a:lnSpc>
                        <a:spcBef>
                          <a:spcPts val="0"/>
                        </a:spcBef>
                        <a:spcAft>
                          <a:spcPts val="0"/>
                        </a:spcAft>
                        <a:buNone/>
                        <a:tabLst/>
                      </a:pPr>
                      <a:r>
                        <a:rPr lang="en-GB" sz="1200" b="1" i="0" u="none" strike="noStrike" cap="none" spc="0">
                          <a:solidFill>
                            <a:srgbClr val="404040"/>
                          </a:solidFill>
                          <a:highlight>
                            <a:srgbClr val="FF00FF"/>
                          </a:highlight>
                          <a:latin typeface="Calibri" pitchFamily="34"/>
                          <a:ea typeface="Calibri" pitchFamily="34"/>
                          <a:cs typeface="Calibri" pitchFamily="34"/>
                        </a:rPr>
                        <a:t>How far does it make a difference if you believe in life after death? </a:t>
                      </a: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sz="1200">
                          <a:hlinkClick r:id="rId10"/>
                        </a:rPr>
                        <a:t>https://www.bbc.co.uk/bitesize/guides/zwvymsg/revision/1</a:t>
                      </a:r>
                      <a:r>
                        <a:rPr lang="en-GB" sz="1200"/>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0392505"/>
                  </a:ext>
                </a:extLst>
              </a:tr>
              <a:tr h="0">
                <a:tc>
                  <a:txBody>
                    <a:bodyPr/>
                    <a:lstStyle/>
                    <a:p>
                      <a:pPr lvl="0"/>
                      <a:r>
                        <a:rPr lang="en-GB" sz="1200"/>
                        <a:t>Term 3b</a:t>
                      </a:r>
                      <a:endParaRPr lang="en-GB" sz="1200" b="0" i="0" u="none" strike="noStrike" cap="none" spc="0">
                        <a:solidFill>
                          <a:srgbClr val="404040"/>
                        </a:solidFill>
                        <a:latin typeface="Arial" pitchFamily="34"/>
                      </a:endParaRPr>
                    </a:p>
                    <a:p>
                      <a:pPr lvl="0" algn="l" fontAlgn="t">
                        <a:lnSpc>
                          <a:spcPct val="107000"/>
                        </a:lnSpc>
                        <a:spcBef>
                          <a:spcPts val="0"/>
                        </a:spcBef>
                        <a:spcAft>
                          <a:spcPts val="800"/>
                        </a:spcAft>
                      </a:pPr>
                      <a:r>
                        <a:rPr lang="en-GB" sz="1200" b="1" i="0" u="none" strike="noStrike" cap="none" spc="0">
                          <a:solidFill>
                            <a:srgbClr val="404040"/>
                          </a:solidFill>
                          <a:highlight>
                            <a:srgbClr val="FF00FF"/>
                          </a:highlight>
                          <a:latin typeface="Calibri" pitchFamily="34"/>
                          <a:ea typeface="Calibri" pitchFamily="34"/>
                          <a:cs typeface="Calibri" pitchFamily="34"/>
                        </a:rPr>
                        <a:t>How can people express the spiritual through the arts?</a:t>
                      </a:r>
                      <a:endParaRPr lang="en-GB" sz="1200" b="0" i="0" u="none" strike="noStrike" cap="none" spc="0">
                        <a:solidFill>
                          <a:srgbClr val="404040"/>
                        </a:solidFill>
                        <a:latin typeface="Arial" pitchFamily="34"/>
                      </a:endParaRPr>
                    </a:p>
                    <a:p>
                      <a:pPr lvl="0"/>
                      <a:endParaRPr lang="en-GB" sz="120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lgn="l" fontAlgn="t">
                        <a:lnSpc>
                          <a:spcPct val="107000"/>
                        </a:lnSpc>
                        <a:spcBef>
                          <a:spcPts val="0"/>
                        </a:spcBef>
                        <a:spcAft>
                          <a:spcPts val="800"/>
                        </a:spcAft>
                      </a:pPr>
                      <a:r>
                        <a:rPr lang="en-GB" sz="800" b="0" i="0" u="none" strike="noStrike" cap="none" spc="0" dirty="0">
                          <a:solidFill>
                            <a:srgbClr val="404040"/>
                          </a:solidFill>
                          <a:latin typeface="Arial" pitchFamily="34"/>
                          <a:hlinkClick r:id="rId11">
                            <a:extLst>
                              <a:ext uri="{A12FA001-AC4F-418D-AE19-62706E023703}">
                                <ahyp:hlinkClr xmlns:ahyp="http://schemas.microsoft.com/office/drawing/2018/hyperlinkcolor" val="tx"/>
                              </a:ext>
                            </a:extLst>
                          </a:hlinkClick>
                        </a:rPr>
                        <a:t>https://www.natre.org.uk/about-natre/projects/spirited-arts/spirited-arts-gallery/2023/</a:t>
                      </a:r>
                      <a:r>
                        <a:rPr lang="en-GB" sz="800" b="0" i="0" u="none" strike="noStrike" cap="none" spc="0" dirty="0">
                          <a:solidFill>
                            <a:srgbClr val="404040"/>
                          </a:solidFill>
                          <a:latin typeface="Arial" pitchFamily="34"/>
                        </a:rPr>
                        <a:t> </a:t>
                      </a:r>
                    </a:p>
                    <a:p>
                      <a:pPr lvl="0" algn="l" fontAlgn="t">
                        <a:lnSpc>
                          <a:spcPct val="107000"/>
                        </a:lnSpc>
                        <a:spcBef>
                          <a:spcPts val="0"/>
                        </a:spcBef>
                        <a:spcAft>
                          <a:spcPts val="800"/>
                        </a:spcAft>
                      </a:pPr>
                      <a:endParaRPr lang="en-GB" sz="800" b="0" i="0" u="none" strike="noStrike" cap="none" spc="0" dirty="0">
                        <a:solidFill>
                          <a:srgbClr val="404040"/>
                        </a:solidFill>
                        <a:latin typeface="Arial" pitchFamily="34"/>
                      </a:endParaRPr>
                    </a:p>
                    <a:p>
                      <a:pPr lvl="0"/>
                      <a:endParaRPr lang="en-GB" sz="1200" dirty="0"/>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4968294"/>
                  </a:ext>
                </a:extLst>
              </a:tr>
            </a:tbl>
          </a:graphicData>
        </a:graphic>
      </p:graphicFrame>
      <p:pic>
        <p:nvPicPr>
          <p:cNvPr id="4" name="Graphic 3" descr="Home with solid fill">
            <a:hlinkClick r:id="rId12" action="ppaction://hlinksldjump"/>
            <a:extLst>
              <a:ext uri="{FF2B5EF4-FFF2-40B4-BE49-F238E27FC236}">
                <a16:creationId xmlns:a16="http://schemas.microsoft.com/office/drawing/2014/main" id="{E6A1A5ED-B39D-CED4-8D7B-FB1A3163039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1277600" y="5943599"/>
            <a:ext cx="914400" cy="914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9B42EB96-DE22-1CA8-2737-E6479AE029FC}"/>
              </a:ext>
            </a:extLst>
          </p:cNvPr>
          <p:cNvGraphicFramePr>
            <a:graphicFrameLocks noGrp="1"/>
          </p:cNvGraphicFramePr>
          <p:nvPr/>
        </p:nvGraphicFramePr>
        <p:xfrm>
          <a:off x="456715" y="327821"/>
          <a:ext cx="11278573" cy="5442692"/>
        </p:xfrm>
        <a:graphic>
          <a:graphicData uri="http://schemas.openxmlformats.org/drawingml/2006/table">
            <a:tbl>
              <a:tblPr firstRow="1" firstCol="1" bandRow="1">
                <a:effectLst/>
                <a:tableStyleId>{5940675A-B579-460E-94D1-54222C63F5DA}</a:tableStyleId>
              </a:tblPr>
              <a:tblGrid>
                <a:gridCol w="464579">
                  <a:extLst>
                    <a:ext uri="{9D8B030D-6E8A-4147-A177-3AD203B41FA5}">
                      <a16:colId xmlns:a16="http://schemas.microsoft.com/office/drawing/2014/main" val="1400305692"/>
                    </a:ext>
                  </a:extLst>
                </a:gridCol>
                <a:gridCol w="1619475">
                  <a:extLst>
                    <a:ext uri="{9D8B030D-6E8A-4147-A177-3AD203B41FA5}">
                      <a16:colId xmlns:a16="http://schemas.microsoft.com/office/drawing/2014/main" val="3743490054"/>
                    </a:ext>
                  </a:extLst>
                </a:gridCol>
                <a:gridCol w="1506675">
                  <a:extLst>
                    <a:ext uri="{9D8B030D-6E8A-4147-A177-3AD203B41FA5}">
                      <a16:colId xmlns:a16="http://schemas.microsoft.com/office/drawing/2014/main" val="3034696218"/>
                    </a:ext>
                  </a:extLst>
                </a:gridCol>
                <a:gridCol w="4516358">
                  <a:extLst>
                    <a:ext uri="{9D8B030D-6E8A-4147-A177-3AD203B41FA5}">
                      <a16:colId xmlns:a16="http://schemas.microsoft.com/office/drawing/2014/main" val="23841199"/>
                    </a:ext>
                  </a:extLst>
                </a:gridCol>
                <a:gridCol w="2041800">
                  <a:extLst>
                    <a:ext uri="{9D8B030D-6E8A-4147-A177-3AD203B41FA5}">
                      <a16:colId xmlns:a16="http://schemas.microsoft.com/office/drawing/2014/main" val="1825668230"/>
                    </a:ext>
                  </a:extLst>
                </a:gridCol>
                <a:gridCol w="1129686">
                  <a:extLst>
                    <a:ext uri="{9D8B030D-6E8A-4147-A177-3AD203B41FA5}">
                      <a16:colId xmlns:a16="http://schemas.microsoft.com/office/drawing/2014/main" val="398384537"/>
                    </a:ext>
                  </a:extLst>
                </a:gridCol>
              </a:tblGrid>
              <a:tr h="5081211">
                <a:tc>
                  <a:txBody>
                    <a:bodyPr/>
                    <a:lstStyle/>
                    <a:p>
                      <a:pPr lvl="0" algn="l" fontAlgn="t">
                        <a:lnSpc>
                          <a:spcPct val="107000"/>
                        </a:lnSpc>
                        <a:spcBef>
                          <a:spcPts val="0"/>
                        </a:spcBef>
                        <a:spcAft>
                          <a:spcPts val="800"/>
                        </a:spcAft>
                      </a:pPr>
                      <a:r>
                        <a:rPr lang="en-GB" sz="800" b="1" u="none" strike="noStrike">
                          <a:solidFill>
                            <a:srgbClr val="000000"/>
                          </a:solidFill>
                        </a:rPr>
                        <a:t>Yr. 10</a:t>
                      </a:r>
                      <a:endParaRPr lang="en-GB" sz="1300" b="0" i="0" u="none" strike="noStrike">
                        <a:latin typeface="Arial" pitchFamily="34"/>
                      </a:endParaRPr>
                    </a:p>
                  </a:txBody>
                  <a:tcPr marL="48335" marR="48335" marT="6711" marB="0"/>
                </a:tc>
                <a:tc>
                  <a:txBody>
                    <a:bodyPr/>
                    <a:lstStyle/>
                    <a:p>
                      <a:pPr lvl="0" algn="l" fontAlgn="t">
                        <a:lnSpc>
                          <a:spcPct val="107000"/>
                        </a:lnSpc>
                        <a:spcBef>
                          <a:spcPts val="0"/>
                        </a:spcBef>
                        <a:spcAft>
                          <a:spcPts val="800"/>
                        </a:spcAft>
                      </a:pPr>
                      <a:r>
                        <a:rPr lang="en-GB" sz="800" b="1" u="none" strike="noStrike"/>
                        <a:t>Christian beliefs </a:t>
                      </a:r>
                      <a:endParaRPr lang="en-GB" sz="1300" b="0" u="none" strike="noStrike"/>
                    </a:p>
                    <a:p>
                      <a:pPr lvl="0" algn="l" fontAlgn="t">
                        <a:lnSpc>
                          <a:spcPct val="107000"/>
                        </a:lnSpc>
                        <a:spcBef>
                          <a:spcPts val="0"/>
                        </a:spcBef>
                        <a:spcAft>
                          <a:spcPts val="800"/>
                        </a:spcAft>
                      </a:pPr>
                      <a:r>
                        <a:rPr lang="en-GB" sz="800" b="0" u="none" strike="noStrike"/>
                        <a:t>This topic explores the Christian nature of God. We explore the principal areas of belief for pupils to understand the basis of faith before application to practices and themes.</a:t>
                      </a:r>
                      <a:endParaRPr lang="en-GB" sz="1300" b="0" u="none" strike="noStrike"/>
                    </a:p>
                    <a:p>
                      <a:pPr lvl="0" algn="l" fontAlgn="t">
                        <a:lnSpc>
                          <a:spcPct val="107000"/>
                        </a:lnSpc>
                        <a:spcBef>
                          <a:spcPts val="0"/>
                        </a:spcBef>
                        <a:spcAft>
                          <a:spcPts val="800"/>
                        </a:spcAft>
                      </a:pPr>
                      <a:r>
                        <a:rPr lang="en-GB" sz="800" b="0" u="none" strike="noStrike"/>
                        <a:t>Key concepts and ideas are the </a:t>
                      </a:r>
                      <a:r>
                        <a:rPr lang="en-GB" sz="800" b="0" u="none" strike="noStrike">
                          <a:highlight>
                            <a:srgbClr val="00FFFF"/>
                          </a:highlight>
                        </a:rPr>
                        <a:t>oneness of God and the Trinity, beliefs about creation, the incarnation, crucifixion, resurrection and ascension, resurrection and life after death. Heaven and Hell, sin</a:t>
                      </a:r>
                      <a:r>
                        <a:rPr lang="en-GB" sz="800" b="1" u="none" strike="noStrike">
                          <a:highlight>
                            <a:srgbClr val="00FFFF"/>
                          </a:highlight>
                        </a:rPr>
                        <a:t> </a:t>
                      </a:r>
                      <a:r>
                        <a:rPr lang="en-GB" sz="800" b="0" u="none" strike="noStrike">
                          <a:highlight>
                            <a:srgbClr val="00FFFF"/>
                          </a:highlight>
                        </a:rPr>
                        <a:t>and salvation and the role of Christ in salvation.</a:t>
                      </a:r>
                      <a:endParaRPr lang="en-GB" sz="1300" b="0" u="none" strike="noStrike"/>
                    </a:p>
                    <a:p>
                      <a:pPr lvl="0" algn="l" fontAlgn="t">
                        <a:lnSpc>
                          <a:spcPct val="107000"/>
                        </a:lnSpc>
                        <a:spcBef>
                          <a:spcPts val="0"/>
                        </a:spcBef>
                        <a:spcAft>
                          <a:spcPts val="800"/>
                        </a:spcAft>
                      </a:pPr>
                      <a:r>
                        <a:rPr lang="en-GB" sz="800" b="1" u="none" strike="noStrike"/>
                        <a:t> </a:t>
                      </a:r>
                      <a:endParaRPr lang="en-GB" sz="1300" b="0" u="none" strike="noStrike"/>
                    </a:p>
                    <a:p>
                      <a:pPr lvl="0" algn="l" fontAlgn="t">
                        <a:lnSpc>
                          <a:spcPct val="107000"/>
                        </a:lnSpc>
                        <a:spcBef>
                          <a:spcPts val="0"/>
                        </a:spcBef>
                        <a:spcAft>
                          <a:spcPts val="800"/>
                        </a:spcAft>
                      </a:pPr>
                      <a:r>
                        <a:rPr lang="en-GB" sz="800" b="0" u="none" strike="noStrike"/>
                        <a:t>Pupils will have the opportunity to speak to a Vicar.</a:t>
                      </a:r>
                      <a:endParaRPr lang="en-GB" sz="1300" b="0" u="none" strike="noStrike"/>
                    </a:p>
                    <a:p>
                      <a:pPr lvl="0" algn="l" fontAlgn="t">
                        <a:lnSpc>
                          <a:spcPct val="107000"/>
                        </a:lnSpc>
                        <a:spcBef>
                          <a:spcPts val="0"/>
                        </a:spcBef>
                        <a:spcAft>
                          <a:spcPts val="800"/>
                        </a:spcAft>
                      </a:pPr>
                      <a:r>
                        <a:rPr lang="en-GB" sz="800" b="0" u="none" strike="noStrike"/>
                        <a:t> </a:t>
                      </a:r>
                      <a:endParaRPr lang="en-GB" sz="1300" b="0" u="none" strike="noStrike"/>
                    </a:p>
                    <a:p>
                      <a:pPr lvl="0" algn="l" fontAlgn="t">
                        <a:lnSpc>
                          <a:spcPct val="107000"/>
                        </a:lnSpc>
                        <a:spcBef>
                          <a:spcPts val="0"/>
                        </a:spcBef>
                        <a:spcAft>
                          <a:spcPts val="800"/>
                        </a:spcAft>
                      </a:pPr>
                      <a:r>
                        <a:rPr lang="en-GB" sz="800" b="0" u="none" strike="noStrike"/>
                        <a:t>There will also be the opportunity to visit a mosque. </a:t>
                      </a:r>
                      <a:endParaRPr lang="en-GB" sz="1300" b="0" u="none" strike="noStrike"/>
                    </a:p>
                    <a:p>
                      <a:pPr lvl="0" algn="l" fontAlgn="t">
                        <a:lnSpc>
                          <a:spcPct val="107000"/>
                        </a:lnSpc>
                        <a:spcBef>
                          <a:spcPts val="0"/>
                        </a:spcBef>
                        <a:spcAft>
                          <a:spcPts val="800"/>
                        </a:spcAft>
                      </a:pPr>
                      <a:r>
                        <a:rPr lang="en-GB" sz="800" b="1" u="none" strike="noStrike">
                          <a:solidFill>
                            <a:srgbClr val="FF0000"/>
                          </a:solidFill>
                        </a:rPr>
                        <a:t>Assessment 1 (after approx. 6-8 lessons)– Full GCSE question on Christian beliefs.</a:t>
                      </a:r>
                      <a:endParaRPr lang="en-GB" sz="1300" b="0" u="none" strike="noStrike"/>
                    </a:p>
                    <a:p>
                      <a:pPr lvl="0" algn="l" fontAlgn="t">
                        <a:lnSpc>
                          <a:spcPct val="107000"/>
                        </a:lnSpc>
                        <a:spcBef>
                          <a:spcPts val="0"/>
                        </a:spcBef>
                        <a:spcAft>
                          <a:spcPts val="800"/>
                        </a:spcAft>
                      </a:pPr>
                      <a:r>
                        <a:rPr lang="en-GB" sz="800" b="1" u="none" strike="noStrike">
                          <a:solidFill>
                            <a:srgbClr val="FF0000"/>
                          </a:solidFill>
                        </a:rPr>
                        <a:t>Assessment 2 – Christian beliefs</a:t>
                      </a:r>
                      <a:endParaRPr lang="en-GB" sz="1300" b="0" i="0" u="none" strike="noStrike">
                        <a:latin typeface="Arial" pitchFamily="34"/>
                      </a:endParaRPr>
                    </a:p>
                  </a:txBody>
                  <a:tcPr marL="48335" marR="48335" marT="6711" marB="0"/>
                </a:tc>
                <a:tc>
                  <a:txBody>
                    <a:bodyPr/>
                    <a:lstStyle/>
                    <a:p>
                      <a:pPr lvl="0" algn="l" fontAlgn="t">
                        <a:lnSpc>
                          <a:spcPct val="107000"/>
                        </a:lnSpc>
                        <a:spcBef>
                          <a:spcPts val="0"/>
                        </a:spcBef>
                        <a:spcAft>
                          <a:spcPts val="800"/>
                        </a:spcAft>
                      </a:pPr>
                      <a:r>
                        <a:rPr lang="en-GB" sz="800" b="1" u="none" strike="noStrike"/>
                        <a:t>Christian Practices</a:t>
                      </a:r>
                      <a:endParaRPr lang="en-GB" sz="1300" b="0" u="none" strike="noStrike"/>
                    </a:p>
                    <a:p>
                      <a:pPr lvl="0" algn="l" fontAlgn="t">
                        <a:lnSpc>
                          <a:spcPct val="107000"/>
                        </a:lnSpc>
                        <a:spcBef>
                          <a:spcPts val="0"/>
                        </a:spcBef>
                        <a:spcAft>
                          <a:spcPts val="800"/>
                        </a:spcAft>
                      </a:pPr>
                      <a:r>
                        <a:rPr lang="en-GB" sz="800" b="0" u="none" strike="noStrike"/>
                        <a:t>Students will apply knowledge from Christian beliefs to examine Christian practices.</a:t>
                      </a:r>
                      <a:endParaRPr lang="en-GB" sz="1300" b="0" u="none" strike="noStrike"/>
                    </a:p>
                    <a:p>
                      <a:pPr lvl="0" algn="l" fontAlgn="t">
                        <a:lnSpc>
                          <a:spcPct val="107000"/>
                        </a:lnSpc>
                        <a:spcBef>
                          <a:spcPts val="0"/>
                        </a:spcBef>
                        <a:spcAft>
                          <a:spcPts val="800"/>
                        </a:spcAft>
                      </a:pPr>
                      <a:r>
                        <a:rPr lang="en-GB" sz="800" b="0" u="none" strike="noStrike"/>
                        <a:t>Exploring Worship, prayer, the Sacraments of baptism, and Holy communion. </a:t>
                      </a:r>
                      <a:endParaRPr lang="en-GB" sz="1300" b="0" u="none" strike="noStrike"/>
                    </a:p>
                    <a:p>
                      <a:pPr lvl="0" algn="l" fontAlgn="t">
                        <a:lnSpc>
                          <a:spcPct val="107000"/>
                        </a:lnSpc>
                        <a:spcBef>
                          <a:spcPts val="0"/>
                        </a:spcBef>
                        <a:spcAft>
                          <a:spcPts val="800"/>
                        </a:spcAft>
                      </a:pPr>
                      <a:r>
                        <a:rPr lang="en-GB" sz="800" b="0" u="none" strike="noStrike">
                          <a:highlight>
                            <a:srgbClr val="00FFFF"/>
                          </a:highlight>
                        </a:rPr>
                        <a:t>Pilgrimage, festivals, the role of the church in the local community. The place of mission and evangelism, Church growth, the importance of the worldwide church, Christian persecution</a:t>
                      </a:r>
                      <a:r>
                        <a:rPr lang="en-GB" sz="800" b="1" u="none" strike="noStrike">
                          <a:highlight>
                            <a:srgbClr val="00FFFF"/>
                          </a:highlight>
                        </a:rPr>
                        <a:t> </a:t>
                      </a:r>
                      <a:r>
                        <a:rPr lang="en-GB" sz="800" b="0" u="none" strike="noStrike">
                          <a:highlight>
                            <a:srgbClr val="00FFFF"/>
                          </a:highlight>
                        </a:rPr>
                        <a:t>and the Church’s</a:t>
                      </a:r>
                      <a:r>
                        <a:rPr lang="en-GB" sz="800" b="0" u="none" strike="noStrike"/>
                        <a:t> response to persecution.</a:t>
                      </a:r>
                      <a:endParaRPr lang="en-GB" sz="1300" b="0" u="none" strike="noStrike"/>
                    </a:p>
                    <a:p>
                      <a:pPr lvl="0" algn="l" fontAlgn="t">
                        <a:lnSpc>
                          <a:spcPct val="107000"/>
                        </a:lnSpc>
                        <a:spcBef>
                          <a:spcPts val="0"/>
                        </a:spcBef>
                        <a:spcAft>
                          <a:spcPts val="800"/>
                        </a:spcAft>
                      </a:pPr>
                      <a:r>
                        <a:rPr lang="en-GB" sz="800" b="1" u="none" strike="noStrike">
                          <a:solidFill>
                            <a:srgbClr val="FF0000"/>
                          </a:solidFill>
                        </a:rPr>
                        <a:t>Assessment 1 (after approx. 6-8 lessons)– Full GCSE question on Christian Practices.</a:t>
                      </a:r>
                      <a:endParaRPr lang="en-GB" sz="1300" b="0" u="none" strike="noStrike"/>
                    </a:p>
                    <a:p>
                      <a:pPr lvl="0" algn="l" fontAlgn="t">
                        <a:lnSpc>
                          <a:spcPct val="107000"/>
                        </a:lnSpc>
                        <a:spcBef>
                          <a:spcPts val="0"/>
                        </a:spcBef>
                        <a:spcAft>
                          <a:spcPts val="800"/>
                        </a:spcAft>
                      </a:pPr>
                      <a:r>
                        <a:rPr lang="en-GB" sz="800" b="1" u="none" strike="noStrike">
                          <a:solidFill>
                            <a:srgbClr val="FF0000"/>
                          </a:solidFill>
                        </a:rPr>
                        <a:t>Assessment 2 – Christian Practices</a:t>
                      </a:r>
                      <a:endParaRPr lang="en-GB" sz="1300" b="0" i="0" u="none" strike="noStrike">
                        <a:latin typeface="Arial" pitchFamily="34"/>
                      </a:endParaRPr>
                    </a:p>
                  </a:txBody>
                  <a:tcPr marL="48335" marR="48335" marT="6711" marB="0"/>
                </a:tc>
                <a:tc>
                  <a:txBody>
                    <a:bodyPr/>
                    <a:lstStyle/>
                    <a:p>
                      <a:pPr lvl="0" algn="l" fontAlgn="t">
                        <a:lnSpc>
                          <a:spcPct val="107000"/>
                        </a:lnSpc>
                        <a:spcBef>
                          <a:spcPts val="0"/>
                        </a:spcBef>
                        <a:spcAft>
                          <a:spcPts val="800"/>
                        </a:spcAft>
                      </a:pPr>
                      <a:r>
                        <a:rPr lang="en-GB" sz="800" b="1" u="none" strike="noStrike"/>
                        <a:t>Islam beliefs,</a:t>
                      </a:r>
                      <a:endParaRPr lang="en-GB" sz="800" b="0" u="none" strike="noStrike"/>
                    </a:p>
                    <a:p>
                      <a:pPr lvl="0" algn="l" fontAlgn="t">
                        <a:lnSpc>
                          <a:spcPct val="107000"/>
                        </a:lnSpc>
                        <a:spcBef>
                          <a:spcPts val="0"/>
                        </a:spcBef>
                        <a:spcAft>
                          <a:spcPts val="800"/>
                        </a:spcAft>
                      </a:pPr>
                      <a:r>
                        <a:rPr lang="en-GB" sz="800" b="0" u="none" strike="noStrike"/>
                        <a:t>Pupils are weaker in their subject knowledge on Islam at this point. We do this as our first section of beliefs and practices in order that the students then have more time throughout y10 and y11 to complete interleaved RRR. This topic requires more hours than the other beliefs and practices sections, so we complete it early on in the year, so that we are no as time pressured.</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It also ensures Students have a detailed knowledge of Islamic beliefs that enables them to more fully explore the themes. Many of the key terms in this topic are complex and therefore pupils need time and interleaving to enable them to learn and use them confidently in order to access the questions.</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Pupils will answer a full question in their final examination that will cover all of the Islamic beliefs section. We therefore teach in depth on all areas, in order to put pupils in a strong position to enter their examination.</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We begin looking at </a:t>
                      </a:r>
                      <a:r>
                        <a:rPr lang="en-GB" sz="800" b="0" u="none" strike="noStrike">
                          <a:highlight>
                            <a:srgbClr val="00FFFF"/>
                          </a:highlight>
                        </a:rPr>
                        <a:t>Tawhid, and then on to ideas around the supremacy of God. Ensuring pupils are aware of the place and importance of Allah to Muslim life. We then look at the key beliefs within Sunni and Shia Islam</a:t>
                      </a:r>
                      <a:r>
                        <a:rPr lang="en-GB" sz="800" b="0" u="none" strike="noStrike"/>
                        <a:t>, this enables pupils to look at the differences in belief.</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We explore key beliefs about life after death, and angels and then pupils are assessed, and given follow up work in order to address gaps in the topic so far.</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Pupils then examine beliefs in </a:t>
                      </a:r>
                      <a:r>
                        <a:rPr lang="en-GB" sz="800" b="0" u="none" strike="noStrike">
                          <a:highlight>
                            <a:srgbClr val="00FFFF"/>
                          </a:highlight>
                        </a:rPr>
                        <a:t>Risalah and the Prophets. Where more detail is explored on Ibrahim and Muhammad, these prophets are more significant for the pupils understanding. Finally, pupils look at the place and importance of books within Islam, and how the Quran and Sunnah are used</a:t>
                      </a:r>
                      <a:r>
                        <a:rPr lang="en-GB" sz="800" b="0" u="none" strike="noStrike"/>
                        <a:t>. Pupils finish the topic completing a full formal assessment.</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1" u="none" strike="noStrike">
                          <a:solidFill>
                            <a:srgbClr val="FF0000"/>
                          </a:solidFill>
                        </a:rPr>
                        <a:t>Assessment 1 (after approx. 6-8 lessons)– Full GCSE question on Topic.</a:t>
                      </a:r>
                      <a:endParaRPr lang="en-GB" sz="800" b="0" u="none" strike="noStrike"/>
                    </a:p>
                    <a:p>
                      <a:pPr lvl="0" algn="l" fontAlgn="t">
                        <a:lnSpc>
                          <a:spcPct val="107000"/>
                        </a:lnSpc>
                        <a:spcBef>
                          <a:spcPts val="0"/>
                        </a:spcBef>
                        <a:spcAft>
                          <a:spcPts val="800"/>
                        </a:spcAft>
                      </a:pPr>
                      <a:r>
                        <a:rPr lang="en-GB" sz="800" b="1" u="none" strike="noStrike">
                          <a:solidFill>
                            <a:srgbClr val="FF0000"/>
                          </a:solidFill>
                        </a:rPr>
                        <a:t>Assessment 2 –  Full GCSE question on Topic</a:t>
                      </a:r>
                      <a:endParaRPr lang="en-GB" sz="800" b="0" i="0" u="none" strike="noStrike">
                        <a:latin typeface="Arial" pitchFamily="34"/>
                      </a:endParaRPr>
                    </a:p>
                    <a:p>
                      <a:pPr lvl="0" algn="l" fontAlgn="t">
                        <a:lnSpc>
                          <a:spcPct val="107000"/>
                        </a:lnSpc>
                        <a:spcBef>
                          <a:spcPts val="0"/>
                        </a:spcBef>
                        <a:spcAft>
                          <a:spcPts val="800"/>
                        </a:spcAft>
                      </a:pPr>
                      <a:endParaRPr lang="en-GB" sz="1300" b="0" i="0" u="none" strike="noStrike">
                        <a:latin typeface="Arial" pitchFamily="34"/>
                      </a:endParaRPr>
                    </a:p>
                  </a:txBody>
                  <a:tcPr marL="48335" marR="48335" marT="6711" marB="0"/>
                </a:tc>
                <a:tc>
                  <a:txBody>
                    <a:bodyPr/>
                    <a:lstStyle/>
                    <a:p>
                      <a:pPr lvl="0" algn="l" fontAlgn="t">
                        <a:lnSpc>
                          <a:spcPct val="107000"/>
                        </a:lnSpc>
                        <a:spcBef>
                          <a:spcPts val="0"/>
                        </a:spcBef>
                        <a:spcAft>
                          <a:spcPts val="800"/>
                        </a:spcAft>
                      </a:pPr>
                      <a:r>
                        <a:rPr lang="en-GB" sz="800" b="1" u="none" strike="noStrike"/>
                        <a:t>Islam Practices </a:t>
                      </a:r>
                      <a:endParaRPr lang="en-GB" sz="800" b="0" u="none" strike="noStrike"/>
                    </a:p>
                    <a:p>
                      <a:pPr lvl="0" algn="l" fontAlgn="t">
                        <a:lnSpc>
                          <a:spcPct val="107000"/>
                        </a:lnSpc>
                        <a:spcBef>
                          <a:spcPts val="0"/>
                        </a:spcBef>
                        <a:spcAft>
                          <a:spcPts val="800"/>
                        </a:spcAft>
                      </a:pPr>
                      <a:r>
                        <a:rPr lang="en-GB" sz="800" b="0" u="none" strike="noStrike"/>
                        <a:t>Pupils have just completed the Christian practices topic, where they were able to explore some more familiar practices (as have been covered in KS3) We move on to Islamic practices, so that they have some grounding and familiarity in the types of questions and ideas they will face.</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highlight>
                            <a:srgbClr val="00FFFF"/>
                          </a:highlight>
                        </a:rPr>
                        <a:t>We examine the five pillars of Islam in detail. We begin with Shahadah as they key statement of faith, and explore Salat, Sawm, and Zakat. We look at the place and importance of Hajj, the meaning of Jihad. We explore Greater and lesser Eid, and Ashura.</a:t>
                      </a:r>
                      <a:endParaRPr lang="en-GB" sz="800" b="0" u="none" strike="noStrike"/>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Pupils are now at a level of maturity where they can fully understand the effect of belief on practices. Understanding the five pillars and festivals helps students to better understand beliefs.</a:t>
                      </a:r>
                    </a:p>
                    <a:p>
                      <a:pPr lvl="0" algn="l" fontAlgn="t">
                        <a:lnSpc>
                          <a:spcPct val="107000"/>
                        </a:lnSpc>
                        <a:spcBef>
                          <a:spcPts val="0"/>
                        </a:spcBef>
                        <a:spcAft>
                          <a:spcPts val="800"/>
                        </a:spcAft>
                      </a:pPr>
                      <a:r>
                        <a:rPr lang="en-GB" sz="800" b="0" u="none" strike="noStrike"/>
                        <a:t> </a:t>
                      </a:r>
                    </a:p>
                    <a:p>
                      <a:pPr lvl="0" algn="l" fontAlgn="t">
                        <a:lnSpc>
                          <a:spcPct val="107000"/>
                        </a:lnSpc>
                        <a:spcBef>
                          <a:spcPts val="0"/>
                        </a:spcBef>
                        <a:spcAft>
                          <a:spcPts val="800"/>
                        </a:spcAft>
                      </a:pPr>
                      <a:r>
                        <a:rPr lang="en-GB" sz="800" b="0" u="none" strike="noStrike"/>
                        <a:t>Pupils will be made to answer a question on Islamic practices.</a:t>
                      </a:r>
                    </a:p>
                    <a:p>
                      <a:pPr lvl="0" algn="l" fontAlgn="t">
                        <a:lnSpc>
                          <a:spcPct val="107000"/>
                        </a:lnSpc>
                        <a:spcBef>
                          <a:spcPts val="0"/>
                        </a:spcBef>
                        <a:spcAft>
                          <a:spcPts val="800"/>
                        </a:spcAft>
                      </a:pPr>
                      <a:r>
                        <a:rPr lang="en-GB" sz="800" b="1" u="none" strike="noStrike">
                          <a:solidFill>
                            <a:srgbClr val="FF0000"/>
                          </a:solidFill>
                        </a:rPr>
                        <a:t>Assessment 1 (after approx. 6-8 lessons)– Full GCSE question on Topic.</a:t>
                      </a:r>
                      <a:endParaRPr lang="en-GB" sz="800" b="0" u="none" strike="noStrike"/>
                    </a:p>
                    <a:p>
                      <a:pPr lvl="0" algn="l" fontAlgn="t">
                        <a:lnSpc>
                          <a:spcPct val="107000"/>
                        </a:lnSpc>
                        <a:spcBef>
                          <a:spcPts val="0"/>
                        </a:spcBef>
                        <a:spcAft>
                          <a:spcPts val="800"/>
                        </a:spcAft>
                      </a:pPr>
                      <a:r>
                        <a:rPr lang="en-GB" sz="800" b="1" u="none" strike="noStrike">
                          <a:solidFill>
                            <a:srgbClr val="FF0000"/>
                          </a:solidFill>
                        </a:rPr>
                        <a:t>Assessment 2 –  Full GCSE question on Topic</a:t>
                      </a:r>
                      <a:endParaRPr lang="en-GB" sz="800" b="0" i="0" u="none" strike="noStrike">
                        <a:latin typeface="Arial" pitchFamily="34"/>
                      </a:endParaRPr>
                    </a:p>
                    <a:p>
                      <a:pPr lvl="0" algn="l" fontAlgn="t">
                        <a:lnSpc>
                          <a:spcPct val="107000"/>
                        </a:lnSpc>
                        <a:spcBef>
                          <a:spcPts val="0"/>
                        </a:spcBef>
                        <a:spcAft>
                          <a:spcPts val="800"/>
                        </a:spcAft>
                      </a:pPr>
                      <a:endParaRPr lang="en-GB" sz="1300" b="0" i="0" u="none" strike="noStrike">
                        <a:latin typeface="Arial" pitchFamily="34"/>
                      </a:endParaRPr>
                    </a:p>
                  </a:txBody>
                  <a:tcPr marL="48335" marR="48335" marT="6711" marB="0"/>
                </a:tc>
                <a:tc>
                  <a:txBody>
                    <a:bodyPr/>
                    <a:lstStyle/>
                    <a:p>
                      <a:pPr lvl="0" algn="l" fontAlgn="t">
                        <a:lnSpc>
                          <a:spcPct val="107000"/>
                        </a:lnSpc>
                        <a:spcBef>
                          <a:spcPts val="0"/>
                        </a:spcBef>
                        <a:spcAft>
                          <a:spcPts val="800"/>
                        </a:spcAft>
                      </a:pPr>
                      <a:r>
                        <a:rPr lang="en-GB" sz="900" b="1" u="none" strike="noStrike"/>
                        <a:t>Theme A – Relationships and families</a:t>
                      </a:r>
                      <a:endParaRPr lang="en-GB" sz="900" b="0" u="none" strike="noStrike"/>
                    </a:p>
                    <a:p>
                      <a:pPr lvl="0" algn="l" fontAlgn="t">
                        <a:lnSpc>
                          <a:spcPct val="107000"/>
                        </a:lnSpc>
                        <a:spcBef>
                          <a:spcPts val="0"/>
                        </a:spcBef>
                        <a:spcAft>
                          <a:spcPts val="800"/>
                        </a:spcAft>
                      </a:pPr>
                      <a:r>
                        <a:rPr lang="en-GB" sz="900" b="0" u="none" strike="noStrike"/>
                        <a:t>This topic explores various human relationships, and religious responses to it. We focus in on the divergent views within Christianity.</a:t>
                      </a:r>
                    </a:p>
                    <a:p>
                      <a:pPr lvl="0" algn="l" fontAlgn="t">
                        <a:lnSpc>
                          <a:spcPct val="107000"/>
                        </a:lnSpc>
                        <a:spcBef>
                          <a:spcPts val="0"/>
                        </a:spcBef>
                        <a:spcAft>
                          <a:spcPts val="800"/>
                        </a:spcAft>
                      </a:pPr>
                      <a:r>
                        <a:rPr lang="en-GB" sz="900" b="0" u="none" strike="noStrike">
                          <a:highlight>
                            <a:srgbClr val="00FFFF"/>
                          </a:highlight>
                        </a:rPr>
                        <a:t>Christian teachings about human sexuality. Sexual relationships before and outside of marriage. Contraception and family planning, marriage, divorce and remarriage. The Nature and purpose of families.</a:t>
                      </a:r>
                      <a:r>
                        <a:rPr lang="en-GB" sz="900" b="1" u="none" strike="noStrike">
                          <a:highlight>
                            <a:srgbClr val="00FFFF"/>
                          </a:highlight>
                        </a:rPr>
                        <a:t> </a:t>
                      </a:r>
                      <a:r>
                        <a:rPr lang="en-GB" sz="900" b="0" u="none" strike="noStrike">
                          <a:highlight>
                            <a:srgbClr val="00FFFF"/>
                          </a:highlight>
                        </a:rPr>
                        <a:t>Religious attitudes to gender equality.</a:t>
                      </a:r>
                      <a:endParaRPr lang="en-GB" sz="900" b="0" u="none" strike="noStrike"/>
                    </a:p>
                    <a:p>
                      <a:pPr lvl="0" algn="l" fontAlgn="t">
                        <a:lnSpc>
                          <a:spcPct val="107000"/>
                        </a:lnSpc>
                        <a:spcBef>
                          <a:spcPts val="0"/>
                        </a:spcBef>
                        <a:spcAft>
                          <a:spcPts val="800"/>
                        </a:spcAft>
                      </a:pPr>
                      <a:r>
                        <a:rPr lang="en-GB" sz="900" b="1" u="none" strike="noStrike"/>
                        <a:t> </a:t>
                      </a:r>
                      <a:endParaRPr lang="en-GB" sz="900" b="0" u="none" strike="noStrike"/>
                    </a:p>
                    <a:p>
                      <a:pPr lvl="0" algn="l" fontAlgn="t">
                        <a:lnSpc>
                          <a:spcPct val="107000"/>
                        </a:lnSpc>
                        <a:spcBef>
                          <a:spcPts val="0"/>
                        </a:spcBef>
                        <a:spcAft>
                          <a:spcPts val="800"/>
                        </a:spcAft>
                      </a:pPr>
                      <a:r>
                        <a:rPr lang="en-GB" sz="900" b="1" u="none" strike="noStrike">
                          <a:solidFill>
                            <a:srgbClr val="FF0000"/>
                          </a:solidFill>
                        </a:rPr>
                        <a:t>Assessment 1 (after approx. 6-8 lessons)– Full GCSE question on Topic.</a:t>
                      </a:r>
                      <a:endParaRPr lang="en-GB" sz="900" b="0" u="none" strike="noStrike"/>
                    </a:p>
                    <a:p>
                      <a:pPr lvl="0" algn="l" fontAlgn="t">
                        <a:lnSpc>
                          <a:spcPct val="107000"/>
                        </a:lnSpc>
                        <a:spcBef>
                          <a:spcPts val="0"/>
                        </a:spcBef>
                        <a:spcAft>
                          <a:spcPts val="800"/>
                        </a:spcAft>
                      </a:pPr>
                      <a:r>
                        <a:rPr lang="en-GB" sz="900" b="1" u="none" strike="noStrike">
                          <a:solidFill>
                            <a:srgbClr val="FF0000"/>
                          </a:solidFill>
                        </a:rPr>
                        <a:t>Assessment 2 –  Full GCSE question on Topic</a:t>
                      </a:r>
                      <a:endParaRPr lang="en-GB" sz="900" b="0" i="0" u="none" strike="noStrike">
                        <a:latin typeface="Arial" pitchFamily="34"/>
                      </a:endParaRPr>
                    </a:p>
                    <a:p>
                      <a:pPr lvl="0" algn="l" fontAlgn="t">
                        <a:lnSpc>
                          <a:spcPct val="107000"/>
                        </a:lnSpc>
                        <a:spcBef>
                          <a:spcPts val="0"/>
                        </a:spcBef>
                        <a:spcAft>
                          <a:spcPts val="800"/>
                        </a:spcAft>
                      </a:pPr>
                      <a:endParaRPr lang="en-GB" sz="800" b="0" i="0" u="none" strike="noStrike">
                        <a:latin typeface="Arial" pitchFamily="34"/>
                      </a:endParaRPr>
                    </a:p>
                  </a:txBody>
                  <a:tcPr marL="48335" marR="48335" marT="6711" marB="0"/>
                </a:tc>
                <a:extLst>
                  <a:ext uri="{0D108BD9-81ED-4DB2-BD59-A6C34878D82A}">
                    <a16:rowId xmlns:a16="http://schemas.microsoft.com/office/drawing/2014/main" val="2566988272"/>
                  </a:ext>
                </a:extLst>
              </a:tr>
            </a:tbl>
          </a:graphicData>
        </a:graphic>
      </p:graphicFrame>
      <p:pic>
        <p:nvPicPr>
          <p:cNvPr id="3" name="Graphic 2" descr="Home with solid fill">
            <a:hlinkClick r:id="rId2" action="ppaction://hlinksldjump"/>
            <a:extLst>
              <a:ext uri="{FF2B5EF4-FFF2-40B4-BE49-F238E27FC236}">
                <a16:creationId xmlns:a16="http://schemas.microsoft.com/office/drawing/2014/main" id="{9948310E-7400-8ED3-085D-857CDA4965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599"/>
            <a:ext cx="914400" cy="9144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147561AB51DF428788596ACB76AD16" ma:contentTypeVersion="" ma:contentTypeDescription="Create a new document." ma:contentTypeScope="" ma:versionID="fd2bf89815a3d08e1333e865a571437c">
  <xsd:schema xmlns:xsd="http://www.w3.org/2001/XMLSchema" xmlns:xs="http://www.w3.org/2001/XMLSchema" xmlns:p="http://schemas.microsoft.com/office/2006/metadata/properties" xmlns:ns2="82762546-134f-435b-a3d8-01776a5e047b" xmlns:ns3="67fdbd2b-1973-427c-bffa-6d718ee9b636" xmlns:ns4="3c6552ff-e203-492b-9a4a-86c2b1ce869f" targetNamespace="http://schemas.microsoft.com/office/2006/metadata/properties" ma:root="true" ma:fieldsID="00672294dec573198491a2eeb19b4524" ns2:_="" ns3:_="" ns4:_="">
    <xsd:import namespace="82762546-134f-435b-a3d8-01776a5e047b"/>
    <xsd:import namespace="67fdbd2b-1973-427c-bffa-6d718ee9b636"/>
    <xsd:import namespace="3c6552ff-e203-492b-9a4a-86c2b1ce86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762546-134f-435b-a3d8-01776a5e04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c470fb7-5308-496a-a12b-188b66d4a6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fdbd2b-1973-427c-bffa-6d718ee9b63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6552ff-e203-492b-9a4a-86c2b1ce869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9F64BCF-503F-4F2E-86A0-989497ECA44D}" ma:internalName="TaxCatchAll" ma:showField="CatchAllData" ma:web="{67fdbd2b-1973-427c-bffa-6d718ee9b6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2762546-134f-435b-a3d8-01776a5e047b">
      <Terms xmlns="http://schemas.microsoft.com/office/infopath/2007/PartnerControls"/>
    </lcf76f155ced4ddcb4097134ff3c332f>
    <TaxCatchAll xmlns="3c6552ff-e203-492b-9a4a-86c2b1ce869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EFAE44-0A84-4480-8B3C-744B49B922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762546-134f-435b-a3d8-01776a5e047b"/>
    <ds:schemaRef ds:uri="67fdbd2b-1973-427c-bffa-6d718ee9b636"/>
    <ds:schemaRef ds:uri="3c6552ff-e203-492b-9a4a-86c2b1ce86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23EFAD-4A04-41D2-9220-F9AC5320C807}">
  <ds:schemaRefs>
    <ds:schemaRef ds:uri="67fdbd2b-1973-427c-bffa-6d718ee9b636"/>
    <ds:schemaRef ds:uri="http://schemas.microsoft.com/office/infopath/2007/PartnerControls"/>
    <ds:schemaRef ds:uri="3c6552ff-e203-492b-9a4a-86c2b1ce869f"/>
    <ds:schemaRef ds:uri="http://www.w3.org/XML/1998/namespace"/>
    <ds:schemaRef ds:uri="http://purl.org/dc/term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82762546-134f-435b-a3d8-01776a5e047b"/>
  </ds:schemaRefs>
</ds:datastoreItem>
</file>

<file path=customXml/itemProps3.xml><?xml version="1.0" encoding="utf-8"?>
<ds:datastoreItem xmlns:ds="http://schemas.openxmlformats.org/officeDocument/2006/customXml" ds:itemID="{8C102C31-D9A6-46CD-85F2-EA58894C6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1573</TotalTime>
  <Words>4940</Words>
  <Application>Microsoft Office PowerPoint</Application>
  <PresentationFormat>Widescreen</PresentationFormat>
  <Paragraphs>401</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Calibri</vt:lpstr>
      <vt:lpstr>Open Sans</vt:lpstr>
      <vt:lpstr>proxima-nova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Telford and Wrekin IDT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Blizzard, Beth</dc:creator>
  <cp:lastModifiedBy>Bill, Lisa</cp:lastModifiedBy>
  <cp:revision>2</cp:revision>
  <cp:lastPrinted>2025-07-15T14:07:05Z</cp:lastPrinted>
  <dcterms:created xsi:type="dcterms:W3CDTF">2025-07-14T11:17:04Z</dcterms:created>
  <dcterms:modified xsi:type="dcterms:W3CDTF">2025-07-18T10:12:23Z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0x01010002147561AB51DF428788596ACB76AD16</vt:lpwstr>
  </property>
</Properties>
</file>