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63"/>
  </p:notesMasterIdLst>
  <p:sldIdLst>
    <p:sldId id="256" r:id="rId6"/>
    <p:sldId id="342" r:id="rId7"/>
    <p:sldId id="350" r:id="rId8"/>
    <p:sldId id="352" r:id="rId9"/>
    <p:sldId id="353" r:id="rId10"/>
    <p:sldId id="374" r:id="rId11"/>
    <p:sldId id="660" r:id="rId12"/>
    <p:sldId id="628" r:id="rId13"/>
    <p:sldId id="624" r:id="rId14"/>
    <p:sldId id="625" r:id="rId15"/>
    <p:sldId id="626" r:id="rId16"/>
    <p:sldId id="627" r:id="rId17"/>
    <p:sldId id="343" r:id="rId18"/>
    <p:sldId id="344" r:id="rId19"/>
    <p:sldId id="363" r:id="rId20"/>
    <p:sldId id="661" r:id="rId21"/>
    <p:sldId id="662" r:id="rId22"/>
    <p:sldId id="372" r:id="rId23"/>
    <p:sldId id="351" r:id="rId24"/>
    <p:sldId id="629" r:id="rId25"/>
    <p:sldId id="362" r:id="rId26"/>
    <p:sldId id="669" r:id="rId27"/>
    <p:sldId id="671" r:id="rId28"/>
    <p:sldId id="670" r:id="rId29"/>
    <p:sldId id="672" r:id="rId30"/>
    <p:sldId id="674" r:id="rId31"/>
    <p:sldId id="668" r:id="rId32"/>
    <p:sldId id="346" r:id="rId33"/>
    <p:sldId id="677" r:id="rId34"/>
    <p:sldId id="678" r:id="rId35"/>
    <p:sldId id="679" r:id="rId36"/>
    <p:sldId id="623" r:id="rId37"/>
    <p:sldId id="658" r:id="rId38"/>
    <p:sldId id="664" r:id="rId39"/>
    <p:sldId id="653" r:id="rId40"/>
    <p:sldId id="655" r:id="rId41"/>
    <p:sldId id="659" r:id="rId42"/>
    <p:sldId id="651" r:id="rId43"/>
    <p:sldId id="302" r:id="rId44"/>
    <p:sldId id="340" r:id="rId45"/>
    <p:sldId id="329" r:id="rId46"/>
    <p:sldId id="341" r:id="rId47"/>
    <p:sldId id="370" r:id="rId48"/>
    <p:sldId id="663" r:id="rId49"/>
    <p:sldId id="366" r:id="rId50"/>
    <p:sldId id="365" r:id="rId51"/>
    <p:sldId id="367" r:id="rId52"/>
    <p:sldId id="368" r:id="rId53"/>
    <p:sldId id="355" r:id="rId54"/>
    <p:sldId id="665" r:id="rId55"/>
    <p:sldId id="356" r:id="rId56"/>
    <p:sldId id="357" r:id="rId57"/>
    <p:sldId id="358" r:id="rId58"/>
    <p:sldId id="359" r:id="rId59"/>
    <p:sldId id="666" r:id="rId60"/>
    <p:sldId id="360" r:id="rId61"/>
    <p:sldId id="375"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E25AC-FE05-72D8-66F5-B01EAEC42567}" v="28" dt="2025-09-25T16:23:17.749"/>
    <p1510:client id="{22D14862-D12B-4AE4-86C2-55067F6E2A7E}" v="3423" dt="2025-09-25T15:43:45.930"/>
    <p1510:client id="{861775E3-D0DB-4976-8D96-30D7205EA9B7}" v="1961" dt="2025-09-25T15:54:30.688"/>
    <p1510:client id="{88A9B493-EB32-A1DF-14BE-EF8F0F968C96}" v="9" dt="2025-09-26T09:18:48.198"/>
    <p1510:client id="{96594568-9659-03A2-61A0-6F8AA22A715D}" v="412" dt="2025-09-25T11:47:29.158"/>
    <p1510:client id="{9AF4A9A1-AB31-4782-816D-697940C06AE9}" v="503" dt="2025-09-24T21:17:31.380"/>
    <p1510:client id="{AB2B379F-652F-5D7A-C4EF-0925B76BA556}" v="343" dt="2025-09-24T17:37:00.282"/>
    <p1510:client id="{B28E96EB-6A9B-42B9-B868-988C1224BB77}" v="113" dt="2025-09-24T16:29:04.064"/>
    <p1510:client id="{CBF1AAD4-BFBA-4D8D-31BE-3FB60EB41DAD}" v="18" dt="2025-09-25T12:16:18.169"/>
    <p1510:client id="{F29A061A-7E6E-6412-DCF0-C6D82044339B}" v="106" dt="2025-09-24T16:14:50.814"/>
    <p1510:client id="{FF610CA9-9C95-DDEF-9FF3-C5882A8A6386}" v="23" dt="2025-09-25T12:32:20.8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8172BC-948E-4FE9-AD72-D47F3320CC62}" type="datetimeFigureOut">
              <a:rPr lang="en-GB" smtClean="0"/>
              <a:t>01/10/2025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F8235-275E-460B-B68A-E1CE18E75C88}" type="slidenum">
              <a:rPr lang="en-GB" smtClean="0"/>
              <a:t>‹#›</a:t>
            </a:fld>
            <a:endParaRPr lang="en-GB"/>
          </a:p>
        </p:txBody>
      </p:sp>
    </p:spTree>
    <p:extLst>
      <p:ext uri="{BB962C8B-B14F-4D97-AF65-F5344CB8AC3E}">
        <p14:creationId xmlns:p14="http://schemas.microsoft.com/office/powerpoint/2010/main" val="398790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https://www.youtube.com/watch?v=MFzDaBzBlL0</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9ADDF-22F7-6E45-A6A2-572615FA6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3789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A0803-CFD1-8ECE-8F15-8E67DD916C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54076-2075-64AF-3A4B-4FBAF5DA6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54CE13-AE42-2C5D-3BCA-F555E2A215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50E32C-3545-700B-5682-EE5FC5438F92}"/>
              </a:ext>
            </a:extLst>
          </p:cNvPr>
          <p:cNvSpPr>
            <a:spLocks noGrp="1"/>
          </p:cNvSpPr>
          <p:nvPr>
            <p:ph type="sldNum" sz="quarter" idx="5"/>
          </p:nvPr>
        </p:nvSpPr>
        <p:spPr/>
        <p:txBody>
          <a:bodyPr/>
          <a:lstStyle/>
          <a:p>
            <a:fld id="{C9BB7AC2-3AFF-C846-9565-53ECA52ED4D1}" type="slidenum">
              <a:rPr lang="en-US" smtClean="0"/>
              <a:t>10</a:t>
            </a:fld>
            <a:endParaRPr lang="en-US"/>
          </a:p>
        </p:txBody>
      </p:sp>
    </p:spTree>
    <p:extLst>
      <p:ext uri="{BB962C8B-B14F-4D97-AF65-F5344CB8AC3E}">
        <p14:creationId xmlns:p14="http://schemas.microsoft.com/office/powerpoint/2010/main" val="1736522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DD9D3-49B8-3A83-6002-199D2300C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E36F0-A88B-E528-1470-6AEAC946C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6E57D-F057-CC10-4C4A-0217B8A010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1C683F-8B2D-2010-A5CE-DE6EF8B37ACD}"/>
              </a:ext>
            </a:extLst>
          </p:cNvPr>
          <p:cNvSpPr>
            <a:spLocks noGrp="1"/>
          </p:cNvSpPr>
          <p:nvPr>
            <p:ph type="sldNum" sz="quarter" idx="5"/>
          </p:nvPr>
        </p:nvSpPr>
        <p:spPr/>
        <p:txBody>
          <a:bodyPr/>
          <a:lstStyle/>
          <a:p>
            <a:fld id="{C9BB7AC2-3AFF-C846-9565-53ECA52ED4D1}" type="slidenum">
              <a:rPr lang="en-US" smtClean="0"/>
              <a:t>11</a:t>
            </a:fld>
            <a:endParaRPr lang="en-US"/>
          </a:p>
        </p:txBody>
      </p:sp>
    </p:spTree>
    <p:extLst>
      <p:ext uri="{BB962C8B-B14F-4D97-AF65-F5344CB8AC3E}">
        <p14:creationId xmlns:p14="http://schemas.microsoft.com/office/powerpoint/2010/main" val="111088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9A062-18F4-CCA8-991E-7997EABEF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EB414-4A3F-58CB-395B-73599C92B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6E7D4F-4E5A-52BB-B271-7627EF10AC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314ED9-A762-EF6B-6E71-0D2F6F4924F6}"/>
              </a:ext>
            </a:extLst>
          </p:cNvPr>
          <p:cNvSpPr>
            <a:spLocks noGrp="1"/>
          </p:cNvSpPr>
          <p:nvPr>
            <p:ph type="sldNum" sz="quarter" idx="5"/>
          </p:nvPr>
        </p:nvSpPr>
        <p:spPr/>
        <p:txBody>
          <a:bodyPr/>
          <a:lstStyle/>
          <a:p>
            <a:fld id="{C9BB7AC2-3AFF-C846-9565-53ECA52ED4D1}" type="slidenum">
              <a:rPr lang="en-US" smtClean="0"/>
              <a:t>12</a:t>
            </a:fld>
            <a:endParaRPr lang="en-US"/>
          </a:p>
        </p:txBody>
      </p:sp>
    </p:spTree>
    <p:extLst>
      <p:ext uri="{BB962C8B-B14F-4D97-AF65-F5344CB8AC3E}">
        <p14:creationId xmlns:p14="http://schemas.microsoft.com/office/powerpoint/2010/main" val="1520392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4D8C4-62AC-7660-C771-6396C093FF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FA92A-A795-8162-1C84-00394BDFC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06FE94-2227-1DCB-108E-F452D0B3B8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7B42CD-323A-0855-738D-97B87B71F2AD}"/>
              </a:ext>
            </a:extLst>
          </p:cNvPr>
          <p:cNvSpPr>
            <a:spLocks noGrp="1"/>
          </p:cNvSpPr>
          <p:nvPr>
            <p:ph type="sldNum" sz="quarter" idx="5"/>
          </p:nvPr>
        </p:nvSpPr>
        <p:spPr/>
        <p:txBody>
          <a:bodyPr/>
          <a:lstStyle/>
          <a:p>
            <a:fld id="{C9BB7AC2-3AFF-C846-9565-53ECA52ED4D1}" type="slidenum">
              <a:rPr lang="en-US" smtClean="0"/>
              <a:t>13</a:t>
            </a:fld>
            <a:endParaRPr lang="en-US"/>
          </a:p>
        </p:txBody>
      </p:sp>
    </p:spTree>
    <p:extLst>
      <p:ext uri="{BB962C8B-B14F-4D97-AF65-F5344CB8AC3E}">
        <p14:creationId xmlns:p14="http://schemas.microsoft.com/office/powerpoint/2010/main" val="3319254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D74BE-ABD7-3ABB-F578-9FAA331F9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A4C775-A037-2BAF-AAAC-3933AFDA5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C91F96-7C5B-D13F-A03D-53F999DF4B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DF3DD7-05BC-2C00-21D9-970ACFB6B06E}"/>
              </a:ext>
            </a:extLst>
          </p:cNvPr>
          <p:cNvSpPr>
            <a:spLocks noGrp="1"/>
          </p:cNvSpPr>
          <p:nvPr>
            <p:ph type="sldNum" sz="quarter" idx="5"/>
          </p:nvPr>
        </p:nvSpPr>
        <p:spPr/>
        <p:txBody>
          <a:bodyPr/>
          <a:lstStyle/>
          <a:p>
            <a:fld id="{C9BB7AC2-3AFF-C846-9565-53ECA52ED4D1}" type="slidenum">
              <a:rPr lang="en-US" smtClean="0"/>
              <a:t>14</a:t>
            </a:fld>
            <a:endParaRPr lang="en-US"/>
          </a:p>
        </p:txBody>
      </p:sp>
    </p:spTree>
    <p:extLst>
      <p:ext uri="{BB962C8B-B14F-4D97-AF65-F5344CB8AC3E}">
        <p14:creationId xmlns:p14="http://schemas.microsoft.com/office/powerpoint/2010/main" val="4198778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7C1E6-20F9-BD53-47D0-981409389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0C785F-8CC1-26EA-EBC2-711AC1CCA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CF619F-D264-A4EB-EFCD-B078380251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F67467-1D23-648A-1868-A59BF837358A}"/>
              </a:ext>
            </a:extLst>
          </p:cNvPr>
          <p:cNvSpPr>
            <a:spLocks noGrp="1"/>
          </p:cNvSpPr>
          <p:nvPr>
            <p:ph type="sldNum" sz="quarter" idx="5"/>
          </p:nvPr>
        </p:nvSpPr>
        <p:spPr/>
        <p:txBody>
          <a:bodyPr/>
          <a:lstStyle/>
          <a:p>
            <a:fld id="{C9BB7AC2-3AFF-C846-9565-53ECA52ED4D1}" type="slidenum">
              <a:rPr lang="en-US" smtClean="0"/>
              <a:t>15</a:t>
            </a:fld>
            <a:endParaRPr lang="en-US"/>
          </a:p>
        </p:txBody>
      </p:sp>
    </p:spTree>
    <p:extLst>
      <p:ext uri="{BB962C8B-B14F-4D97-AF65-F5344CB8AC3E}">
        <p14:creationId xmlns:p14="http://schemas.microsoft.com/office/powerpoint/2010/main" val="3406621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D8F45-9AC2-354C-E99E-F8B078217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FEA05B-D65E-1399-B526-8C2B728029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8B35B-5BA2-6395-A8E6-A653B3C0EE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D1CBDC-0124-B7EB-8EF0-363CB3C83AF9}"/>
              </a:ext>
            </a:extLst>
          </p:cNvPr>
          <p:cNvSpPr>
            <a:spLocks noGrp="1"/>
          </p:cNvSpPr>
          <p:nvPr>
            <p:ph type="sldNum" sz="quarter" idx="5"/>
          </p:nvPr>
        </p:nvSpPr>
        <p:spPr/>
        <p:txBody>
          <a:bodyPr/>
          <a:lstStyle/>
          <a:p>
            <a:fld id="{C9BB7AC2-3AFF-C846-9565-53ECA52ED4D1}" type="slidenum">
              <a:rPr lang="en-US" smtClean="0"/>
              <a:t>16</a:t>
            </a:fld>
            <a:endParaRPr lang="en-US"/>
          </a:p>
        </p:txBody>
      </p:sp>
    </p:spTree>
    <p:extLst>
      <p:ext uri="{BB962C8B-B14F-4D97-AF65-F5344CB8AC3E}">
        <p14:creationId xmlns:p14="http://schemas.microsoft.com/office/powerpoint/2010/main" val="4009658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4669-9854-26DA-9537-D22B613632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34ADEE-EE48-F52E-C50B-52E8A5D2C1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5AAB4-F23C-FE34-A4FB-5340128995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E621D2-60A5-7BA3-2C3D-AE2D538AD83E}"/>
              </a:ext>
            </a:extLst>
          </p:cNvPr>
          <p:cNvSpPr>
            <a:spLocks noGrp="1"/>
          </p:cNvSpPr>
          <p:nvPr>
            <p:ph type="sldNum" sz="quarter" idx="5"/>
          </p:nvPr>
        </p:nvSpPr>
        <p:spPr/>
        <p:txBody>
          <a:bodyPr/>
          <a:lstStyle/>
          <a:p>
            <a:fld id="{C9BB7AC2-3AFF-C846-9565-53ECA52ED4D1}" type="slidenum">
              <a:rPr lang="en-US" smtClean="0"/>
              <a:t>17</a:t>
            </a:fld>
            <a:endParaRPr lang="en-US"/>
          </a:p>
        </p:txBody>
      </p:sp>
    </p:spTree>
    <p:extLst>
      <p:ext uri="{BB962C8B-B14F-4D97-AF65-F5344CB8AC3E}">
        <p14:creationId xmlns:p14="http://schemas.microsoft.com/office/powerpoint/2010/main" val="532183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C6024-0595-395D-0D45-19D5B2BFA3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0477D-1FC7-C2B3-EE9C-C416C6EA79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917F5F-8949-7268-DD68-219EDA8873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C093A8-8F16-0C4C-1744-D7CC3E5D6241}"/>
              </a:ext>
            </a:extLst>
          </p:cNvPr>
          <p:cNvSpPr>
            <a:spLocks noGrp="1"/>
          </p:cNvSpPr>
          <p:nvPr>
            <p:ph type="sldNum" sz="quarter" idx="5"/>
          </p:nvPr>
        </p:nvSpPr>
        <p:spPr/>
        <p:txBody>
          <a:bodyPr/>
          <a:lstStyle/>
          <a:p>
            <a:fld id="{C9BB7AC2-3AFF-C846-9565-53ECA52ED4D1}" type="slidenum">
              <a:rPr lang="en-US" smtClean="0"/>
              <a:t>18</a:t>
            </a:fld>
            <a:endParaRPr lang="en-US"/>
          </a:p>
        </p:txBody>
      </p:sp>
    </p:spTree>
    <p:extLst>
      <p:ext uri="{BB962C8B-B14F-4D97-AF65-F5344CB8AC3E}">
        <p14:creationId xmlns:p14="http://schemas.microsoft.com/office/powerpoint/2010/main" val="2389324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14F5D-263E-F8FB-B0CE-E1731605B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681165-F606-0435-F8C3-2EA026003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C46E6B-54D6-50F8-DED3-051C309675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4D1D900-78E6-609E-A02C-0EFFDD5BF49B}"/>
              </a:ext>
            </a:extLst>
          </p:cNvPr>
          <p:cNvSpPr>
            <a:spLocks noGrp="1"/>
          </p:cNvSpPr>
          <p:nvPr>
            <p:ph type="sldNum" sz="quarter" idx="5"/>
          </p:nvPr>
        </p:nvSpPr>
        <p:spPr/>
        <p:txBody>
          <a:bodyPr/>
          <a:lstStyle/>
          <a:p>
            <a:fld id="{C9BB7AC2-3AFF-C846-9565-53ECA52ED4D1}" type="slidenum">
              <a:rPr lang="en-US" smtClean="0"/>
              <a:t>19</a:t>
            </a:fld>
            <a:endParaRPr lang="en-US"/>
          </a:p>
        </p:txBody>
      </p:sp>
    </p:spTree>
    <p:extLst>
      <p:ext uri="{BB962C8B-B14F-4D97-AF65-F5344CB8AC3E}">
        <p14:creationId xmlns:p14="http://schemas.microsoft.com/office/powerpoint/2010/main" val="1361906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CDDA4-93E8-E697-E00C-351947271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0D5FF-C446-7F46-370B-05322E779C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294D6-6BC0-DB58-B19E-D1A497D1EC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D84BAA-454B-9694-6A9A-5B359F5B4B41}"/>
              </a:ext>
            </a:extLst>
          </p:cNvPr>
          <p:cNvSpPr>
            <a:spLocks noGrp="1"/>
          </p:cNvSpPr>
          <p:nvPr>
            <p:ph type="sldNum" sz="quarter" idx="5"/>
          </p:nvPr>
        </p:nvSpPr>
        <p:spPr/>
        <p:txBody>
          <a:bodyPr/>
          <a:lstStyle/>
          <a:p>
            <a:fld id="{C9BB7AC2-3AFF-C846-9565-53ECA52ED4D1}" type="slidenum">
              <a:rPr lang="en-US" smtClean="0"/>
              <a:t>2</a:t>
            </a:fld>
            <a:endParaRPr lang="en-US"/>
          </a:p>
        </p:txBody>
      </p:sp>
    </p:spTree>
    <p:extLst>
      <p:ext uri="{BB962C8B-B14F-4D97-AF65-F5344CB8AC3E}">
        <p14:creationId xmlns:p14="http://schemas.microsoft.com/office/powerpoint/2010/main" val="1452038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D07D3-679B-A066-91D7-D1DA55F447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38E82-2437-22FD-0300-0CEB49BF1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33C9C-0423-430F-309F-FA18DBB5D4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E48ECF-1817-1C42-3F89-5CA6FBE11F68}"/>
              </a:ext>
            </a:extLst>
          </p:cNvPr>
          <p:cNvSpPr>
            <a:spLocks noGrp="1"/>
          </p:cNvSpPr>
          <p:nvPr>
            <p:ph type="sldNum" sz="quarter" idx="5"/>
          </p:nvPr>
        </p:nvSpPr>
        <p:spPr/>
        <p:txBody>
          <a:bodyPr/>
          <a:lstStyle/>
          <a:p>
            <a:fld id="{C9BB7AC2-3AFF-C846-9565-53ECA52ED4D1}" type="slidenum">
              <a:rPr lang="en-US" smtClean="0"/>
              <a:t>20</a:t>
            </a:fld>
            <a:endParaRPr lang="en-US"/>
          </a:p>
        </p:txBody>
      </p:sp>
    </p:spTree>
    <p:extLst>
      <p:ext uri="{BB962C8B-B14F-4D97-AF65-F5344CB8AC3E}">
        <p14:creationId xmlns:p14="http://schemas.microsoft.com/office/powerpoint/2010/main" val="366100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AC70B-4226-E1EC-8BFF-0255B703C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D4AEF-57BA-5120-8309-98D7B5AF8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DAA290-211A-8C68-A86A-1D0B7169B6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883C1F-C37F-E49C-1185-14599AAAAE84}"/>
              </a:ext>
            </a:extLst>
          </p:cNvPr>
          <p:cNvSpPr>
            <a:spLocks noGrp="1"/>
          </p:cNvSpPr>
          <p:nvPr>
            <p:ph type="sldNum" sz="quarter" idx="5"/>
          </p:nvPr>
        </p:nvSpPr>
        <p:spPr/>
        <p:txBody>
          <a:bodyPr/>
          <a:lstStyle/>
          <a:p>
            <a:fld id="{C9BB7AC2-3AFF-C846-9565-53ECA52ED4D1}" type="slidenum">
              <a:rPr lang="en-US" smtClean="0"/>
              <a:t>21</a:t>
            </a:fld>
            <a:endParaRPr lang="en-US"/>
          </a:p>
        </p:txBody>
      </p:sp>
    </p:spTree>
    <p:extLst>
      <p:ext uri="{BB962C8B-B14F-4D97-AF65-F5344CB8AC3E}">
        <p14:creationId xmlns:p14="http://schemas.microsoft.com/office/powerpoint/2010/main" val="2413000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611BA-C426-4183-D429-3F642B07AE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1F5709-005F-5C21-510D-F91BA61A60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8B9D2-36DF-A3AA-D90A-889A1E16FE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67BDE3-AC8C-50EA-BC5C-882A3C40A872}"/>
              </a:ext>
            </a:extLst>
          </p:cNvPr>
          <p:cNvSpPr>
            <a:spLocks noGrp="1"/>
          </p:cNvSpPr>
          <p:nvPr>
            <p:ph type="sldNum" sz="quarter" idx="5"/>
          </p:nvPr>
        </p:nvSpPr>
        <p:spPr/>
        <p:txBody>
          <a:bodyPr/>
          <a:lstStyle/>
          <a:p>
            <a:fld id="{C9BB7AC2-3AFF-C846-9565-53ECA52ED4D1}" type="slidenum">
              <a:rPr lang="en-US" smtClean="0"/>
              <a:t>22</a:t>
            </a:fld>
            <a:endParaRPr lang="en-US"/>
          </a:p>
        </p:txBody>
      </p:sp>
    </p:spTree>
    <p:extLst>
      <p:ext uri="{BB962C8B-B14F-4D97-AF65-F5344CB8AC3E}">
        <p14:creationId xmlns:p14="http://schemas.microsoft.com/office/powerpoint/2010/main" val="3443494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19490-A424-E782-7551-BE4C33DC42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CCD74-AC43-F4EE-5932-A46D51A01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F385FA-D888-B40A-29A3-BBC60A49DDA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DA305D-19A4-874E-0EAD-0C6C7178EB86}"/>
              </a:ext>
            </a:extLst>
          </p:cNvPr>
          <p:cNvSpPr>
            <a:spLocks noGrp="1"/>
          </p:cNvSpPr>
          <p:nvPr>
            <p:ph type="sldNum" sz="quarter" idx="5"/>
          </p:nvPr>
        </p:nvSpPr>
        <p:spPr/>
        <p:txBody>
          <a:bodyPr/>
          <a:lstStyle/>
          <a:p>
            <a:fld id="{C9BB7AC2-3AFF-C846-9565-53ECA52ED4D1}" type="slidenum">
              <a:rPr lang="en-US" smtClean="0"/>
              <a:t>23</a:t>
            </a:fld>
            <a:endParaRPr lang="en-US"/>
          </a:p>
        </p:txBody>
      </p:sp>
    </p:spTree>
    <p:extLst>
      <p:ext uri="{BB962C8B-B14F-4D97-AF65-F5344CB8AC3E}">
        <p14:creationId xmlns:p14="http://schemas.microsoft.com/office/powerpoint/2010/main" val="450857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9BC-6514-E1D3-6D8A-375F36EFA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ECEAF-B3DD-436F-A1DF-AF9D63184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C7965-68CE-8C6A-D1D9-1A4D3BDD21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24D28D-4B24-1E48-6291-905BC0010B0F}"/>
              </a:ext>
            </a:extLst>
          </p:cNvPr>
          <p:cNvSpPr>
            <a:spLocks noGrp="1"/>
          </p:cNvSpPr>
          <p:nvPr>
            <p:ph type="sldNum" sz="quarter" idx="5"/>
          </p:nvPr>
        </p:nvSpPr>
        <p:spPr/>
        <p:txBody>
          <a:bodyPr/>
          <a:lstStyle/>
          <a:p>
            <a:fld id="{C9BB7AC2-3AFF-C846-9565-53ECA52ED4D1}" type="slidenum">
              <a:rPr lang="en-US" smtClean="0"/>
              <a:t>24</a:t>
            </a:fld>
            <a:endParaRPr lang="en-US"/>
          </a:p>
        </p:txBody>
      </p:sp>
    </p:spTree>
    <p:extLst>
      <p:ext uri="{BB962C8B-B14F-4D97-AF65-F5344CB8AC3E}">
        <p14:creationId xmlns:p14="http://schemas.microsoft.com/office/powerpoint/2010/main" val="1014398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9E79C-F7AC-4166-A931-47B9E4A0C5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68D6E-58C1-3144-60E2-DB88CD1B07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FC599-66F7-4FB6-4CBF-9C65599517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A63093-4945-F484-88E6-69BCC63F433B}"/>
              </a:ext>
            </a:extLst>
          </p:cNvPr>
          <p:cNvSpPr>
            <a:spLocks noGrp="1"/>
          </p:cNvSpPr>
          <p:nvPr>
            <p:ph type="sldNum" sz="quarter" idx="5"/>
          </p:nvPr>
        </p:nvSpPr>
        <p:spPr/>
        <p:txBody>
          <a:bodyPr/>
          <a:lstStyle/>
          <a:p>
            <a:fld id="{C9BB7AC2-3AFF-C846-9565-53ECA52ED4D1}" type="slidenum">
              <a:rPr lang="en-US" smtClean="0"/>
              <a:t>25</a:t>
            </a:fld>
            <a:endParaRPr lang="en-US"/>
          </a:p>
        </p:txBody>
      </p:sp>
    </p:spTree>
    <p:extLst>
      <p:ext uri="{BB962C8B-B14F-4D97-AF65-F5344CB8AC3E}">
        <p14:creationId xmlns:p14="http://schemas.microsoft.com/office/powerpoint/2010/main" val="3560721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F3B7-A30E-EC6D-5C97-51ADE2CBD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E6103-263E-E46B-DAF9-42B81254D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10193-004B-D70E-2ABE-F8B0AE0114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FEF9E4-56FE-0BC9-C596-2B2E5FA626ED}"/>
              </a:ext>
            </a:extLst>
          </p:cNvPr>
          <p:cNvSpPr>
            <a:spLocks noGrp="1"/>
          </p:cNvSpPr>
          <p:nvPr>
            <p:ph type="sldNum" sz="quarter" idx="5"/>
          </p:nvPr>
        </p:nvSpPr>
        <p:spPr/>
        <p:txBody>
          <a:bodyPr/>
          <a:lstStyle/>
          <a:p>
            <a:fld id="{C9BB7AC2-3AFF-C846-9565-53ECA52ED4D1}" type="slidenum">
              <a:rPr lang="en-US" smtClean="0"/>
              <a:t>26</a:t>
            </a:fld>
            <a:endParaRPr lang="en-US"/>
          </a:p>
        </p:txBody>
      </p:sp>
    </p:spTree>
    <p:extLst>
      <p:ext uri="{BB962C8B-B14F-4D97-AF65-F5344CB8AC3E}">
        <p14:creationId xmlns:p14="http://schemas.microsoft.com/office/powerpoint/2010/main" val="984895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C437F-331D-5884-BCA2-268ACD38A0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F0F82B-3BFF-D2B3-7E20-155DC391CA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EA359-3976-0E09-0AED-3CCE5B4AEE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57D5E3-8036-2140-9EA7-86EB50602C6F}"/>
              </a:ext>
            </a:extLst>
          </p:cNvPr>
          <p:cNvSpPr>
            <a:spLocks noGrp="1"/>
          </p:cNvSpPr>
          <p:nvPr>
            <p:ph type="sldNum" sz="quarter" idx="5"/>
          </p:nvPr>
        </p:nvSpPr>
        <p:spPr/>
        <p:txBody>
          <a:bodyPr/>
          <a:lstStyle/>
          <a:p>
            <a:fld id="{C9BB7AC2-3AFF-C846-9565-53ECA52ED4D1}" type="slidenum">
              <a:rPr lang="en-US" smtClean="0"/>
              <a:t>27</a:t>
            </a:fld>
            <a:endParaRPr lang="en-US"/>
          </a:p>
        </p:txBody>
      </p:sp>
    </p:spTree>
    <p:extLst>
      <p:ext uri="{BB962C8B-B14F-4D97-AF65-F5344CB8AC3E}">
        <p14:creationId xmlns:p14="http://schemas.microsoft.com/office/powerpoint/2010/main" val="717098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E4043-F565-B555-99E1-281F78ED6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C3510-25F5-077A-62BE-6811C3D43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271713-BE9A-138D-54F1-1851B4914A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6F85DE-409B-628E-5B31-BB5F84B64790}"/>
              </a:ext>
            </a:extLst>
          </p:cNvPr>
          <p:cNvSpPr>
            <a:spLocks noGrp="1"/>
          </p:cNvSpPr>
          <p:nvPr>
            <p:ph type="sldNum" sz="quarter" idx="5"/>
          </p:nvPr>
        </p:nvSpPr>
        <p:spPr/>
        <p:txBody>
          <a:bodyPr/>
          <a:lstStyle/>
          <a:p>
            <a:fld id="{C9BB7AC2-3AFF-C846-9565-53ECA52ED4D1}" type="slidenum">
              <a:rPr lang="en-US" smtClean="0"/>
              <a:t>28</a:t>
            </a:fld>
            <a:endParaRPr lang="en-US"/>
          </a:p>
        </p:txBody>
      </p:sp>
    </p:spTree>
    <p:extLst>
      <p:ext uri="{BB962C8B-B14F-4D97-AF65-F5344CB8AC3E}">
        <p14:creationId xmlns:p14="http://schemas.microsoft.com/office/powerpoint/2010/main" val="972533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50EDE-4397-F558-C182-5353AD226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373478-51A4-D918-F09F-7914A4517D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DA5F8D-9D3D-5C1B-03EC-B97229ECB8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3633B6-BA2A-EAC4-196E-53B6DB4D5C3C}"/>
              </a:ext>
            </a:extLst>
          </p:cNvPr>
          <p:cNvSpPr>
            <a:spLocks noGrp="1"/>
          </p:cNvSpPr>
          <p:nvPr>
            <p:ph type="sldNum" sz="quarter" idx="5"/>
          </p:nvPr>
        </p:nvSpPr>
        <p:spPr/>
        <p:txBody>
          <a:bodyPr/>
          <a:lstStyle/>
          <a:p>
            <a:fld id="{C9BB7AC2-3AFF-C846-9565-53ECA52ED4D1}" type="slidenum">
              <a:rPr lang="en-US" smtClean="0"/>
              <a:t>29</a:t>
            </a:fld>
            <a:endParaRPr lang="en-US"/>
          </a:p>
        </p:txBody>
      </p:sp>
    </p:spTree>
    <p:extLst>
      <p:ext uri="{BB962C8B-B14F-4D97-AF65-F5344CB8AC3E}">
        <p14:creationId xmlns:p14="http://schemas.microsoft.com/office/powerpoint/2010/main" val="102775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6A171-20BF-599D-4684-7E74A82FDE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F8712-111A-FB49-CA31-FC007752AC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FE6EE-92DC-A53D-94D8-20FC7B34937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85C57D-8DEC-4E3A-64B9-1E51E4837E48}"/>
              </a:ext>
            </a:extLst>
          </p:cNvPr>
          <p:cNvSpPr>
            <a:spLocks noGrp="1"/>
          </p:cNvSpPr>
          <p:nvPr>
            <p:ph type="sldNum" sz="quarter" idx="5"/>
          </p:nvPr>
        </p:nvSpPr>
        <p:spPr/>
        <p:txBody>
          <a:bodyPr/>
          <a:lstStyle/>
          <a:p>
            <a:fld id="{C9BB7AC2-3AFF-C846-9565-53ECA52ED4D1}" type="slidenum">
              <a:rPr lang="en-US" smtClean="0"/>
              <a:t>3</a:t>
            </a:fld>
            <a:endParaRPr lang="en-US"/>
          </a:p>
        </p:txBody>
      </p:sp>
    </p:spTree>
    <p:extLst>
      <p:ext uri="{BB962C8B-B14F-4D97-AF65-F5344CB8AC3E}">
        <p14:creationId xmlns:p14="http://schemas.microsoft.com/office/powerpoint/2010/main" val="2101574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4D00-CD94-59AD-E789-72D87BCE1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A02945-F524-8BB1-20F1-7B56D87C69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08FE1-103F-6A15-7729-5703C7263B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DC7009-F3D3-AEA2-6A8D-E17B90B4AA0C}"/>
              </a:ext>
            </a:extLst>
          </p:cNvPr>
          <p:cNvSpPr>
            <a:spLocks noGrp="1"/>
          </p:cNvSpPr>
          <p:nvPr>
            <p:ph type="sldNum" sz="quarter" idx="5"/>
          </p:nvPr>
        </p:nvSpPr>
        <p:spPr/>
        <p:txBody>
          <a:bodyPr/>
          <a:lstStyle/>
          <a:p>
            <a:fld id="{C9BB7AC2-3AFF-C846-9565-53ECA52ED4D1}" type="slidenum">
              <a:rPr lang="en-US" smtClean="0"/>
              <a:t>30</a:t>
            </a:fld>
            <a:endParaRPr lang="en-US"/>
          </a:p>
        </p:txBody>
      </p:sp>
    </p:spTree>
    <p:extLst>
      <p:ext uri="{BB962C8B-B14F-4D97-AF65-F5344CB8AC3E}">
        <p14:creationId xmlns:p14="http://schemas.microsoft.com/office/powerpoint/2010/main" val="13251230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D17FF-B252-38EC-E20B-4FD21A48E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1F99F4-E4CE-1508-7146-D0F7827BEF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6E74B-6E7E-6DDD-234A-8648359AEA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D37723-3599-88D8-90DA-3BB7B27550A0}"/>
              </a:ext>
            </a:extLst>
          </p:cNvPr>
          <p:cNvSpPr>
            <a:spLocks noGrp="1"/>
          </p:cNvSpPr>
          <p:nvPr>
            <p:ph type="sldNum" sz="quarter" idx="5"/>
          </p:nvPr>
        </p:nvSpPr>
        <p:spPr/>
        <p:txBody>
          <a:bodyPr/>
          <a:lstStyle/>
          <a:p>
            <a:fld id="{C9BB7AC2-3AFF-C846-9565-53ECA52ED4D1}" type="slidenum">
              <a:rPr lang="en-US" smtClean="0"/>
              <a:t>31</a:t>
            </a:fld>
            <a:endParaRPr lang="en-US"/>
          </a:p>
        </p:txBody>
      </p:sp>
    </p:spTree>
    <p:extLst>
      <p:ext uri="{BB962C8B-B14F-4D97-AF65-F5344CB8AC3E}">
        <p14:creationId xmlns:p14="http://schemas.microsoft.com/office/powerpoint/2010/main" val="2091838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75B9E-BC9D-4F27-F333-87A0019D71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FFB98-590A-F072-A98C-DE746F801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0E10DB-28B4-9597-EA13-47E88C647C2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FD0FD94-24BB-3063-5482-A89AA5A9B9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F0E091-3F9E-4FFB-9567-0EDF9F6C957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901461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A177A-8870-09E7-0B92-0F926404B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D7A35-C230-7166-D842-3CD8C6AA91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CD4AC-8269-1AD8-78C6-D5E5939E8EB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882382-1244-D4D5-379D-B683219F77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F0E091-3F9E-4FFB-9567-0EDF9F6C957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498232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B1CA08-54EF-4EE6-AE78-7B63F2FE5126}" type="slidenum">
              <a:rPr lang="en-GB" smtClean="0"/>
              <a:t>46</a:t>
            </a:fld>
            <a:endParaRPr lang="en-GB"/>
          </a:p>
        </p:txBody>
      </p:sp>
    </p:spTree>
    <p:extLst>
      <p:ext uri="{BB962C8B-B14F-4D97-AF65-F5344CB8AC3E}">
        <p14:creationId xmlns:p14="http://schemas.microsoft.com/office/powerpoint/2010/main" val="2167204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03A78-327E-DEA3-CCA7-AF535B791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14CC8-45CA-461C-C02C-01CEB6E892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A7DE5-9572-1C12-EC47-49AED671D4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EDCFE0-A823-D0C3-9198-6C7A9B416A3A}"/>
              </a:ext>
            </a:extLst>
          </p:cNvPr>
          <p:cNvSpPr>
            <a:spLocks noGrp="1"/>
          </p:cNvSpPr>
          <p:nvPr>
            <p:ph type="sldNum" sz="quarter" idx="5"/>
          </p:nvPr>
        </p:nvSpPr>
        <p:spPr/>
        <p:txBody>
          <a:bodyPr/>
          <a:lstStyle/>
          <a:p>
            <a:fld id="{C9BB7AC2-3AFF-C846-9565-53ECA52ED4D1}" type="slidenum">
              <a:rPr lang="en-US" smtClean="0"/>
              <a:t>49</a:t>
            </a:fld>
            <a:endParaRPr lang="en-US"/>
          </a:p>
        </p:txBody>
      </p:sp>
    </p:spTree>
    <p:extLst>
      <p:ext uri="{BB962C8B-B14F-4D97-AF65-F5344CB8AC3E}">
        <p14:creationId xmlns:p14="http://schemas.microsoft.com/office/powerpoint/2010/main" val="419987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2764E-98FB-C4D0-0D22-C164485C76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1E9D1-085D-277F-7E74-6E0DAB414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EECD1-42D2-8380-34FF-04ADD72052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DE3C8D-42F4-FA23-1316-413F607CC67B}"/>
              </a:ext>
            </a:extLst>
          </p:cNvPr>
          <p:cNvSpPr>
            <a:spLocks noGrp="1"/>
          </p:cNvSpPr>
          <p:nvPr>
            <p:ph type="sldNum" sz="quarter" idx="5"/>
          </p:nvPr>
        </p:nvSpPr>
        <p:spPr/>
        <p:txBody>
          <a:bodyPr/>
          <a:lstStyle/>
          <a:p>
            <a:fld id="{C9BB7AC2-3AFF-C846-9565-53ECA52ED4D1}" type="slidenum">
              <a:rPr lang="en-US" smtClean="0"/>
              <a:t>50</a:t>
            </a:fld>
            <a:endParaRPr lang="en-US"/>
          </a:p>
        </p:txBody>
      </p:sp>
    </p:spTree>
    <p:extLst>
      <p:ext uri="{BB962C8B-B14F-4D97-AF65-F5344CB8AC3E}">
        <p14:creationId xmlns:p14="http://schemas.microsoft.com/office/powerpoint/2010/main" val="2724160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3EF2A-6C35-B109-A982-202A7707D7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82987-3B74-B48C-B8EE-49E738F395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C37D5A-27C5-24DC-428B-63AF9760E4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A04950-98F3-F09E-AACC-2E69F5C2374A}"/>
              </a:ext>
            </a:extLst>
          </p:cNvPr>
          <p:cNvSpPr>
            <a:spLocks noGrp="1"/>
          </p:cNvSpPr>
          <p:nvPr>
            <p:ph type="sldNum" sz="quarter" idx="5"/>
          </p:nvPr>
        </p:nvSpPr>
        <p:spPr/>
        <p:txBody>
          <a:bodyPr/>
          <a:lstStyle/>
          <a:p>
            <a:fld id="{C9BB7AC2-3AFF-C846-9565-53ECA52ED4D1}" type="slidenum">
              <a:rPr lang="en-US" smtClean="0"/>
              <a:t>51</a:t>
            </a:fld>
            <a:endParaRPr lang="en-US"/>
          </a:p>
        </p:txBody>
      </p:sp>
    </p:spTree>
    <p:extLst>
      <p:ext uri="{BB962C8B-B14F-4D97-AF65-F5344CB8AC3E}">
        <p14:creationId xmlns:p14="http://schemas.microsoft.com/office/powerpoint/2010/main" val="9269895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67A97-058D-0749-8C8F-5465AF6298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13377-F1F7-331C-06A3-FBDB212814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0FA7AC-EE60-04A8-CD40-CB59B9BB2C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526B38-8CF6-1B15-EADD-D1967FC100B3}"/>
              </a:ext>
            </a:extLst>
          </p:cNvPr>
          <p:cNvSpPr>
            <a:spLocks noGrp="1"/>
          </p:cNvSpPr>
          <p:nvPr>
            <p:ph type="sldNum" sz="quarter" idx="5"/>
          </p:nvPr>
        </p:nvSpPr>
        <p:spPr/>
        <p:txBody>
          <a:bodyPr/>
          <a:lstStyle/>
          <a:p>
            <a:fld id="{C9BB7AC2-3AFF-C846-9565-53ECA52ED4D1}" type="slidenum">
              <a:rPr lang="en-US" smtClean="0"/>
              <a:t>52</a:t>
            </a:fld>
            <a:endParaRPr lang="en-US"/>
          </a:p>
        </p:txBody>
      </p:sp>
    </p:spTree>
    <p:extLst>
      <p:ext uri="{BB962C8B-B14F-4D97-AF65-F5344CB8AC3E}">
        <p14:creationId xmlns:p14="http://schemas.microsoft.com/office/powerpoint/2010/main" val="681043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C78F7-CBEB-66A8-98C5-45469910FD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86C2D-5412-1441-BC09-0CCDE5AF64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C8035E-D560-FD7A-D4D3-55F1942F2A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879ACF-1988-C717-572A-B3F27624B9F3}"/>
              </a:ext>
            </a:extLst>
          </p:cNvPr>
          <p:cNvSpPr>
            <a:spLocks noGrp="1"/>
          </p:cNvSpPr>
          <p:nvPr>
            <p:ph type="sldNum" sz="quarter" idx="5"/>
          </p:nvPr>
        </p:nvSpPr>
        <p:spPr/>
        <p:txBody>
          <a:bodyPr/>
          <a:lstStyle/>
          <a:p>
            <a:fld id="{C9BB7AC2-3AFF-C846-9565-53ECA52ED4D1}" type="slidenum">
              <a:rPr lang="en-US" smtClean="0"/>
              <a:t>53</a:t>
            </a:fld>
            <a:endParaRPr lang="en-US"/>
          </a:p>
        </p:txBody>
      </p:sp>
    </p:spTree>
    <p:extLst>
      <p:ext uri="{BB962C8B-B14F-4D97-AF65-F5344CB8AC3E}">
        <p14:creationId xmlns:p14="http://schemas.microsoft.com/office/powerpoint/2010/main" val="1398568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A1560-18F4-3BF8-D87B-E29F7A01A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0049B-ABA9-8D23-C682-0C390FEF2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846FF-11C3-BAC3-BFE8-3100A2C9D1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118DA4-4D09-33B2-23C9-3CB40A3DAC3E}"/>
              </a:ext>
            </a:extLst>
          </p:cNvPr>
          <p:cNvSpPr>
            <a:spLocks noGrp="1"/>
          </p:cNvSpPr>
          <p:nvPr>
            <p:ph type="sldNum" sz="quarter" idx="5"/>
          </p:nvPr>
        </p:nvSpPr>
        <p:spPr/>
        <p:txBody>
          <a:bodyPr/>
          <a:lstStyle/>
          <a:p>
            <a:fld id="{C9BB7AC2-3AFF-C846-9565-53ECA52ED4D1}" type="slidenum">
              <a:rPr lang="en-US" smtClean="0"/>
              <a:t>4</a:t>
            </a:fld>
            <a:endParaRPr lang="en-US"/>
          </a:p>
        </p:txBody>
      </p:sp>
    </p:spTree>
    <p:extLst>
      <p:ext uri="{BB962C8B-B14F-4D97-AF65-F5344CB8AC3E}">
        <p14:creationId xmlns:p14="http://schemas.microsoft.com/office/powerpoint/2010/main" val="1675798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50042-1DA1-DED4-25CE-1CE6957F0C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3B3C91-3279-E38D-EBF4-C69729BDD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47731-AF20-67BB-AE83-6B4F72A065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15D3356-0E34-4770-79B3-F470A13A0622}"/>
              </a:ext>
            </a:extLst>
          </p:cNvPr>
          <p:cNvSpPr>
            <a:spLocks noGrp="1"/>
          </p:cNvSpPr>
          <p:nvPr>
            <p:ph type="sldNum" sz="quarter" idx="5"/>
          </p:nvPr>
        </p:nvSpPr>
        <p:spPr/>
        <p:txBody>
          <a:bodyPr/>
          <a:lstStyle/>
          <a:p>
            <a:fld id="{C9BB7AC2-3AFF-C846-9565-53ECA52ED4D1}" type="slidenum">
              <a:rPr lang="en-US" smtClean="0"/>
              <a:t>54</a:t>
            </a:fld>
            <a:endParaRPr lang="en-US"/>
          </a:p>
        </p:txBody>
      </p:sp>
    </p:spTree>
    <p:extLst>
      <p:ext uri="{BB962C8B-B14F-4D97-AF65-F5344CB8AC3E}">
        <p14:creationId xmlns:p14="http://schemas.microsoft.com/office/powerpoint/2010/main" val="833364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EF9C-3548-2A52-B0C9-33D130337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6B34E-C439-97FC-3216-4D0A9F360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95C41-47FB-7895-6B4C-D0C5E67CE6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595170-0310-8128-81F4-6AF266111AFF}"/>
              </a:ext>
            </a:extLst>
          </p:cNvPr>
          <p:cNvSpPr>
            <a:spLocks noGrp="1"/>
          </p:cNvSpPr>
          <p:nvPr>
            <p:ph type="sldNum" sz="quarter" idx="5"/>
          </p:nvPr>
        </p:nvSpPr>
        <p:spPr/>
        <p:txBody>
          <a:bodyPr/>
          <a:lstStyle/>
          <a:p>
            <a:fld id="{C9BB7AC2-3AFF-C846-9565-53ECA52ED4D1}" type="slidenum">
              <a:rPr lang="en-US" smtClean="0"/>
              <a:t>55</a:t>
            </a:fld>
            <a:endParaRPr lang="en-US"/>
          </a:p>
        </p:txBody>
      </p:sp>
    </p:spTree>
    <p:extLst>
      <p:ext uri="{BB962C8B-B14F-4D97-AF65-F5344CB8AC3E}">
        <p14:creationId xmlns:p14="http://schemas.microsoft.com/office/powerpoint/2010/main" val="4256102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EF99D-F3CB-5556-1DCB-884E6EED2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2739CF-E556-9254-2EA9-EF9D96E1A6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496B6-AC1A-38A0-A2DB-1161DEDA9E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DDEF48-87F2-B056-0331-9D89CF269F17}"/>
              </a:ext>
            </a:extLst>
          </p:cNvPr>
          <p:cNvSpPr>
            <a:spLocks noGrp="1"/>
          </p:cNvSpPr>
          <p:nvPr>
            <p:ph type="sldNum" sz="quarter" idx="5"/>
          </p:nvPr>
        </p:nvSpPr>
        <p:spPr/>
        <p:txBody>
          <a:bodyPr/>
          <a:lstStyle/>
          <a:p>
            <a:fld id="{C9BB7AC2-3AFF-C846-9565-53ECA52ED4D1}" type="slidenum">
              <a:rPr lang="en-US" smtClean="0"/>
              <a:t>56</a:t>
            </a:fld>
            <a:endParaRPr lang="en-US"/>
          </a:p>
        </p:txBody>
      </p:sp>
    </p:spTree>
    <p:extLst>
      <p:ext uri="{BB962C8B-B14F-4D97-AF65-F5344CB8AC3E}">
        <p14:creationId xmlns:p14="http://schemas.microsoft.com/office/powerpoint/2010/main" val="7602832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87421-E9DB-C718-77F5-715C00316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C9FF6A-D41D-AEDB-FB3B-2CF99BD061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EDB89-1ABF-B962-BAF1-786514C2C504}"/>
              </a:ext>
            </a:extLst>
          </p:cNvPr>
          <p:cNvSpPr>
            <a:spLocks noGrp="1"/>
          </p:cNvSpPr>
          <p:nvPr>
            <p:ph type="body" idx="1"/>
          </p:nvPr>
        </p:nvSpPr>
        <p:spPr/>
        <p:txBody>
          <a:bodyPr/>
          <a:lstStyle/>
          <a:p>
            <a:r>
              <a:rPr lang="en-US"/>
              <a:t>https://www.youtube.com/watch?v=MFzDaBzBlL0</a:t>
            </a:r>
          </a:p>
          <a:p>
            <a:endParaRPr lang="en-US"/>
          </a:p>
        </p:txBody>
      </p:sp>
      <p:sp>
        <p:nvSpPr>
          <p:cNvPr id="4" name="Slide Number Placeholder 3">
            <a:extLst>
              <a:ext uri="{FF2B5EF4-FFF2-40B4-BE49-F238E27FC236}">
                <a16:creationId xmlns:a16="http://schemas.microsoft.com/office/drawing/2014/main" id="{4D77ED80-D03E-D33C-7625-98BDAE14AD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69ADDF-22F7-6E45-A6A2-572615FA6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13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21AAA-58B7-88E0-579B-610B1A806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C42015-CDD4-6E89-F6B8-3A878616F4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891DD1-C432-9202-81A7-FFC3A7B3EA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A12384-50FB-2207-BCED-D527050EF99D}"/>
              </a:ext>
            </a:extLst>
          </p:cNvPr>
          <p:cNvSpPr>
            <a:spLocks noGrp="1"/>
          </p:cNvSpPr>
          <p:nvPr>
            <p:ph type="sldNum" sz="quarter" idx="5"/>
          </p:nvPr>
        </p:nvSpPr>
        <p:spPr/>
        <p:txBody>
          <a:bodyPr/>
          <a:lstStyle/>
          <a:p>
            <a:fld id="{C9BB7AC2-3AFF-C846-9565-53ECA52ED4D1}" type="slidenum">
              <a:rPr lang="en-US" smtClean="0"/>
              <a:t>5</a:t>
            </a:fld>
            <a:endParaRPr lang="en-US"/>
          </a:p>
        </p:txBody>
      </p:sp>
    </p:spTree>
    <p:extLst>
      <p:ext uri="{BB962C8B-B14F-4D97-AF65-F5344CB8AC3E}">
        <p14:creationId xmlns:p14="http://schemas.microsoft.com/office/powerpoint/2010/main" val="156959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FD82E-D8D6-B9E4-893C-3585B4CE4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A6C11-216F-CBC6-3D5D-C543008B18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C67C8-E7E1-AD04-521B-20065538E3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F3A14B-2CEA-19BD-2FF4-5B8B609D31F7}"/>
              </a:ext>
            </a:extLst>
          </p:cNvPr>
          <p:cNvSpPr>
            <a:spLocks noGrp="1"/>
          </p:cNvSpPr>
          <p:nvPr>
            <p:ph type="sldNum" sz="quarter" idx="5"/>
          </p:nvPr>
        </p:nvSpPr>
        <p:spPr/>
        <p:txBody>
          <a:bodyPr/>
          <a:lstStyle/>
          <a:p>
            <a:fld id="{C9BB7AC2-3AFF-C846-9565-53ECA52ED4D1}" type="slidenum">
              <a:rPr lang="en-US" smtClean="0"/>
              <a:t>6</a:t>
            </a:fld>
            <a:endParaRPr lang="en-US"/>
          </a:p>
        </p:txBody>
      </p:sp>
    </p:spTree>
    <p:extLst>
      <p:ext uri="{BB962C8B-B14F-4D97-AF65-F5344CB8AC3E}">
        <p14:creationId xmlns:p14="http://schemas.microsoft.com/office/powerpoint/2010/main" val="296941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00BFD-E386-9B67-3EA2-49FE8C500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F5E26F-10F5-8F36-876C-AA92ECEBB2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93511-8606-24E0-14E0-B4885C12CF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6F253D2-21A3-338D-76CF-E95D52700F89}"/>
              </a:ext>
            </a:extLst>
          </p:cNvPr>
          <p:cNvSpPr>
            <a:spLocks noGrp="1"/>
          </p:cNvSpPr>
          <p:nvPr>
            <p:ph type="sldNum" sz="quarter" idx="5"/>
          </p:nvPr>
        </p:nvSpPr>
        <p:spPr/>
        <p:txBody>
          <a:bodyPr/>
          <a:lstStyle/>
          <a:p>
            <a:fld id="{C9BB7AC2-3AFF-C846-9565-53ECA52ED4D1}" type="slidenum">
              <a:rPr lang="en-US" smtClean="0"/>
              <a:t>7</a:t>
            </a:fld>
            <a:endParaRPr lang="en-US"/>
          </a:p>
        </p:txBody>
      </p:sp>
    </p:spTree>
    <p:extLst>
      <p:ext uri="{BB962C8B-B14F-4D97-AF65-F5344CB8AC3E}">
        <p14:creationId xmlns:p14="http://schemas.microsoft.com/office/powerpoint/2010/main" val="2861519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90B9E-9E1B-7C73-154B-2D0D19EBE4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762737-BC70-71B4-6F55-3E0FA525B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4416E-D5BF-BF8F-F9C3-B733F453E6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5C89B2-C825-B341-3438-6E27B152A374}"/>
              </a:ext>
            </a:extLst>
          </p:cNvPr>
          <p:cNvSpPr>
            <a:spLocks noGrp="1"/>
          </p:cNvSpPr>
          <p:nvPr>
            <p:ph type="sldNum" sz="quarter" idx="5"/>
          </p:nvPr>
        </p:nvSpPr>
        <p:spPr/>
        <p:txBody>
          <a:bodyPr/>
          <a:lstStyle/>
          <a:p>
            <a:fld id="{C9BB7AC2-3AFF-C846-9565-53ECA52ED4D1}" type="slidenum">
              <a:rPr lang="en-US" smtClean="0"/>
              <a:t>8</a:t>
            </a:fld>
            <a:endParaRPr lang="en-US"/>
          </a:p>
        </p:txBody>
      </p:sp>
    </p:spTree>
    <p:extLst>
      <p:ext uri="{BB962C8B-B14F-4D97-AF65-F5344CB8AC3E}">
        <p14:creationId xmlns:p14="http://schemas.microsoft.com/office/powerpoint/2010/main" val="48530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6D159-AD89-5C17-E7CF-E903039490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9C419-8DD8-8532-E67E-10CFBACD48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9CB24A-B363-1D5A-B3BB-E4D5CBAFED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045386-FE0F-3ACC-F15F-720CC5B7DF59}"/>
              </a:ext>
            </a:extLst>
          </p:cNvPr>
          <p:cNvSpPr>
            <a:spLocks noGrp="1"/>
          </p:cNvSpPr>
          <p:nvPr>
            <p:ph type="sldNum" sz="quarter" idx="5"/>
          </p:nvPr>
        </p:nvSpPr>
        <p:spPr/>
        <p:txBody>
          <a:bodyPr/>
          <a:lstStyle/>
          <a:p>
            <a:fld id="{C9BB7AC2-3AFF-C846-9565-53ECA52ED4D1}" type="slidenum">
              <a:rPr lang="en-US" smtClean="0"/>
              <a:t>9</a:t>
            </a:fld>
            <a:endParaRPr lang="en-US"/>
          </a:p>
        </p:txBody>
      </p:sp>
    </p:spTree>
    <p:extLst>
      <p:ext uri="{BB962C8B-B14F-4D97-AF65-F5344CB8AC3E}">
        <p14:creationId xmlns:p14="http://schemas.microsoft.com/office/powerpoint/2010/main" val="52716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EC6A9-BB1D-47E5-CC1E-525FE6D64B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41F662C-2218-1371-E3FC-849012EFD3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77FA12-2A7F-FDFB-E373-BE380E5CE428}"/>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5" name="Footer Placeholder 4">
            <a:extLst>
              <a:ext uri="{FF2B5EF4-FFF2-40B4-BE49-F238E27FC236}">
                <a16:creationId xmlns:a16="http://schemas.microsoft.com/office/drawing/2014/main" id="{6F03C4C9-DCF8-7F8A-D973-875872E1E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EB38C3-4CF8-ADA0-F558-CC6DAC8658F7}"/>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426784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CEFC8-B903-0DAF-877A-A84C4F26DEA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AFDEC6-B983-BD79-9035-3B1455E5C8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78D6C0-2F85-EDC1-40D5-49DE3418092A}"/>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5" name="Footer Placeholder 4">
            <a:extLst>
              <a:ext uri="{FF2B5EF4-FFF2-40B4-BE49-F238E27FC236}">
                <a16:creationId xmlns:a16="http://schemas.microsoft.com/office/drawing/2014/main" id="{30C59D2C-86C3-2D3D-8E2D-2DF5BAA684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091A0F-BF62-04A1-170B-0880F8A7DFF8}"/>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3288098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E095E3-73E0-6C99-ACA4-AA23F147A1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00918C-1C4F-1F6E-D341-EB86737519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0C5E96-8B90-4B74-E49F-878C30589886}"/>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5" name="Footer Placeholder 4">
            <a:extLst>
              <a:ext uri="{FF2B5EF4-FFF2-40B4-BE49-F238E27FC236}">
                <a16:creationId xmlns:a16="http://schemas.microsoft.com/office/drawing/2014/main" id="{3FCB6E21-CFA2-9E15-4155-DBA8B2FD3F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10F34F-A5E4-DBCF-11EE-5035CA689E89}"/>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16977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47D81-11F9-AF21-B06B-07A89774DFBE}"/>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0DB3F07-5136-C8EA-E55D-BE2F8DD9A39D}"/>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7FCA5A-9A47-EC2C-6DB0-2DF5D315D20D}"/>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5" name="Footer Placeholder 4">
            <a:extLst>
              <a:ext uri="{FF2B5EF4-FFF2-40B4-BE49-F238E27FC236}">
                <a16:creationId xmlns:a16="http://schemas.microsoft.com/office/drawing/2014/main" id="{E216E814-E620-BE5A-2717-29A607294E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F08B1-0D28-BB15-7BC5-91E750F65F99}"/>
              </a:ext>
            </a:extLst>
          </p:cNvPr>
          <p:cNvSpPr>
            <a:spLocks noGrp="1"/>
          </p:cNvSpPr>
          <p:nvPr>
            <p:ph type="sldNum" sz="quarter" idx="12"/>
          </p:nvPr>
        </p:nvSpPr>
        <p:spPr/>
        <p:txBody>
          <a:bodyPr/>
          <a:lstStyle/>
          <a:p>
            <a:fld id="{067ECCD9-BCD9-4774-8D0C-18E24096D4E2}" type="slidenum">
              <a:rPr lang="en-GB" smtClean="0"/>
              <a:t>‹#›</a:t>
            </a:fld>
            <a:endParaRPr lang="en-GB"/>
          </a:p>
        </p:txBody>
      </p:sp>
      <p:grpSp>
        <p:nvGrpSpPr>
          <p:cNvPr id="7" name="Group 6">
            <a:extLst>
              <a:ext uri="{FF2B5EF4-FFF2-40B4-BE49-F238E27FC236}">
                <a16:creationId xmlns:a16="http://schemas.microsoft.com/office/drawing/2014/main" id="{E59A6661-8901-752D-1F2A-2640B2E2E41B}"/>
              </a:ext>
            </a:extLst>
          </p:cNvPr>
          <p:cNvGrpSpPr/>
          <p:nvPr userDrawn="1"/>
        </p:nvGrpSpPr>
        <p:grpSpPr>
          <a:xfrm>
            <a:off x="0" y="6435972"/>
            <a:ext cx="12192000" cy="422028"/>
            <a:chOff x="0" y="6435972"/>
            <a:chExt cx="12192000" cy="422028"/>
          </a:xfrm>
        </p:grpSpPr>
        <p:sp>
          <p:nvSpPr>
            <p:cNvPr id="8" name="Rectangle 7">
              <a:extLst>
                <a:ext uri="{FF2B5EF4-FFF2-40B4-BE49-F238E27FC236}">
                  <a16:creationId xmlns:a16="http://schemas.microsoft.com/office/drawing/2014/main" id="{190BB936-EEF1-0D89-69D0-FC4958908248}"/>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6DA1A56-3D72-5798-12B8-9520DFD30D0E}"/>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0" name="Picture 2" descr="Home | Lacon Childe School">
            <a:extLst>
              <a:ext uri="{FF2B5EF4-FFF2-40B4-BE49-F238E27FC236}">
                <a16:creationId xmlns:a16="http://schemas.microsoft.com/office/drawing/2014/main" id="{6542C20B-85EA-C657-E604-2B936F57BAF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74242" y="4996943"/>
            <a:ext cx="1443516" cy="1255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641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21E0-79D1-8004-4D1B-853FBB4AA3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68245D-779D-A798-755F-964E296099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7483CD-C5DD-37B2-2210-4B0CBFEA0CCB}"/>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5" name="Footer Placeholder 4">
            <a:extLst>
              <a:ext uri="{FF2B5EF4-FFF2-40B4-BE49-F238E27FC236}">
                <a16:creationId xmlns:a16="http://schemas.microsoft.com/office/drawing/2014/main" id="{6EE46A71-6F66-87A7-4908-5A0A0F976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9A839A-0FB8-E813-DCA9-5EA8CAF5AFEE}"/>
              </a:ext>
            </a:extLst>
          </p:cNvPr>
          <p:cNvSpPr>
            <a:spLocks noGrp="1"/>
          </p:cNvSpPr>
          <p:nvPr>
            <p:ph type="sldNum" sz="quarter" idx="12"/>
          </p:nvPr>
        </p:nvSpPr>
        <p:spPr/>
        <p:txBody>
          <a:bodyPr/>
          <a:lstStyle/>
          <a:p>
            <a:fld id="{067ECCD9-BCD9-4774-8D0C-18E24096D4E2}" type="slidenum">
              <a:rPr lang="en-GB" smtClean="0"/>
              <a:t>‹#›</a:t>
            </a:fld>
            <a:endParaRPr lang="en-GB"/>
          </a:p>
        </p:txBody>
      </p:sp>
      <p:grpSp>
        <p:nvGrpSpPr>
          <p:cNvPr id="7" name="Group 6">
            <a:extLst>
              <a:ext uri="{FF2B5EF4-FFF2-40B4-BE49-F238E27FC236}">
                <a16:creationId xmlns:a16="http://schemas.microsoft.com/office/drawing/2014/main" id="{5041BA62-CA2C-F691-5B14-DFD2D5B7E77E}"/>
              </a:ext>
            </a:extLst>
          </p:cNvPr>
          <p:cNvGrpSpPr/>
          <p:nvPr userDrawn="1"/>
        </p:nvGrpSpPr>
        <p:grpSpPr>
          <a:xfrm>
            <a:off x="0" y="6435972"/>
            <a:ext cx="12192000" cy="422028"/>
            <a:chOff x="0" y="6435972"/>
            <a:chExt cx="12192000" cy="422028"/>
          </a:xfrm>
        </p:grpSpPr>
        <p:sp>
          <p:nvSpPr>
            <p:cNvPr id="8" name="Rectangle 7">
              <a:extLst>
                <a:ext uri="{FF2B5EF4-FFF2-40B4-BE49-F238E27FC236}">
                  <a16:creationId xmlns:a16="http://schemas.microsoft.com/office/drawing/2014/main" id="{B380C06B-7CAD-E325-DB07-5279DE8AC3B3}"/>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C4DB468-1963-8662-1188-42F999762D1A}"/>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0" name="Picture 2" descr="Home | Lacon Childe School">
            <a:extLst>
              <a:ext uri="{FF2B5EF4-FFF2-40B4-BE49-F238E27FC236}">
                <a16:creationId xmlns:a16="http://schemas.microsoft.com/office/drawing/2014/main" id="{C83A02D0-59F5-DA19-5123-E63454D2AB3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352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8738-BE45-9BC1-35D2-B3BB6BAB93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5B6D39-4E69-A9A8-0879-25E0DB7584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79A189-AE01-6561-B7E2-0E4ADCABF510}"/>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5" name="Footer Placeholder 4">
            <a:extLst>
              <a:ext uri="{FF2B5EF4-FFF2-40B4-BE49-F238E27FC236}">
                <a16:creationId xmlns:a16="http://schemas.microsoft.com/office/drawing/2014/main" id="{0EF5A301-C399-077B-9A94-3440C8444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E8D39E-5D44-663A-A66A-96CAC12B37CB}"/>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991205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A604-7982-ADA9-3C84-62186DCC62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CB3B5-C69A-83AE-EE7C-AFD93EF3CF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814264-AC3A-032C-F2E7-AB2D917673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D444DA-A175-E463-9196-E2A8BBEF55DC}"/>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6" name="Footer Placeholder 5">
            <a:extLst>
              <a:ext uri="{FF2B5EF4-FFF2-40B4-BE49-F238E27FC236}">
                <a16:creationId xmlns:a16="http://schemas.microsoft.com/office/drawing/2014/main" id="{91E1C6BC-E83D-375A-598D-7F9B6001B5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6B48C1B-002D-D4F2-7E05-2B4F639E619A}"/>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129047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F703-78E5-1D1A-49C3-927EC9C6DD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5A16BC-8606-A6CD-646C-30F7C56095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EBBFDF-2CC4-8288-E7C8-3B90E7605E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F981F2-0372-0A52-7BFF-9120978C2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5E9B79-F532-B5A2-D82B-7EB5D3C4DE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7523F48-25E0-09E6-D389-62E2531D633D}"/>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8" name="Footer Placeholder 7">
            <a:extLst>
              <a:ext uri="{FF2B5EF4-FFF2-40B4-BE49-F238E27FC236}">
                <a16:creationId xmlns:a16="http://schemas.microsoft.com/office/drawing/2014/main" id="{E67450CC-0831-1D75-78DF-1C22D2FDB2F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B84E45B-49F9-42CA-60BB-F7F19D502AD6}"/>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179047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C412-A2D7-72C7-D870-A34A1E34E7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6502058-AF5B-CCE4-6D25-F11E3A09B797}"/>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4" name="Footer Placeholder 3">
            <a:extLst>
              <a:ext uri="{FF2B5EF4-FFF2-40B4-BE49-F238E27FC236}">
                <a16:creationId xmlns:a16="http://schemas.microsoft.com/office/drawing/2014/main" id="{43CEBDFF-B7C9-9FB7-CFBE-CD924D494F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0541B2-1A87-A1DA-97F6-8D32C313C6AF}"/>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3528056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B28FC9-1CCF-03BF-C4CD-A1545D608AD7}"/>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3" name="Footer Placeholder 2">
            <a:extLst>
              <a:ext uri="{FF2B5EF4-FFF2-40B4-BE49-F238E27FC236}">
                <a16:creationId xmlns:a16="http://schemas.microsoft.com/office/drawing/2014/main" id="{3110462F-A9AE-8A3F-6415-CDE1E047DE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D95AE37-8AD8-C6E6-74BE-88C9E3F6AB4D}"/>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815273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69895-1596-EF87-B1C9-B6DB671FF3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A46DB9F-82C4-9819-FE85-45E8B7B8E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9B9883-A458-AF47-3D60-1478B98B6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C6E53-09E1-0FD9-B07A-37779733FFD3}"/>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6" name="Footer Placeholder 5">
            <a:extLst>
              <a:ext uri="{FF2B5EF4-FFF2-40B4-BE49-F238E27FC236}">
                <a16:creationId xmlns:a16="http://schemas.microsoft.com/office/drawing/2014/main" id="{65BBF6CB-55D4-36D6-4A9D-1B647C74BD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7F2ADC-C9B7-9D01-2C2C-D19CAB464BF8}"/>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146246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6F01-3F38-932C-30F9-86BD868C67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1379BD-520A-5C7F-2A84-25FCD84DF5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805B4F-72A4-9C90-C986-F321826308C7}"/>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5" name="Footer Placeholder 4">
            <a:extLst>
              <a:ext uri="{FF2B5EF4-FFF2-40B4-BE49-F238E27FC236}">
                <a16:creationId xmlns:a16="http://schemas.microsoft.com/office/drawing/2014/main" id="{4E3B3E6A-956A-6A60-1040-3271A9B3C8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1AAA0D-3DF9-9A15-18AE-792AC0891BDF}"/>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1750127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65FBA-1AEB-C07A-84FC-B62CEBAF78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AA2CE56-7E49-01A7-B8B9-08BE5E5D2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CE6877D-DD6B-F9C7-2E08-2A35E38637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BB2823-7D95-B075-A8B4-A035EC6A8049}"/>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6" name="Footer Placeholder 5">
            <a:extLst>
              <a:ext uri="{FF2B5EF4-FFF2-40B4-BE49-F238E27FC236}">
                <a16:creationId xmlns:a16="http://schemas.microsoft.com/office/drawing/2014/main" id="{711D00C2-9493-8040-CC13-8908E25EF2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902DA5-F0F6-6769-7F22-3184292B0EDE}"/>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2785714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D23C-336A-3BE7-A9AB-026A3DEA3F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875CB1-C806-F90C-44FB-74F96A87ED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D35C7E-B4A4-5920-6F0B-6E3C40CE2865}"/>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5" name="Footer Placeholder 4">
            <a:extLst>
              <a:ext uri="{FF2B5EF4-FFF2-40B4-BE49-F238E27FC236}">
                <a16:creationId xmlns:a16="http://schemas.microsoft.com/office/drawing/2014/main" id="{5E3B75CC-A534-3737-ABBB-A74E6E9162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F631F5-B27F-C646-D403-29B101FF03C6}"/>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1882953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ABC12-4D3E-4EE7-D17E-2FEDEB9344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5A23B0-71DA-F238-9EFD-A89FD13EC5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9F07DD-0C10-C820-B5E7-F490CC22AE91}"/>
              </a:ext>
            </a:extLst>
          </p:cNvPr>
          <p:cNvSpPr>
            <a:spLocks noGrp="1"/>
          </p:cNvSpPr>
          <p:nvPr>
            <p:ph type="dt" sz="half" idx="10"/>
          </p:nvPr>
        </p:nvSpPr>
        <p:spPr/>
        <p:txBody>
          <a:bodyPr/>
          <a:lstStyle/>
          <a:p>
            <a:fld id="{A0B4A9E5-4996-4D61-B937-C2E88C04D769}" type="datetimeFigureOut">
              <a:rPr lang="en-GB" smtClean="0"/>
              <a:t>01/10/2025</a:t>
            </a:fld>
            <a:endParaRPr lang="en-GB"/>
          </a:p>
        </p:txBody>
      </p:sp>
      <p:sp>
        <p:nvSpPr>
          <p:cNvPr id="5" name="Footer Placeholder 4">
            <a:extLst>
              <a:ext uri="{FF2B5EF4-FFF2-40B4-BE49-F238E27FC236}">
                <a16:creationId xmlns:a16="http://schemas.microsoft.com/office/drawing/2014/main" id="{A0D4F963-63E0-283A-4904-3F5123C14E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E325A6-DFB8-C8C8-A494-FEE068DEAA4B}"/>
              </a:ext>
            </a:extLst>
          </p:cNvPr>
          <p:cNvSpPr>
            <a:spLocks noGrp="1"/>
          </p:cNvSpPr>
          <p:nvPr>
            <p:ph type="sldNum" sz="quarter" idx="12"/>
          </p:nvPr>
        </p:nvSpPr>
        <p:spPr/>
        <p:txBody>
          <a:bodyPr/>
          <a:lstStyle/>
          <a:p>
            <a:fld id="{067ECCD9-BCD9-4774-8D0C-18E24096D4E2}" type="slidenum">
              <a:rPr lang="en-GB" smtClean="0"/>
              <a:t>‹#›</a:t>
            </a:fld>
            <a:endParaRPr lang="en-GB"/>
          </a:p>
        </p:txBody>
      </p:sp>
    </p:spTree>
    <p:extLst>
      <p:ext uri="{BB962C8B-B14F-4D97-AF65-F5344CB8AC3E}">
        <p14:creationId xmlns:p14="http://schemas.microsoft.com/office/powerpoint/2010/main" val="959153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FEC8-F71C-E6BF-CBFA-DDF548E9C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92E18C6-864E-574B-CA0F-7996546BA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81C9A8-A18F-55B0-E781-24CAB66DE394}"/>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5" name="Footer Placeholder 4">
            <a:extLst>
              <a:ext uri="{FF2B5EF4-FFF2-40B4-BE49-F238E27FC236}">
                <a16:creationId xmlns:a16="http://schemas.microsoft.com/office/drawing/2014/main" id="{BEFD91F8-6DD4-2045-D830-3CB715269E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D07D6D-20B6-6F2D-3971-FFBFE807C64E}"/>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186260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92A5F-2879-E49B-0FA1-AC3E5B14B3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6E647F-4DE3-FF0A-FB2A-10BB75E3B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A4ECC1-F48D-DC62-2F7A-1D3D4D2C6B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25F0F8-1EA9-7313-83CB-DCD9466109F3}"/>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6" name="Footer Placeholder 5">
            <a:extLst>
              <a:ext uri="{FF2B5EF4-FFF2-40B4-BE49-F238E27FC236}">
                <a16:creationId xmlns:a16="http://schemas.microsoft.com/office/drawing/2014/main" id="{C5785820-31D0-81CF-7A53-9D132E933D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A5B6AE-9D34-9BB6-D74B-45FE2603E761}"/>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632699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EB9D-7103-F233-1DC1-8876807282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D323A5-36E9-2670-5DDA-4FB34925C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EB5716-FDFC-60F3-42E3-E1E22718B3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976EEAB-012B-D0E6-AADB-5E4A14AA5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9A5A9B-9FDF-F37D-325E-1162608B4A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375BD8C-4F97-E43A-2C54-E2BA1E9AF3A5}"/>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8" name="Footer Placeholder 7">
            <a:extLst>
              <a:ext uri="{FF2B5EF4-FFF2-40B4-BE49-F238E27FC236}">
                <a16:creationId xmlns:a16="http://schemas.microsoft.com/office/drawing/2014/main" id="{AB5F19A5-9612-662D-47DF-5B7C2555A9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8AE5EB-94C0-FE8B-B7C5-DE06C8F0B6E5}"/>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297258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55682-7D8C-130E-CC4A-B9379473F72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562AA3-C8E7-62E0-C1C8-CB0131FE55D4}"/>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4" name="Footer Placeholder 3">
            <a:extLst>
              <a:ext uri="{FF2B5EF4-FFF2-40B4-BE49-F238E27FC236}">
                <a16:creationId xmlns:a16="http://schemas.microsoft.com/office/drawing/2014/main" id="{2CB0BD84-D8DA-FBCD-A3AE-559E6B69DC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3D5F01-A532-E896-42C4-822FCB09CE9C}"/>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413163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B6D9FA-194C-F789-D643-E632D9DEE65B}"/>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3" name="Footer Placeholder 2">
            <a:extLst>
              <a:ext uri="{FF2B5EF4-FFF2-40B4-BE49-F238E27FC236}">
                <a16:creationId xmlns:a16="http://schemas.microsoft.com/office/drawing/2014/main" id="{8501E193-AA2D-590E-5414-C1DD864E20E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F7FD76-650C-F3E9-8D07-048583E7216F}"/>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2331405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AD6A5-D706-7F26-026E-8ED387E045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F6D886-07B9-415E-F343-02C8CC8012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1A844E-947E-2749-6093-6DE098F08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84DE3-23F5-E1E5-A4C5-BCE0C34B6009}"/>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6" name="Footer Placeholder 5">
            <a:extLst>
              <a:ext uri="{FF2B5EF4-FFF2-40B4-BE49-F238E27FC236}">
                <a16:creationId xmlns:a16="http://schemas.microsoft.com/office/drawing/2014/main" id="{9259C72B-F58A-83FF-9C06-CE8EFD5071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752E70-EE94-9165-8FCA-F4E45D6B4E35}"/>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4229179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A797-32B4-73C6-85A8-1A6DFC271C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AEF60D8-508D-A19C-FEF3-85ACC9918A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BE1C66-7AF4-9035-BF9D-159EAE16BF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36A504-6099-F6BA-965D-AC850944214C}"/>
              </a:ext>
            </a:extLst>
          </p:cNvPr>
          <p:cNvSpPr>
            <a:spLocks noGrp="1"/>
          </p:cNvSpPr>
          <p:nvPr>
            <p:ph type="dt" sz="half" idx="10"/>
          </p:nvPr>
        </p:nvSpPr>
        <p:spPr/>
        <p:txBody>
          <a:bodyPr/>
          <a:lstStyle/>
          <a:p>
            <a:fld id="{9EF47467-4059-400F-87D3-4CD06993EB55}" type="datetimeFigureOut">
              <a:rPr lang="en-GB" smtClean="0"/>
              <a:t>01/10/2025</a:t>
            </a:fld>
            <a:endParaRPr lang="en-GB"/>
          </a:p>
        </p:txBody>
      </p:sp>
      <p:sp>
        <p:nvSpPr>
          <p:cNvPr id="6" name="Footer Placeholder 5">
            <a:extLst>
              <a:ext uri="{FF2B5EF4-FFF2-40B4-BE49-F238E27FC236}">
                <a16:creationId xmlns:a16="http://schemas.microsoft.com/office/drawing/2014/main" id="{416F239D-9B6A-2000-4C39-EEE7BA026F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597437-F330-328E-E3E6-A9F50E3CB083}"/>
              </a:ext>
            </a:extLst>
          </p:cNvPr>
          <p:cNvSpPr>
            <a:spLocks noGrp="1"/>
          </p:cNvSpPr>
          <p:nvPr>
            <p:ph type="sldNum" sz="quarter" idx="12"/>
          </p:nvPr>
        </p:nvSpPr>
        <p:spPr/>
        <p:txBody>
          <a:bodyPr/>
          <a:lstStyle/>
          <a:p>
            <a:fld id="{23EADD74-0113-408F-BEAD-37E76A044077}" type="slidenum">
              <a:rPr lang="en-GB" smtClean="0"/>
              <a:t>‹#›</a:t>
            </a:fld>
            <a:endParaRPr lang="en-GB"/>
          </a:p>
        </p:txBody>
      </p:sp>
    </p:spTree>
    <p:extLst>
      <p:ext uri="{BB962C8B-B14F-4D97-AF65-F5344CB8AC3E}">
        <p14:creationId xmlns:p14="http://schemas.microsoft.com/office/powerpoint/2010/main" val="244701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7FD6D5-14ED-9DCC-B0FF-B6B4838061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6F7C38-9E3D-2642-03E8-41889AB945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4E071D-5DCA-788C-6440-786980AE99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EF47467-4059-400F-87D3-4CD06993EB55}" type="datetimeFigureOut">
              <a:rPr lang="en-GB" smtClean="0"/>
              <a:t>01/10/2025</a:t>
            </a:fld>
            <a:endParaRPr lang="en-GB"/>
          </a:p>
        </p:txBody>
      </p:sp>
      <p:sp>
        <p:nvSpPr>
          <p:cNvPr id="5" name="Footer Placeholder 4">
            <a:extLst>
              <a:ext uri="{FF2B5EF4-FFF2-40B4-BE49-F238E27FC236}">
                <a16:creationId xmlns:a16="http://schemas.microsoft.com/office/drawing/2014/main" id="{E601755E-F85E-C058-A06B-E3C81B4F8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98188C7-BF39-7C40-B297-515B08803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EADD74-0113-408F-BEAD-37E76A044077}" type="slidenum">
              <a:rPr lang="en-GB" smtClean="0"/>
              <a:t>‹#›</a:t>
            </a:fld>
            <a:endParaRPr lang="en-GB"/>
          </a:p>
        </p:txBody>
      </p:sp>
    </p:spTree>
    <p:extLst>
      <p:ext uri="{BB962C8B-B14F-4D97-AF65-F5344CB8AC3E}">
        <p14:creationId xmlns:p14="http://schemas.microsoft.com/office/powerpoint/2010/main" val="376293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E37FDF-E150-CC48-EC48-E24F9CEC0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5A024C-93EF-ED68-B9C2-78FE96035B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87E050-D51A-38D4-A1D0-E7100B8A45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4A9E5-4996-4D61-B937-C2E88C04D769}" type="datetimeFigureOut">
              <a:rPr lang="en-GB" smtClean="0"/>
              <a:t>01/10/2025</a:t>
            </a:fld>
            <a:endParaRPr lang="en-GB"/>
          </a:p>
        </p:txBody>
      </p:sp>
      <p:sp>
        <p:nvSpPr>
          <p:cNvPr id="5" name="Footer Placeholder 4">
            <a:extLst>
              <a:ext uri="{FF2B5EF4-FFF2-40B4-BE49-F238E27FC236}">
                <a16:creationId xmlns:a16="http://schemas.microsoft.com/office/drawing/2014/main" id="{C9D6DECA-54F7-505A-9262-6A28FB0E08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9A690A-B34A-CA65-3410-DD5B918BF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ECCD9-BCD9-4774-8D0C-18E24096D4E2}" type="slidenum">
              <a:rPr lang="en-GB" smtClean="0"/>
              <a:t>‹#›</a:t>
            </a:fld>
            <a:endParaRPr lang="en-GB"/>
          </a:p>
        </p:txBody>
      </p:sp>
    </p:spTree>
    <p:extLst>
      <p:ext uri="{BB962C8B-B14F-4D97-AF65-F5344CB8AC3E}">
        <p14:creationId xmlns:p14="http://schemas.microsoft.com/office/powerpoint/2010/main" val="1595099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hyperlink" Target="mailto:Sam.Martin@laconchildeschool.co.uk" TargetMode="External"/><Relationship Id="rId3" Type="http://schemas.openxmlformats.org/officeDocument/2006/relationships/image" Target="../media/image1.png"/><Relationship Id="rId7" Type="http://schemas.openxmlformats.org/officeDocument/2006/relationships/hyperlink" Target="mailto:Helen.Gilder@laconchildeschool.co.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Aleksandra.Koziel@laconchildeschool.co.uk" TargetMode="External"/><Relationship Id="rId11" Type="http://schemas.openxmlformats.org/officeDocument/2006/relationships/image" Target="../media/image19.png"/><Relationship Id="rId5" Type="http://schemas.openxmlformats.org/officeDocument/2006/relationships/hyperlink" Target="mailto:Alice.Martin@laconchildeschool.co.uk" TargetMode="External"/><Relationship Id="rId10" Type="http://schemas.openxmlformats.org/officeDocument/2006/relationships/image" Target="../media/image18.png"/><Relationship Id="rId4" Type="http://schemas.openxmlformats.org/officeDocument/2006/relationships/hyperlink" Target="mailto:Charlotte.Johnston@laconchildeschool.co.uk" TargetMode="External"/><Relationship Id="rId9" Type="http://schemas.openxmlformats.org/officeDocument/2006/relationships/hyperlink" Target="mailto:Marianne.Salmon@laconchildeschool.co.uk"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hyperlink" Target="mailto:Tim.Stiles@laconchildeschool.co.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Charlotte.Johnston@laconchildeschool.co.uk" TargetMode="External"/><Relationship Id="rId11" Type="http://schemas.openxmlformats.org/officeDocument/2006/relationships/image" Target="../media/image23.png"/><Relationship Id="rId5" Type="http://schemas.openxmlformats.org/officeDocument/2006/relationships/hyperlink" Target="mailto:Kerry.Jasper@laconchildeschool.co.uk" TargetMode="External"/><Relationship Id="rId10" Type="http://schemas.openxmlformats.org/officeDocument/2006/relationships/image" Target="../media/image22.png"/><Relationship Id="rId4" Type="http://schemas.openxmlformats.org/officeDocument/2006/relationships/hyperlink" Target="mailto:Kara.Guise@laconchildeschool.co.uk"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healthforteens.co.uk/shropshire/find-hel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ngminds.org.uk/paren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91F0A-9739-D586-216D-9B8CBD07B245}"/>
              </a:ext>
            </a:extLst>
          </p:cNvPr>
          <p:cNvSpPr>
            <a:spLocks noGrp="1"/>
          </p:cNvSpPr>
          <p:nvPr>
            <p:ph type="ctrTitle"/>
          </p:nvPr>
        </p:nvSpPr>
        <p:spPr>
          <a:xfrm>
            <a:off x="1628503" y="692740"/>
            <a:ext cx="9144000" cy="1153004"/>
          </a:xfrm>
        </p:spPr>
        <p:txBody>
          <a:bodyPr>
            <a:normAutofit fontScale="90000"/>
          </a:bodyPr>
          <a:lstStyle/>
          <a:p>
            <a:r>
              <a:rPr lang="en-GB" sz="7200" b="1">
                <a:latin typeface="Arial"/>
                <a:cs typeface="Arial"/>
              </a:rPr>
              <a:t>Lacon Childe School</a:t>
            </a:r>
          </a:p>
        </p:txBody>
      </p:sp>
      <p:sp>
        <p:nvSpPr>
          <p:cNvPr id="3" name="Subtitle 2">
            <a:extLst>
              <a:ext uri="{FF2B5EF4-FFF2-40B4-BE49-F238E27FC236}">
                <a16:creationId xmlns:a16="http://schemas.microsoft.com/office/drawing/2014/main" id="{1CC5BAFD-CF48-4980-9EF1-024C9663DDB5}"/>
              </a:ext>
            </a:extLst>
          </p:cNvPr>
          <p:cNvSpPr>
            <a:spLocks noGrp="1"/>
          </p:cNvSpPr>
          <p:nvPr>
            <p:ph type="subTitle" idx="1"/>
          </p:nvPr>
        </p:nvSpPr>
        <p:spPr>
          <a:xfrm>
            <a:off x="1173480" y="2031022"/>
            <a:ext cx="9845040" cy="2388009"/>
          </a:xfrm>
        </p:spPr>
        <p:txBody>
          <a:bodyPr vert="horz" lIns="91440" tIns="45720" rIns="91440" bIns="45720" rtlCol="0" anchor="t">
            <a:normAutofit fontScale="92500" lnSpcReduction="10000"/>
          </a:bodyPr>
          <a:lstStyle/>
          <a:p>
            <a:endParaRPr lang="en-GB" sz="4800">
              <a:latin typeface="Google Sans"/>
            </a:endParaRPr>
          </a:p>
          <a:p>
            <a:r>
              <a:rPr lang="en-GB" sz="6000">
                <a:latin typeface="Google Sans"/>
                <a:cs typeface="Arial"/>
              </a:rPr>
              <a:t>Welcome to </a:t>
            </a:r>
          </a:p>
          <a:p>
            <a:r>
              <a:rPr lang="en-GB" sz="6000">
                <a:latin typeface="Google Sans"/>
                <a:cs typeface="Arial"/>
              </a:rPr>
              <a:t>Y10 Information Evening</a:t>
            </a:r>
          </a:p>
        </p:txBody>
      </p:sp>
    </p:spTree>
    <p:extLst>
      <p:ext uri="{BB962C8B-B14F-4D97-AF65-F5344CB8AC3E}">
        <p14:creationId xmlns:p14="http://schemas.microsoft.com/office/powerpoint/2010/main" val="325775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FD94D-1436-98F0-F316-F45FCF47824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88DB6E5-1963-F17E-0F70-13E112B4AE58}"/>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FD752BB5-D4D3-ED3A-111D-5A33BF426861}"/>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0F7F1B6-A731-D46E-8045-E8D56B95E3FE}"/>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84401C16-08CC-EC7E-19AC-BD8E896BDF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C9FBD0E4-2ED0-3DDA-5AC2-5B40B50E0B42}"/>
              </a:ext>
            </a:extLst>
          </p:cNvPr>
          <p:cNvSpPr>
            <a:spLocks noGrp="1"/>
          </p:cNvSpPr>
          <p:nvPr>
            <p:ph type="title"/>
          </p:nvPr>
        </p:nvSpPr>
        <p:spPr>
          <a:xfrm>
            <a:off x="237744" y="288964"/>
            <a:ext cx="10997184" cy="5203570"/>
          </a:xfrm>
        </p:spPr>
        <p:txBody>
          <a:bodyPr>
            <a:normAutofit fontScale="90000"/>
          </a:bodyPr>
          <a:lstStyle/>
          <a:p>
            <a:br>
              <a:rPr lang="en-GB" b="1"/>
            </a:br>
            <a:br>
              <a:rPr lang="en-GB" b="1"/>
            </a:br>
            <a:br>
              <a:rPr lang="en-GB" b="1"/>
            </a:br>
            <a:br>
              <a:rPr lang="en-GB" b="1"/>
            </a:br>
            <a:br>
              <a:rPr lang="en-GB" b="1"/>
            </a:br>
            <a:r>
              <a:rPr lang="en-GB" b="1"/>
              <a:t>  Read, </a:t>
            </a:r>
            <a:br>
              <a:rPr lang="en-GB" b="1"/>
            </a:br>
            <a:r>
              <a:rPr lang="en-GB" b="1"/>
              <a:t>  Cover, </a:t>
            </a:r>
            <a:br>
              <a:rPr lang="en-GB" b="1"/>
            </a:br>
            <a:r>
              <a:rPr lang="en-GB" b="1"/>
              <a:t>  Repeat,</a:t>
            </a:r>
            <a:br>
              <a:rPr lang="en-GB" b="1"/>
            </a:br>
            <a:r>
              <a:rPr lang="en-GB" b="1"/>
              <a:t>  Check</a:t>
            </a:r>
            <a:br>
              <a:rPr lang="en-GB"/>
            </a:br>
            <a:br>
              <a:rPr lang="en-GB"/>
            </a:br>
            <a:br>
              <a:rPr lang="en-GB"/>
            </a:br>
            <a:br>
              <a:rPr lang="en-GB"/>
            </a:br>
            <a:endParaRPr lang="en-GB"/>
          </a:p>
        </p:txBody>
      </p:sp>
      <p:pic>
        <p:nvPicPr>
          <p:cNvPr id="4" name="Picture 3">
            <a:extLst>
              <a:ext uri="{FF2B5EF4-FFF2-40B4-BE49-F238E27FC236}">
                <a16:creationId xmlns:a16="http://schemas.microsoft.com/office/drawing/2014/main" id="{6EF32247-C8A9-B264-D67D-4988A37B81D9}"/>
              </a:ext>
            </a:extLst>
          </p:cNvPr>
          <p:cNvPicPr>
            <a:picLocks noChangeAspect="1"/>
          </p:cNvPicPr>
          <p:nvPr/>
        </p:nvPicPr>
        <p:blipFill>
          <a:blip r:embed="rId4"/>
          <a:stretch>
            <a:fillRect/>
          </a:stretch>
        </p:blipFill>
        <p:spPr>
          <a:xfrm>
            <a:off x="2214297" y="38773"/>
            <a:ext cx="9020631" cy="6033826"/>
          </a:xfrm>
          <a:prstGeom prst="rect">
            <a:avLst/>
          </a:prstGeom>
        </p:spPr>
      </p:pic>
    </p:spTree>
    <p:extLst>
      <p:ext uri="{BB962C8B-B14F-4D97-AF65-F5344CB8AC3E}">
        <p14:creationId xmlns:p14="http://schemas.microsoft.com/office/powerpoint/2010/main" val="251535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6170E-42B8-0530-FF45-C758D31A847A}"/>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6C0D04D-6BEC-676E-14FA-44E817F2440F}"/>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25B8B99A-B0BF-9EB3-D146-8911BF7C6420}"/>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56B83E3-4774-1C74-C379-0520F8049D0E}"/>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5B360C97-0B08-DBE3-B712-6718481D19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D81A283-2CD7-C518-B737-91CB7438B900}"/>
              </a:ext>
            </a:extLst>
          </p:cNvPr>
          <p:cNvSpPr>
            <a:spLocks noGrp="1"/>
          </p:cNvSpPr>
          <p:nvPr>
            <p:ph type="title"/>
          </p:nvPr>
        </p:nvSpPr>
        <p:spPr>
          <a:xfrm>
            <a:off x="734405" y="80068"/>
            <a:ext cx="10515600" cy="3604964"/>
          </a:xfrm>
        </p:spPr>
        <p:txBody>
          <a:bodyPr>
            <a:normAutofit/>
          </a:bodyPr>
          <a:lstStyle/>
          <a:p>
            <a:pPr algn="ctr"/>
            <a:r>
              <a:rPr lang="en-GB" b="1"/>
              <a:t>Mind Maps</a:t>
            </a:r>
            <a:br>
              <a:rPr lang="en-GB"/>
            </a:br>
            <a:br>
              <a:rPr lang="en-GB"/>
            </a:br>
            <a:br>
              <a:rPr lang="en-GB"/>
            </a:br>
            <a:br>
              <a:rPr lang="en-GB"/>
            </a:br>
            <a:endParaRPr lang="en-GB"/>
          </a:p>
        </p:txBody>
      </p:sp>
      <p:pic>
        <p:nvPicPr>
          <p:cNvPr id="4" name="Picture 3">
            <a:extLst>
              <a:ext uri="{FF2B5EF4-FFF2-40B4-BE49-F238E27FC236}">
                <a16:creationId xmlns:a16="http://schemas.microsoft.com/office/drawing/2014/main" id="{54D7D3AC-87F2-7710-4050-3D35F62246F2}"/>
              </a:ext>
            </a:extLst>
          </p:cNvPr>
          <p:cNvPicPr>
            <a:picLocks noChangeAspect="1"/>
          </p:cNvPicPr>
          <p:nvPr/>
        </p:nvPicPr>
        <p:blipFill>
          <a:blip r:embed="rId4"/>
          <a:srcRect t="12783"/>
          <a:stretch>
            <a:fillRect/>
          </a:stretch>
        </p:blipFill>
        <p:spPr>
          <a:xfrm>
            <a:off x="201471" y="1133857"/>
            <a:ext cx="11256124" cy="4864167"/>
          </a:xfrm>
          <a:prstGeom prst="rect">
            <a:avLst/>
          </a:prstGeom>
        </p:spPr>
      </p:pic>
    </p:spTree>
    <p:extLst>
      <p:ext uri="{BB962C8B-B14F-4D97-AF65-F5344CB8AC3E}">
        <p14:creationId xmlns:p14="http://schemas.microsoft.com/office/powerpoint/2010/main" val="156420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CF08B-8E10-0194-4E60-CF667B6C403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43ABE644-10EF-176E-D3AC-B4BC8B9ED12F}"/>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E105C077-C8D8-3F78-EA1B-0977B7D3B86F}"/>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5A49BFF-15DF-0525-BA82-D9D8C0D737DD}"/>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49D746DC-5C8B-FE01-909D-357C661A13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6190949-5E66-36E4-573D-9375059FFE38}"/>
              </a:ext>
            </a:extLst>
          </p:cNvPr>
          <p:cNvSpPr>
            <a:spLocks noGrp="1"/>
          </p:cNvSpPr>
          <p:nvPr>
            <p:ph type="title"/>
          </p:nvPr>
        </p:nvSpPr>
        <p:spPr>
          <a:xfrm>
            <a:off x="719328" y="288964"/>
            <a:ext cx="10515600" cy="3332058"/>
          </a:xfrm>
        </p:spPr>
        <p:txBody>
          <a:bodyPr>
            <a:normAutofit/>
          </a:bodyPr>
          <a:lstStyle/>
          <a:p>
            <a:pPr algn="ctr"/>
            <a:r>
              <a:rPr lang="en-GB" b="1"/>
              <a:t>Revision Clocks</a:t>
            </a:r>
            <a:br>
              <a:rPr lang="en-GB"/>
            </a:br>
            <a:br>
              <a:rPr lang="en-GB"/>
            </a:br>
            <a:br>
              <a:rPr lang="en-GB"/>
            </a:br>
            <a:br>
              <a:rPr lang="en-GB"/>
            </a:br>
            <a:endParaRPr lang="en-GB"/>
          </a:p>
        </p:txBody>
      </p:sp>
      <p:pic>
        <p:nvPicPr>
          <p:cNvPr id="4" name="Picture 3">
            <a:extLst>
              <a:ext uri="{FF2B5EF4-FFF2-40B4-BE49-F238E27FC236}">
                <a16:creationId xmlns:a16="http://schemas.microsoft.com/office/drawing/2014/main" id="{1D52A81F-236C-373A-EE5C-7DFA0816D58B}"/>
              </a:ext>
            </a:extLst>
          </p:cNvPr>
          <p:cNvPicPr>
            <a:picLocks noChangeAspect="1"/>
          </p:cNvPicPr>
          <p:nvPr/>
        </p:nvPicPr>
        <p:blipFill>
          <a:blip r:embed="rId4"/>
          <a:stretch>
            <a:fillRect/>
          </a:stretch>
        </p:blipFill>
        <p:spPr>
          <a:xfrm>
            <a:off x="1012964" y="1316743"/>
            <a:ext cx="10221964" cy="4582180"/>
          </a:xfrm>
          <a:prstGeom prst="rect">
            <a:avLst/>
          </a:prstGeom>
        </p:spPr>
      </p:pic>
    </p:spTree>
    <p:extLst>
      <p:ext uri="{BB962C8B-B14F-4D97-AF65-F5344CB8AC3E}">
        <p14:creationId xmlns:p14="http://schemas.microsoft.com/office/powerpoint/2010/main" val="3626336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2DC57-91E9-6AB5-906E-3937C05074A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5DAE7EE-D40E-32FD-5563-2902B18615C8}"/>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D796D76D-73C6-855E-2642-77093CD017CE}"/>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10D461D-69C3-B132-E7B0-794FB8B0AE65}"/>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76C79116-6114-A0D2-3A66-E302230C54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88E64B4-17F2-6A30-C6F4-9C2BEC2DAD8E}"/>
              </a:ext>
            </a:extLst>
          </p:cNvPr>
          <p:cNvSpPr>
            <a:spLocks noGrp="1"/>
          </p:cNvSpPr>
          <p:nvPr>
            <p:ph type="title"/>
          </p:nvPr>
        </p:nvSpPr>
        <p:spPr>
          <a:xfrm>
            <a:off x="1216242" y="38774"/>
            <a:ext cx="10515600" cy="6005094"/>
          </a:xfrm>
        </p:spPr>
        <p:txBody>
          <a:bodyPr>
            <a:normAutofit fontScale="90000"/>
          </a:bodyPr>
          <a:lstStyle/>
          <a:p>
            <a:pPr algn="ctr"/>
            <a:br>
              <a:rPr lang="en-GB" b="1" u="sng"/>
            </a:br>
            <a:br>
              <a:rPr lang="en-GB" b="1" u="sng"/>
            </a:br>
            <a:br>
              <a:rPr lang="en-GB" b="1" u="sng"/>
            </a:br>
            <a:r>
              <a:rPr lang="en-GB" b="1" u="sng"/>
              <a:t>Year 10 Team</a:t>
            </a:r>
            <a:br>
              <a:rPr lang="en-GB" b="1" u="sng"/>
            </a:br>
            <a:r>
              <a:rPr lang="en-GB" sz="3100" b="1"/>
              <a:t>Head of KS4 - Charlotte Johnston</a:t>
            </a:r>
            <a:br>
              <a:rPr lang="en-GB" sz="3100"/>
            </a:br>
            <a:r>
              <a:rPr lang="en-GB" sz="3100">
                <a:hlinkClick r:id="rId4"/>
              </a:rPr>
              <a:t>Charlotte.Johnston@laconchildeschool.co.uk</a:t>
            </a:r>
            <a:br>
              <a:rPr lang="en-GB" sz="3100"/>
            </a:br>
            <a:br>
              <a:rPr lang="en-GB" sz="3100"/>
            </a:br>
            <a:r>
              <a:rPr lang="en-GB" sz="3100" b="1"/>
              <a:t>Assistant Lead - Alice Martin</a:t>
            </a:r>
            <a:br>
              <a:rPr lang="en-GB" sz="3100"/>
            </a:br>
            <a:r>
              <a:rPr lang="en-GB" sz="3100">
                <a:hlinkClick r:id="rId5"/>
              </a:rPr>
              <a:t>Alice.Martin@laconchildeschool.co.uk</a:t>
            </a:r>
            <a:br>
              <a:rPr lang="en-GB" sz="3100"/>
            </a:br>
            <a:br>
              <a:rPr lang="en-GB" sz="3100"/>
            </a:br>
            <a:r>
              <a:rPr lang="en-GB" sz="3100" b="1"/>
              <a:t>Form tutors</a:t>
            </a:r>
            <a:br>
              <a:rPr lang="en-GB" sz="3100"/>
            </a:br>
            <a:r>
              <a:rPr lang="en-GB" sz="3100" b="1">
                <a:solidFill>
                  <a:srgbClr val="00B050"/>
                </a:solidFill>
              </a:rPr>
              <a:t>10 Clee - Aleks Koziel</a:t>
            </a:r>
            <a:br>
              <a:rPr lang="en-GB" sz="3100" b="1"/>
            </a:br>
            <a:r>
              <a:rPr lang="en-GB" sz="3100"/>
              <a:t> </a:t>
            </a:r>
            <a:r>
              <a:rPr lang="en-GB" sz="3100">
                <a:hlinkClick r:id="rId6"/>
              </a:rPr>
              <a:t>Aleksandra.Koziel@laconchildeschool.co.uk</a:t>
            </a:r>
            <a:br>
              <a:rPr lang="en-GB" sz="3100"/>
            </a:br>
            <a:r>
              <a:rPr lang="en-GB" sz="3100" b="1">
                <a:solidFill>
                  <a:srgbClr val="FFC000"/>
                </a:solidFill>
              </a:rPr>
              <a:t>10 Mortimer - Helen Gilder</a:t>
            </a:r>
            <a:br>
              <a:rPr lang="en-GB" sz="3100"/>
            </a:br>
            <a:r>
              <a:rPr lang="en-GB" sz="3100">
                <a:hlinkClick r:id="rId7"/>
              </a:rPr>
              <a:t>Helen.Gilder@laconchildeschool.co.uk</a:t>
            </a:r>
            <a:br>
              <a:rPr lang="en-GB" sz="3100"/>
            </a:br>
            <a:r>
              <a:rPr lang="en-GB" sz="3100" b="1">
                <a:solidFill>
                  <a:srgbClr val="00B0F0"/>
                </a:solidFill>
              </a:rPr>
              <a:t>10 Stretton - Sam Martin</a:t>
            </a:r>
            <a:br>
              <a:rPr lang="en-GB" sz="3100"/>
            </a:br>
            <a:r>
              <a:rPr lang="en-GB" sz="3100">
                <a:hlinkClick r:id="rId8"/>
              </a:rPr>
              <a:t>Sam.Martin@laconchildeschool.co.uk</a:t>
            </a:r>
            <a:br>
              <a:rPr lang="en-GB" sz="3100"/>
            </a:br>
            <a:r>
              <a:rPr lang="en-GB" sz="3100" b="1">
                <a:solidFill>
                  <a:srgbClr val="FF0000"/>
                </a:solidFill>
              </a:rPr>
              <a:t>10 Wrekin - Marianne Salmon</a:t>
            </a:r>
            <a:br>
              <a:rPr lang="en-GB" sz="3100"/>
            </a:br>
            <a:r>
              <a:rPr lang="en-GB" sz="3100">
                <a:hlinkClick r:id="rId9"/>
              </a:rPr>
              <a:t>Marianne.Salmon@laconchildeschool.co.uk</a:t>
            </a:r>
            <a:r>
              <a:rPr lang="en-GB" sz="3100"/>
              <a:t> </a:t>
            </a:r>
            <a:br>
              <a:rPr lang="en-GB" sz="3600"/>
            </a:br>
            <a:br>
              <a:rPr lang="en-GB" sz="3600"/>
            </a:br>
            <a:br>
              <a:rPr lang="en-GB" sz="3600"/>
            </a:br>
            <a:endParaRPr lang="en-GB" sz="3600"/>
          </a:p>
        </p:txBody>
      </p:sp>
      <p:pic>
        <p:nvPicPr>
          <p:cNvPr id="2" name="Picture 1">
            <a:extLst>
              <a:ext uri="{FF2B5EF4-FFF2-40B4-BE49-F238E27FC236}">
                <a16:creationId xmlns:a16="http://schemas.microsoft.com/office/drawing/2014/main" id="{63155E77-C1F1-930A-DD35-B6FEAC59F3C9}"/>
              </a:ext>
            </a:extLst>
          </p:cNvPr>
          <p:cNvPicPr>
            <a:picLocks noChangeAspect="1"/>
          </p:cNvPicPr>
          <p:nvPr/>
        </p:nvPicPr>
        <p:blipFill>
          <a:blip r:embed="rId10"/>
          <a:stretch>
            <a:fillRect/>
          </a:stretch>
        </p:blipFill>
        <p:spPr>
          <a:xfrm>
            <a:off x="1401915" y="328489"/>
            <a:ext cx="1545336" cy="1545336"/>
          </a:xfrm>
          <a:prstGeom prst="rect">
            <a:avLst/>
          </a:prstGeom>
        </p:spPr>
      </p:pic>
      <p:pic>
        <p:nvPicPr>
          <p:cNvPr id="3" name="Picture 2">
            <a:extLst>
              <a:ext uri="{FF2B5EF4-FFF2-40B4-BE49-F238E27FC236}">
                <a16:creationId xmlns:a16="http://schemas.microsoft.com/office/drawing/2014/main" id="{3C4F9054-E0E2-934D-77D6-B33A1CC8A0DA}"/>
              </a:ext>
            </a:extLst>
          </p:cNvPr>
          <p:cNvPicPr>
            <a:picLocks noChangeAspect="1"/>
          </p:cNvPicPr>
          <p:nvPr/>
        </p:nvPicPr>
        <p:blipFill>
          <a:blip r:embed="rId11"/>
          <a:stretch>
            <a:fillRect/>
          </a:stretch>
        </p:blipFill>
        <p:spPr>
          <a:xfrm>
            <a:off x="1478119" y="1873825"/>
            <a:ext cx="1469132" cy="1469132"/>
          </a:xfrm>
          <a:prstGeom prst="rect">
            <a:avLst/>
          </a:prstGeom>
        </p:spPr>
      </p:pic>
    </p:spTree>
    <p:extLst>
      <p:ext uri="{BB962C8B-B14F-4D97-AF65-F5344CB8AC3E}">
        <p14:creationId xmlns:p14="http://schemas.microsoft.com/office/powerpoint/2010/main" val="551675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70208-FBB1-86C4-FCC6-BDE415DB62C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139DDEA2-1D6F-C0CF-B4C2-50B2CC709C67}"/>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6EAF6598-152C-B515-C15E-564BB6419A6F}"/>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6F3776B-CBF5-90F0-F636-E0923AC0A4F0}"/>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504D287D-06D2-DEF3-4C9D-61B9B9A49C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E9F4943-5EFE-E215-AB82-EB6668EEED3D}"/>
              </a:ext>
            </a:extLst>
          </p:cNvPr>
          <p:cNvSpPr>
            <a:spLocks noGrp="1"/>
          </p:cNvSpPr>
          <p:nvPr>
            <p:ph type="title"/>
          </p:nvPr>
        </p:nvSpPr>
        <p:spPr>
          <a:xfrm>
            <a:off x="1017687" y="286329"/>
            <a:ext cx="10515600" cy="6149642"/>
          </a:xfrm>
        </p:spPr>
        <p:txBody>
          <a:bodyPr>
            <a:normAutofit fontScale="90000"/>
          </a:bodyPr>
          <a:lstStyle/>
          <a:p>
            <a:pPr algn="ctr"/>
            <a:r>
              <a:rPr lang="en-GB" b="1" u="sng"/>
              <a:t>Support at LCS for Year 10 students</a:t>
            </a:r>
            <a:br>
              <a:rPr lang="en-GB" b="1" u="sng"/>
            </a:br>
            <a:r>
              <a:rPr lang="en-GB" sz="3100" b="1"/>
              <a:t>Safeguarding Team</a:t>
            </a:r>
            <a:br>
              <a:rPr lang="en-GB" sz="3100"/>
            </a:br>
            <a:r>
              <a:rPr lang="en-GB" sz="3100"/>
              <a:t>Designated safeguarding lead - </a:t>
            </a:r>
            <a:r>
              <a:rPr lang="en-GB" sz="3100" b="1"/>
              <a:t>Kara Guise</a:t>
            </a:r>
            <a:br>
              <a:rPr lang="en-GB" sz="3100"/>
            </a:br>
            <a:r>
              <a:rPr lang="en-GB" sz="3100">
                <a:hlinkClick r:id="rId4"/>
              </a:rPr>
              <a:t>Kara.Guise@laconchildeschool.co.uk</a:t>
            </a:r>
            <a:br>
              <a:rPr lang="en-GB" sz="3100"/>
            </a:br>
            <a:r>
              <a:rPr lang="en-GB" sz="3100"/>
              <a:t>Operational Designated Safeguarding lead - </a:t>
            </a:r>
            <a:r>
              <a:rPr lang="en-GB" sz="3100" b="1"/>
              <a:t>Kerry Jasper</a:t>
            </a:r>
            <a:br>
              <a:rPr lang="en-GB" sz="3100"/>
            </a:br>
            <a:r>
              <a:rPr lang="en-GB" sz="3100">
                <a:hlinkClick r:id="rId5"/>
              </a:rPr>
              <a:t>Kerry.Jasper@laconchildeschool.co.uk</a:t>
            </a:r>
            <a:br>
              <a:rPr lang="en-GB" sz="3100"/>
            </a:br>
            <a:r>
              <a:rPr lang="en-GB" sz="3100"/>
              <a:t>Deputy Safeguarding Lead for KS4 - </a:t>
            </a:r>
            <a:r>
              <a:rPr lang="en-GB" sz="3100" b="1"/>
              <a:t>Charlotte Johnston</a:t>
            </a:r>
            <a:br>
              <a:rPr lang="en-GB" sz="3100"/>
            </a:br>
            <a:r>
              <a:rPr lang="en-GB" sz="3100">
                <a:hlinkClick r:id="rId6"/>
              </a:rPr>
              <a:t>Charlotte.Johnston@laconchildeschool.co.uk</a:t>
            </a:r>
            <a:r>
              <a:rPr lang="en-GB" sz="3100"/>
              <a:t> </a:t>
            </a:r>
            <a:br>
              <a:rPr lang="en-GB" sz="3100"/>
            </a:br>
            <a:r>
              <a:rPr lang="en-GB" sz="3100" b="1"/>
              <a:t>SEND </a:t>
            </a:r>
            <a:br>
              <a:rPr lang="en-GB" sz="3100" b="1"/>
            </a:br>
            <a:r>
              <a:rPr lang="en-GB" sz="3100" err="1"/>
              <a:t>SEND</a:t>
            </a:r>
            <a:r>
              <a:rPr lang="en-GB" sz="3100"/>
              <a:t> Coordinator - </a:t>
            </a:r>
            <a:r>
              <a:rPr lang="en-GB" sz="3100" b="1"/>
              <a:t>Tim Stiles</a:t>
            </a:r>
            <a:br>
              <a:rPr lang="en-GB" sz="3100"/>
            </a:br>
            <a:r>
              <a:rPr lang="en-GB" sz="3100">
                <a:hlinkClick r:id="rId7"/>
              </a:rPr>
              <a:t>Tim.Stiles@laconchildeschool.co.uk</a:t>
            </a:r>
            <a:br>
              <a:rPr lang="en-GB" sz="3100"/>
            </a:br>
            <a:r>
              <a:rPr lang="en-GB" sz="3100"/>
              <a:t>Support Assistant – </a:t>
            </a:r>
            <a:r>
              <a:rPr lang="en-GB" sz="3100" b="1"/>
              <a:t>Becky Young</a:t>
            </a:r>
            <a:br>
              <a:rPr lang="en-GB" sz="3100"/>
            </a:br>
            <a:r>
              <a:rPr lang="en-GB" sz="3100"/>
              <a:t>School nurse – </a:t>
            </a:r>
            <a:r>
              <a:rPr lang="en-GB" sz="3100" b="1"/>
              <a:t>Emma O'Connell </a:t>
            </a:r>
            <a:r>
              <a:rPr lang="en-GB" sz="3100"/>
              <a:t>(Wednesday Week B)</a:t>
            </a:r>
            <a:br>
              <a:rPr lang="en-GB" sz="3100"/>
            </a:br>
            <a:r>
              <a:rPr lang="en-GB" sz="3100"/>
              <a:t>Social Prescriber – </a:t>
            </a:r>
            <a:r>
              <a:rPr lang="en-GB" sz="3100" b="1"/>
              <a:t>Becky Rohr </a:t>
            </a:r>
            <a:r>
              <a:rPr lang="en-GB" sz="3100"/>
              <a:t>(Monday/Tuesday)</a:t>
            </a:r>
            <a:br>
              <a:rPr lang="en-GB" sz="3100"/>
            </a:br>
            <a:r>
              <a:rPr lang="en-GB" sz="3100"/>
              <a:t>Mental Health and Support Team – </a:t>
            </a:r>
            <a:r>
              <a:rPr lang="en-GB" sz="3100" b="1"/>
              <a:t>Charlotte Elvidge </a:t>
            </a:r>
            <a:r>
              <a:rPr lang="en-GB" sz="3100"/>
              <a:t>(Thursday)</a:t>
            </a:r>
            <a:br>
              <a:rPr lang="en-GB" sz="3100"/>
            </a:br>
            <a:endParaRPr lang="en-GB" sz="3100"/>
          </a:p>
        </p:txBody>
      </p:sp>
      <p:pic>
        <p:nvPicPr>
          <p:cNvPr id="1026" name="Picture 2" descr="Info panel picture">
            <a:extLst>
              <a:ext uri="{FF2B5EF4-FFF2-40B4-BE49-F238E27FC236}">
                <a16:creationId xmlns:a16="http://schemas.microsoft.com/office/drawing/2014/main" id="{33C13F19-CFA3-ABD2-7BA5-64F32BC066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526" y="422027"/>
            <a:ext cx="1543551" cy="1543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fo panel picture">
            <a:extLst>
              <a:ext uri="{FF2B5EF4-FFF2-40B4-BE49-F238E27FC236}">
                <a16:creationId xmlns:a16="http://schemas.microsoft.com/office/drawing/2014/main" id="{EE2C00EF-3398-0C43-8F2E-1E50B1ED9E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713" y="1965578"/>
            <a:ext cx="1100282" cy="1100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fo panel picture">
            <a:extLst>
              <a:ext uri="{FF2B5EF4-FFF2-40B4-BE49-F238E27FC236}">
                <a16:creationId xmlns:a16="http://schemas.microsoft.com/office/drawing/2014/main" id="{15619ABA-AD64-AF6C-85AC-D8A5AE92FB3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526" y="2928077"/>
            <a:ext cx="1349664" cy="13496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fo panel picture">
            <a:extLst>
              <a:ext uri="{FF2B5EF4-FFF2-40B4-BE49-F238E27FC236}">
                <a16:creationId xmlns:a16="http://schemas.microsoft.com/office/drawing/2014/main" id="{ECDDAC43-0A66-A7D5-9E55-7ACD4F54B3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1721" y="4275290"/>
            <a:ext cx="1258469" cy="1258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263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35CAA-B37E-43A2-8139-65E3D181F2F8}"/>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EEEA1349-8DA9-AFF7-86CD-828C89E5896B}"/>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2C0D5FA1-673B-C423-AB2C-E719BF0DF6C5}"/>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9CD8EB2-3A11-81E1-06FA-BC67AD52888A}"/>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F2F61CE6-C5B3-ADA9-EEA1-2BAD968A47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8FFDBB3-08B3-97E6-25C9-BEA8860D03D6}"/>
              </a:ext>
            </a:extLst>
          </p:cNvPr>
          <p:cNvSpPr>
            <a:spLocks noGrp="1"/>
          </p:cNvSpPr>
          <p:nvPr>
            <p:ph type="title"/>
          </p:nvPr>
        </p:nvSpPr>
        <p:spPr>
          <a:xfrm>
            <a:off x="402336" y="1920242"/>
            <a:ext cx="3418781" cy="3646492"/>
          </a:xfrm>
        </p:spPr>
        <p:txBody>
          <a:bodyPr/>
          <a:lstStyle/>
          <a:p>
            <a:pPr algn="ctr"/>
            <a:r>
              <a:rPr lang="en-GB" b="1" u="sng"/>
              <a:t>External</a:t>
            </a:r>
            <a:br>
              <a:rPr lang="en-GB" b="1" u="sng"/>
            </a:br>
            <a:r>
              <a:rPr lang="en-GB" b="1" u="sng"/>
              <a:t>support</a:t>
            </a:r>
            <a:br>
              <a:rPr lang="en-GB" u="sng"/>
            </a:br>
            <a:br>
              <a:rPr lang="en-GB" u="sng"/>
            </a:br>
            <a:endParaRPr lang="en-GB"/>
          </a:p>
        </p:txBody>
      </p:sp>
      <p:pic>
        <p:nvPicPr>
          <p:cNvPr id="6" name="Picture 5">
            <a:extLst>
              <a:ext uri="{FF2B5EF4-FFF2-40B4-BE49-F238E27FC236}">
                <a16:creationId xmlns:a16="http://schemas.microsoft.com/office/drawing/2014/main" id="{8CEC14EC-6582-F4F3-6B06-49053818D884}"/>
              </a:ext>
            </a:extLst>
          </p:cNvPr>
          <p:cNvPicPr>
            <a:picLocks noChangeAspect="1"/>
          </p:cNvPicPr>
          <p:nvPr/>
        </p:nvPicPr>
        <p:blipFill>
          <a:blip r:embed="rId4"/>
          <a:stretch>
            <a:fillRect/>
          </a:stretch>
        </p:blipFill>
        <p:spPr>
          <a:xfrm>
            <a:off x="4160520" y="0"/>
            <a:ext cx="6798439" cy="6308425"/>
          </a:xfrm>
          <a:prstGeom prst="rect">
            <a:avLst/>
          </a:prstGeom>
        </p:spPr>
      </p:pic>
    </p:spTree>
    <p:extLst>
      <p:ext uri="{BB962C8B-B14F-4D97-AF65-F5344CB8AC3E}">
        <p14:creationId xmlns:p14="http://schemas.microsoft.com/office/powerpoint/2010/main" val="2779545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EEC5E-2D5C-5696-0D27-064891D6914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C222F96-1E93-A8EF-755B-E8B5B7DA6763}"/>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BD7250D4-D6CE-7AF2-9405-2A5089F346CA}"/>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53DB060-AC99-C896-0722-DE680295AB96}"/>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57523395-D97A-867C-CC7C-ED7DC866A3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8250873-BBB6-0F2B-CC58-C0E2C146B3BA}"/>
              </a:ext>
            </a:extLst>
          </p:cNvPr>
          <p:cNvSpPr>
            <a:spLocks noGrp="1"/>
          </p:cNvSpPr>
          <p:nvPr>
            <p:ph type="title"/>
          </p:nvPr>
        </p:nvSpPr>
        <p:spPr>
          <a:xfrm>
            <a:off x="6986016" y="422027"/>
            <a:ext cx="5056631" cy="5684203"/>
          </a:xfrm>
        </p:spPr>
        <p:txBody>
          <a:bodyPr/>
          <a:lstStyle/>
          <a:p>
            <a:pPr algn="ctr"/>
            <a:r>
              <a:rPr lang="en-GB" u="sng"/>
              <a:t>External</a:t>
            </a:r>
            <a:br>
              <a:rPr lang="en-GB" u="sng"/>
            </a:br>
            <a:r>
              <a:rPr lang="en-GB" u="sng"/>
              <a:t>support</a:t>
            </a:r>
            <a:br>
              <a:rPr lang="en-GB" u="sng"/>
            </a:br>
            <a:br>
              <a:rPr lang="en-GB" u="sng"/>
            </a:br>
            <a:r>
              <a:rPr lang="en-GB" sz="1600" u="sng">
                <a:hlinkClick r:id="rId4"/>
              </a:rPr>
              <a:t>https://www.healthforteens.co.uk/shropshire/find-help/</a:t>
            </a:r>
            <a:br>
              <a:rPr lang="en-GB" sz="1600" u="sng"/>
            </a:br>
            <a:br>
              <a:rPr lang="en-GB" u="sng"/>
            </a:br>
            <a:endParaRPr lang="en-GB"/>
          </a:p>
        </p:txBody>
      </p:sp>
      <p:pic>
        <p:nvPicPr>
          <p:cNvPr id="2" name="Picture 1">
            <a:extLst>
              <a:ext uri="{FF2B5EF4-FFF2-40B4-BE49-F238E27FC236}">
                <a16:creationId xmlns:a16="http://schemas.microsoft.com/office/drawing/2014/main" id="{1984D51B-4070-7634-033F-4167C2725257}"/>
              </a:ext>
            </a:extLst>
          </p:cNvPr>
          <p:cNvPicPr>
            <a:picLocks noChangeAspect="1"/>
          </p:cNvPicPr>
          <p:nvPr/>
        </p:nvPicPr>
        <p:blipFill>
          <a:blip r:embed="rId5"/>
          <a:stretch>
            <a:fillRect/>
          </a:stretch>
        </p:blipFill>
        <p:spPr>
          <a:xfrm>
            <a:off x="215598" y="682484"/>
            <a:ext cx="11760804" cy="5493032"/>
          </a:xfrm>
          <a:prstGeom prst="rect">
            <a:avLst/>
          </a:prstGeom>
        </p:spPr>
      </p:pic>
      <p:sp>
        <p:nvSpPr>
          <p:cNvPr id="3" name="TextBox 2">
            <a:extLst>
              <a:ext uri="{FF2B5EF4-FFF2-40B4-BE49-F238E27FC236}">
                <a16:creationId xmlns:a16="http://schemas.microsoft.com/office/drawing/2014/main" id="{81957D98-54AE-F36E-0183-83BC4F398986}"/>
              </a:ext>
            </a:extLst>
          </p:cNvPr>
          <p:cNvSpPr txBox="1"/>
          <p:nvPr/>
        </p:nvSpPr>
        <p:spPr>
          <a:xfrm>
            <a:off x="420624" y="173736"/>
            <a:ext cx="8449056" cy="646331"/>
          </a:xfrm>
          <a:prstGeom prst="rect">
            <a:avLst/>
          </a:prstGeom>
          <a:noFill/>
        </p:spPr>
        <p:txBody>
          <a:bodyPr wrap="square" rtlCol="0">
            <a:spAutoFit/>
          </a:bodyPr>
          <a:lstStyle/>
          <a:p>
            <a:r>
              <a:rPr lang="en-GB" u="sng">
                <a:hlinkClick r:id="rId4"/>
              </a:rPr>
              <a:t>https://www.healthforteens.co.uk/shropshire/find-help/</a:t>
            </a:r>
            <a:br>
              <a:rPr lang="en-GB" u="sng"/>
            </a:br>
            <a:endParaRPr lang="en-GB"/>
          </a:p>
        </p:txBody>
      </p:sp>
    </p:spTree>
    <p:extLst>
      <p:ext uri="{BB962C8B-B14F-4D97-AF65-F5344CB8AC3E}">
        <p14:creationId xmlns:p14="http://schemas.microsoft.com/office/powerpoint/2010/main" val="3513195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5E951-FD34-B75C-CAD7-9279CB74198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A7D9F289-1CA6-98DF-91E6-04EE76640AD5}"/>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A680CAC9-9082-72DB-C647-D665D6F341A8}"/>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9EED02A-A6BE-D740-A10C-352645FAA88F}"/>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97699479-85BF-1383-5906-91300B03C7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11D14FF-D411-A545-F75D-43D8FB6530D9}"/>
              </a:ext>
            </a:extLst>
          </p:cNvPr>
          <p:cNvSpPr txBox="1"/>
          <p:nvPr/>
        </p:nvSpPr>
        <p:spPr>
          <a:xfrm>
            <a:off x="356616" y="77936"/>
            <a:ext cx="8449056" cy="923330"/>
          </a:xfrm>
          <a:prstGeom prst="rect">
            <a:avLst/>
          </a:prstGeom>
          <a:noFill/>
        </p:spPr>
        <p:txBody>
          <a:bodyPr wrap="square" rtlCol="0">
            <a:spAutoFit/>
          </a:bodyPr>
          <a:lstStyle/>
          <a:p>
            <a:r>
              <a:rPr lang="en-GB" u="sng">
                <a:hlinkClick r:id="rId4"/>
              </a:rPr>
              <a:t>https://www.youngminds.org.uk/parent/</a:t>
            </a:r>
            <a:endParaRPr lang="en-GB" u="sng"/>
          </a:p>
          <a:p>
            <a:br>
              <a:rPr lang="en-GB" u="sng"/>
            </a:br>
            <a:endParaRPr lang="en-GB"/>
          </a:p>
        </p:txBody>
      </p:sp>
      <p:pic>
        <p:nvPicPr>
          <p:cNvPr id="8" name="Picture 7">
            <a:extLst>
              <a:ext uri="{FF2B5EF4-FFF2-40B4-BE49-F238E27FC236}">
                <a16:creationId xmlns:a16="http://schemas.microsoft.com/office/drawing/2014/main" id="{D757E964-6A0C-1ACF-D47C-D1F8204C6038}"/>
              </a:ext>
            </a:extLst>
          </p:cNvPr>
          <p:cNvPicPr>
            <a:picLocks noChangeAspect="1"/>
          </p:cNvPicPr>
          <p:nvPr/>
        </p:nvPicPr>
        <p:blipFill>
          <a:blip r:embed="rId5"/>
          <a:stretch>
            <a:fillRect/>
          </a:stretch>
        </p:blipFill>
        <p:spPr>
          <a:xfrm>
            <a:off x="129868" y="539601"/>
            <a:ext cx="11932263" cy="5778797"/>
          </a:xfrm>
          <a:prstGeom prst="rect">
            <a:avLst/>
          </a:prstGeom>
        </p:spPr>
      </p:pic>
    </p:spTree>
    <p:extLst>
      <p:ext uri="{BB962C8B-B14F-4D97-AF65-F5344CB8AC3E}">
        <p14:creationId xmlns:p14="http://schemas.microsoft.com/office/powerpoint/2010/main" val="1590325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25126-3CDC-9E1F-571A-B16A64F33B31}"/>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14F5DDB-3EC3-9FEB-A6AC-C89DDBD1CA6D}"/>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61FD49E5-F8DD-D455-159A-1EF6B7863A78}"/>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971E253-EA3B-8C4D-61CF-67D6FE4B751D}"/>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CBA8FEC3-8C79-CCBD-6A60-829BAF084E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0867027-655F-A986-46E6-0576C88B958C}"/>
              </a:ext>
            </a:extLst>
          </p:cNvPr>
          <p:cNvSpPr>
            <a:spLocks noGrp="1"/>
          </p:cNvSpPr>
          <p:nvPr>
            <p:ph type="title"/>
          </p:nvPr>
        </p:nvSpPr>
        <p:spPr/>
        <p:txBody>
          <a:bodyPr>
            <a:normAutofit fontScale="90000"/>
          </a:bodyPr>
          <a:lstStyle/>
          <a:p>
            <a:pPr algn="ctr"/>
            <a:br>
              <a:rPr lang="en-GB" u="sng"/>
            </a:br>
            <a:br>
              <a:rPr lang="en-GB" u="sng"/>
            </a:br>
            <a:r>
              <a:rPr lang="en-GB" u="sng"/>
              <a:t>Successful Students</a:t>
            </a:r>
            <a:br>
              <a:rPr lang="en-GB"/>
            </a:br>
            <a:br>
              <a:rPr lang="en-GB" u="sng"/>
            </a:br>
            <a:endParaRPr lang="en-GB"/>
          </a:p>
        </p:txBody>
      </p:sp>
      <p:sp>
        <p:nvSpPr>
          <p:cNvPr id="2" name="Content Placeholder 1">
            <a:extLst>
              <a:ext uri="{FF2B5EF4-FFF2-40B4-BE49-F238E27FC236}">
                <a16:creationId xmlns:a16="http://schemas.microsoft.com/office/drawing/2014/main" id="{DCACEE1E-22A0-9C1D-C34D-76CFB96157D5}"/>
              </a:ext>
            </a:extLst>
          </p:cNvPr>
          <p:cNvSpPr>
            <a:spLocks noGrp="1"/>
          </p:cNvSpPr>
          <p:nvPr>
            <p:ph idx="1"/>
          </p:nvPr>
        </p:nvSpPr>
        <p:spPr/>
        <p:txBody>
          <a:bodyPr>
            <a:normAutofit fontScale="92500" lnSpcReduction="10000"/>
          </a:bodyPr>
          <a:lstStyle/>
          <a:p>
            <a:r>
              <a:rPr lang="en-GB"/>
              <a:t>Hard work over a period of time.</a:t>
            </a:r>
          </a:p>
          <a:p>
            <a:r>
              <a:rPr lang="en-GB"/>
              <a:t>Excellent attendance.</a:t>
            </a:r>
          </a:p>
          <a:p>
            <a:r>
              <a:rPr lang="en-GB"/>
              <a:t>Good behaviour profile.</a:t>
            </a:r>
          </a:p>
          <a:p>
            <a:r>
              <a:rPr lang="en-GB"/>
              <a:t>Attend additional classes and revision sessions.</a:t>
            </a:r>
          </a:p>
          <a:p>
            <a:r>
              <a:rPr lang="en-GB"/>
              <a:t>Control their social media lives effectively.</a:t>
            </a:r>
          </a:p>
          <a:p>
            <a:r>
              <a:rPr lang="en-GB"/>
              <a:t>Take part in whole school/out of school activities.</a:t>
            </a:r>
          </a:p>
          <a:p>
            <a:r>
              <a:rPr lang="en-GB"/>
              <a:t>Take personal responsibility for their own learning.</a:t>
            </a:r>
          </a:p>
          <a:p>
            <a:r>
              <a:rPr lang="en-GB"/>
              <a:t>A Growth mindset and respond constructively to setbacks</a:t>
            </a:r>
            <a:br>
              <a:rPr lang="en-GB"/>
            </a:br>
            <a:br>
              <a:rPr lang="en-GB"/>
            </a:br>
            <a:endParaRPr lang="en-GB"/>
          </a:p>
        </p:txBody>
      </p:sp>
      <p:pic>
        <p:nvPicPr>
          <p:cNvPr id="3" name="Picture 2">
            <a:extLst>
              <a:ext uri="{FF2B5EF4-FFF2-40B4-BE49-F238E27FC236}">
                <a16:creationId xmlns:a16="http://schemas.microsoft.com/office/drawing/2014/main" id="{8A20D5D8-C507-9C59-20D3-8D301F4AB32E}"/>
              </a:ext>
            </a:extLst>
          </p:cNvPr>
          <p:cNvPicPr>
            <a:picLocks noChangeAspect="1"/>
          </p:cNvPicPr>
          <p:nvPr/>
        </p:nvPicPr>
        <p:blipFill>
          <a:blip r:embed="rId4"/>
          <a:stretch>
            <a:fillRect/>
          </a:stretch>
        </p:blipFill>
        <p:spPr>
          <a:xfrm>
            <a:off x="680333" y="198571"/>
            <a:ext cx="1936759" cy="1306169"/>
          </a:xfrm>
          <a:prstGeom prst="rect">
            <a:avLst/>
          </a:prstGeom>
        </p:spPr>
      </p:pic>
      <p:pic>
        <p:nvPicPr>
          <p:cNvPr id="2052" name="Picture 4" descr="A child in a suit writing on a piece of paper&#10;&#10;Description automatically generated">
            <a:extLst>
              <a:ext uri="{FF2B5EF4-FFF2-40B4-BE49-F238E27FC236}">
                <a16:creationId xmlns:a16="http://schemas.microsoft.com/office/drawing/2014/main" id="{480FC152-E5A8-DA7D-2B4D-2ACDC0161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9143" y="198571"/>
            <a:ext cx="1717149" cy="1356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77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AC28F-472D-B128-DC1D-EA187DE9F4A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8B289CA-74A0-6E06-D16A-797FCE23D08B}"/>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E01D14D4-2306-9F7F-56B0-9C8A0C0C35C1}"/>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2D04A30-C65D-4FFC-74D1-8FCDF9EF6A86}"/>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20BE5C19-A970-F9D7-AF9E-6C5315A1DB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9205DF8-C08C-B42D-91C9-7BE2870675A0}"/>
              </a:ext>
            </a:extLst>
          </p:cNvPr>
          <p:cNvSpPr>
            <a:spLocks noGrp="1"/>
          </p:cNvSpPr>
          <p:nvPr>
            <p:ph type="title"/>
          </p:nvPr>
        </p:nvSpPr>
        <p:spPr/>
        <p:txBody>
          <a:bodyPr>
            <a:normAutofit fontScale="90000"/>
          </a:bodyPr>
          <a:lstStyle/>
          <a:p>
            <a:pPr algn="ctr"/>
            <a:br>
              <a:rPr lang="en-GB" u="sng"/>
            </a:br>
            <a:br>
              <a:rPr lang="en-GB" u="sng"/>
            </a:br>
            <a:r>
              <a:rPr lang="en-GB" b="1" u="sng"/>
              <a:t>Year 10 GCSE Booklet</a:t>
            </a:r>
            <a:br>
              <a:rPr lang="en-GB"/>
            </a:br>
            <a:br>
              <a:rPr lang="en-GB" u="sng"/>
            </a:br>
            <a:endParaRPr lang="en-GB"/>
          </a:p>
        </p:txBody>
      </p:sp>
      <p:sp>
        <p:nvSpPr>
          <p:cNvPr id="2" name="Content Placeholder 1">
            <a:extLst>
              <a:ext uri="{FF2B5EF4-FFF2-40B4-BE49-F238E27FC236}">
                <a16:creationId xmlns:a16="http://schemas.microsoft.com/office/drawing/2014/main" id="{7038EABB-9D00-A6F0-8661-E97E570B5A34}"/>
              </a:ext>
            </a:extLst>
          </p:cNvPr>
          <p:cNvSpPr>
            <a:spLocks noGrp="1"/>
          </p:cNvSpPr>
          <p:nvPr>
            <p:ph idx="1"/>
          </p:nvPr>
        </p:nvSpPr>
        <p:spPr>
          <a:xfrm>
            <a:off x="561515" y="2286269"/>
            <a:ext cx="5387110" cy="4351338"/>
          </a:xfrm>
        </p:spPr>
        <p:txBody>
          <a:bodyPr/>
          <a:lstStyle/>
          <a:p>
            <a:r>
              <a:rPr lang="en-GB"/>
              <a:t>Assessment details.</a:t>
            </a:r>
          </a:p>
          <a:p>
            <a:r>
              <a:rPr lang="en-GB"/>
              <a:t>Revision strategies and helpful tips. </a:t>
            </a:r>
          </a:p>
          <a:p>
            <a:r>
              <a:rPr lang="en-GB"/>
              <a:t>Exam grading.</a:t>
            </a:r>
          </a:p>
          <a:p>
            <a:r>
              <a:rPr lang="en-GB"/>
              <a:t>Subject Specifications.</a:t>
            </a:r>
          </a:p>
        </p:txBody>
      </p:sp>
      <p:pic>
        <p:nvPicPr>
          <p:cNvPr id="7" name="Picture 6">
            <a:extLst>
              <a:ext uri="{FF2B5EF4-FFF2-40B4-BE49-F238E27FC236}">
                <a16:creationId xmlns:a16="http://schemas.microsoft.com/office/drawing/2014/main" id="{F8E17264-1DF7-DAF9-5145-294FD2FFA7F1}"/>
              </a:ext>
            </a:extLst>
          </p:cNvPr>
          <p:cNvPicPr>
            <a:picLocks noChangeAspect="1"/>
          </p:cNvPicPr>
          <p:nvPr/>
        </p:nvPicPr>
        <p:blipFill>
          <a:blip r:embed="rId4"/>
          <a:stretch>
            <a:fillRect/>
          </a:stretch>
        </p:blipFill>
        <p:spPr>
          <a:xfrm>
            <a:off x="5752480" y="1554480"/>
            <a:ext cx="5910404" cy="4014209"/>
          </a:xfrm>
          <a:prstGeom prst="rect">
            <a:avLst/>
          </a:prstGeom>
        </p:spPr>
      </p:pic>
    </p:spTree>
    <p:extLst>
      <p:ext uri="{BB962C8B-B14F-4D97-AF65-F5344CB8AC3E}">
        <p14:creationId xmlns:p14="http://schemas.microsoft.com/office/powerpoint/2010/main" val="125114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05A7-0B6C-B136-0B29-71BA886E641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BF294E6-DD8C-A7BE-CA36-1FA1CEFE51A4}"/>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74F32C55-7209-9D4E-C024-0FB733F39067}"/>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A8C9B08-58FC-B8F6-3F7C-18B5A006D4D1}"/>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1533AE34-8F61-3F85-CCB5-EB2F98D8FC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C8BE072-A1A7-EA60-0B0C-8893CFC6C1B3}"/>
              </a:ext>
            </a:extLst>
          </p:cNvPr>
          <p:cNvSpPr>
            <a:spLocks noGrp="1"/>
          </p:cNvSpPr>
          <p:nvPr>
            <p:ph type="title"/>
          </p:nvPr>
        </p:nvSpPr>
        <p:spPr>
          <a:xfrm>
            <a:off x="1017687" y="137169"/>
            <a:ext cx="10515600" cy="5969062"/>
          </a:xfrm>
        </p:spPr>
        <p:txBody>
          <a:bodyPr>
            <a:normAutofit fontScale="90000"/>
          </a:bodyPr>
          <a:lstStyle/>
          <a:p>
            <a:pPr algn="ctr"/>
            <a:r>
              <a:rPr lang="en-GB" b="1" u="sng"/>
              <a:t>Aims of this Academic Year</a:t>
            </a:r>
            <a:br>
              <a:rPr lang="en-GB" b="1" u="sng"/>
            </a:br>
            <a:br>
              <a:rPr lang="en-GB" u="sng"/>
            </a:br>
            <a:r>
              <a:rPr lang="en-GB"/>
              <a:t>Be motivated to succeed</a:t>
            </a:r>
            <a:br>
              <a:rPr lang="en-GB"/>
            </a:br>
            <a:r>
              <a:rPr lang="en-GB"/>
              <a:t>Get involved in a range of opportunities</a:t>
            </a:r>
            <a:br>
              <a:rPr lang="en-GB"/>
            </a:br>
            <a:r>
              <a:rPr lang="en-GB"/>
              <a:t>Be resilient</a:t>
            </a:r>
            <a:br>
              <a:rPr lang="en-GB"/>
            </a:br>
            <a:r>
              <a:rPr lang="en-GB"/>
              <a:t>Access support where necessary</a:t>
            </a:r>
            <a:br>
              <a:rPr lang="en-GB"/>
            </a:br>
            <a:r>
              <a:rPr lang="en-GB"/>
              <a:t>Be informed about all aspects of school life including Post 16 and Careers</a:t>
            </a:r>
            <a:br>
              <a:rPr lang="en-GB"/>
            </a:br>
            <a:br>
              <a:rPr lang="en-GB"/>
            </a:br>
            <a:r>
              <a:rPr lang="en-GB"/>
              <a:t>BE THE BEST YOU CAN BE!</a:t>
            </a:r>
          </a:p>
        </p:txBody>
      </p:sp>
      <p:pic>
        <p:nvPicPr>
          <p:cNvPr id="4" name="Picture 3" descr="A person in a suit and crown&#10;&#10;AI-generated content may be incorrect.">
            <a:extLst>
              <a:ext uri="{FF2B5EF4-FFF2-40B4-BE49-F238E27FC236}">
                <a16:creationId xmlns:a16="http://schemas.microsoft.com/office/drawing/2014/main" id="{286CDC2A-3EC7-CA92-F77D-D0BC6980B48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8991" y="137169"/>
            <a:ext cx="2756609" cy="1655019"/>
          </a:xfrm>
          <a:prstGeom prst="rect">
            <a:avLst/>
          </a:prstGeom>
          <a:noFill/>
          <a:ln>
            <a:noFill/>
          </a:ln>
        </p:spPr>
      </p:pic>
      <p:pic>
        <p:nvPicPr>
          <p:cNvPr id="6" name="Picture 5" descr="A group of girls in matching jerseys holding a ball&#10;&#10;AI-generated content may be incorrect.">
            <a:extLst>
              <a:ext uri="{FF2B5EF4-FFF2-40B4-BE49-F238E27FC236}">
                <a16:creationId xmlns:a16="http://schemas.microsoft.com/office/drawing/2014/main" id="{DBB509B0-83D0-A202-6CC5-493155D965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14113" y="63796"/>
            <a:ext cx="2538895" cy="1728392"/>
          </a:xfrm>
          <a:prstGeom prst="rect">
            <a:avLst/>
          </a:prstGeom>
          <a:noFill/>
          <a:ln>
            <a:noFill/>
          </a:ln>
        </p:spPr>
      </p:pic>
    </p:spTree>
    <p:extLst>
      <p:ext uri="{BB962C8B-B14F-4D97-AF65-F5344CB8AC3E}">
        <p14:creationId xmlns:p14="http://schemas.microsoft.com/office/powerpoint/2010/main" val="3814930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56746-BB36-5350-D91B-3C50D914580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71C1172-0FF8-0079-D1B9-CE14DBDDB5CA}"/>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D0380E33-90C6-A569-D08C-D0100B3F24EC}"/>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081EABF-BD0D-7B56-3F12-77027213235E}"/>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9401BDC2-CA18-8C5D-192C-80196CBC31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806BDA4-B3E6-A55A-04D9-4BFF48B738AB}"/>
              </a:ext>
            </a:extLst>
          </p:cNvPr>
          <p:cNvSpPr>
            <a:spLocks noGrp="1"/>
          </p:cNvSpPr>
          <p:nvPr>
            <p:ph type="title"/>
          </p:nvPr>
        </p:nvSpPr>
        <p:spPr>
          <a:xfrm>
            <a:off x="182418" y="65952"/>
            <a:ext cx="10515600" cy="1325563"/>
          </a:xfrm>
        </p:spPr>
        <p:txBody>
          <a:bodyPr>
            <a:normAutofit fontScale="90000"/>
          </a:bodyPr>
          <a:lstStyle/>
          <a:p>
            <a:pPr algn="ctr"/>
            <a:br>
              <a:rPr lang="en-GB" u="sng"/>
            </a:br>
            <a:br>
              <a:rPr lang="en-GB" u="sng"/>
            </a:br>
            <a:r>
              <a:rPr lang="en-GB" b="1" u="sng"/>
              <a:t>Year 10 Mentoring </a:t>
            </a:r>
            <a:br>
              <a:rPr lang="en-GB"/>
            </a:br>
            <a:br>
              <a:rPr lang="en-GB" u="sng"/>
            </a:br>
            <a:endParaRPr lang="en-GB"/>
          </a:p>
        </p:txBody>
      </p:sp>
      <p:sp>
        <p:nvSpPr>
          <p:cNvPr id="2" name="Content Placeholder 1">
            <a:extLst>
              <a:ext uri="{FF2B5EF4-FFF2-40B4-BE49-F238E27FC236}">
                <a16:creationId xmlns:a16="http://schemas.microsoft.com/office/drawing/2014/main" id="{FFD3EC8F-E092-8729-628D-36280B09320E}"/>
              </a:ext>
            </a:extLst>
          </p:cNvPr>
          <p:cNvSpPr>
            <a:spLocks noGrp="1"/>
          </p:cNvSpPr>
          <p:nvPr>
            <p:ph idx="1"/>
          </p:nvPr>
        </p:nvSpPr>
        <p:spPr>
          <a:xfrm>
            <a:off x="548178" y="1238766"/>
            <a:ext cx="7592000" cy="4928682"/>
          </a:xfrm>
        </p:spPr>
        <p:txBody>
          <a:bodyPr>
            <a:normAutofit lnSpcReduction="10000"/>
          </a:bodyPr>
          <a:lstStyle/>
          <a:p>
            <a:r>
              <a:rPr lang="en-GB"/>
              <a:t>For Year 10’s to mentor younger students in the school that maybe struggling to settle in school, struggle socially or need help with organisation.</a:t>
            </a:r>
          </a:p>
          <a:p>
            <a:r>
              <a:rPr lang="en-GB"/>
              <a:t>Mentors will have training and input from teachers.</a:t>
            </a:r>
          </a:p>
          <a:p>
            <a:r>
              <a:rPr lang="en-GB"/>
              <a:t>Mentors will need to be committed, enthusiastic, trustworthy, empathetic and reliable.</a:t>
            </a:r>
          </a:p>
          <a:p>
            <a:r>
              <a:rPr lang="en-GB"/>
              <a:t>There will be an application process.</a:t>
            </a:r>
          </a:p>
          <a:p>
            <a:r>
              <a:rPr lang="en-GB"/>
              <a:t>This will be good for a personal statement when applying for College or University.</a:t>
            </a:r>
          </a:p>
        </p:txBody>
      </p:sp>
      <p:pic>
        <p:nvPicPr>
          <p:cNvPr id="3" name="Picture 2">
            <a:extLst>
              <a:ext uri="{FF2B5EF4-FFF2-40B4-BE49-F238E27FC236}">
                <a16:creationId xmlns:a16="http://schemas.microsoft.com/office/drawing/2014/main" id="{74B7D04C-074A-BC2C-2880-5BD0EF14A919}"/>
              </a:ext>
            </a:extLst>
          </p:cNvPr>
          <p:cNvPicPr>
            <a:picLocks noChangeAspect="1"/>
          </p:cNvPicPr>
          <p:nvPr/>
        </p:nvPicPr>
        <p:blipFill>
          <a:blip r:embed="rId4"/>
          <a:srcRect t="11153" b="23825"/>
          <a:stretch>
            <a:fillRect/>
          </a:stretch>
        </p:blipFill>
        <p:spPr>
          <a:xfrm>
            <a:off x="7774418" y="1727723"/>
            <a:ext cx="4105854" cy="3785158"/>
          </a:xfrm>
          <a:prstGeom prst="rect">
            <a:avLst/>
          </a:prstGeom>
        </p:spPr>
      </p:pic>
    </p:spTree>
    <p:extLst>
      <p:ext uri="{BB962C8B-B14F-4D97-AF65-F5344CB8AC3E}">
        <p14:creationId xmlns:p14="http://schemas.microsoft.com/office/powerpoint/2010/main" val="361835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D9B1C-969F-8D0E-038B-36C72FC5DDC1}"/>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E60B2FCE-6247-58BE-55D9-8D7BD633BD27}"/>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BD3331EB-D9C6-E58A-533C-A40F42746505}"/>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F8F189F-A5DE-9EBE-6FD1-D50209DEDAE7}"/>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55EE535E-686D-1D90-1910-C1A591B87D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F740457A-1F56-9933-81E0-6EE5F675556F}"/>
              </a:ext>
            </a:extLst>
          </p:cNvPr>
          <p:cNvSpPr>
            <a:spLocks noGrp="1"/>
          </p:cNvSpPr>
          <p:nvPr>
            <p:ph type="title"/>
          </p:nvPr>
        </p:nvSpPr>
        <p:spPr/>
        <p:txBody>
          <a:bodyPr>
            <a:normAutofit fontScale="90000"/>
          </a:bodyPr>
          <a:lstStyle/>
          <a:p>
            <a:br>
              <a:rPr lang="en-GB" sz="4000"/>
            </a:br>
            <a:br>
              <a:rPr lang="en-GB" sz="4000"/>
            </a:br>
            <a:br>
              <a:rPr lang="en-GB"/>
            </a:br>
            <a:br>
              <a:rPr lang="en-GB"/>
            </a:br>
            <a:br>
              <a:rPr lang="en-GB"/>
            </a:br>
            <a:endParaRPr lang="en-GB"/>
          </a:p>
        </p:txBody>
      </p:sp>
      <p:sp>
        <p:nvSpPr>
          <p:cNvPr id="2" name="Content Placeholder 1">
            <a:extLst>
              <a:ext uri="{FF2B5EF4-FFF2-40B4-BE49-F238E27FC236}">
                <a16:creationId xmlns:a16="http://schemas.microsoft.com/office/drawing/2014/main" id="{B584A3A2-1F09-67E5-C50B-184EA20681A2}"/>
              </a:ext>
            </a:extLst>
          </p:cNvPr>
          <p:cNvSpPr>
            <a:spLocks noGrp="1"/>
          </p:cNvSpPr>
          <p:nvPr>
            <p:ph idx="1"/>
          </p:nvPr>
        </p:nvSpPr>
        <p:spPr>
          <a:xfrm>
            <a:off x="451056" y="1248370"/>
            <a:ext cx="7747467" cy="5060053"/>
          </a:xfrm>
        </p:spPr>
        <p:txBody>
          <a:bodyPr>
            <a:normAutofit fontScale="70000" lnSpcReduction="20000"/>
          </a:bodyPr>
          <a:lstStyle/>
          <a:p>
            <a:pPr>
              <a:spcBef>
                <a:spcPts val="0"/>
              </a:spcBef>
            </a:pP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For students who demonstrate they are conscientious and considerate.</a:t>
            </a:r>
          </a:p>
          <a:p>
            <a:pPr marL="0" indent="0">
              <a:spcBef>
                <a:spcPts val="0"/>
              </a:spcBef>
              <a:buNone/>
            </a:pPr>
            <a:endPar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endParaRPr>
          </a:p>
          <a:p>
            <a:pPr>
              <a:spcBef>
                <a:spcPts val="0"/>
              </a:spcBef>
            </a:pP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Excellent attendance, punctuality and uniform.</a:t>
            </a:r>
          </a:p>
          <a:p>
            <a:pPr marL="0" indent="0">
              <a:spcBef>
                <a:spcPts val="0"/>
              </a:spcBef>
              <a:buNone/>
            </a:pPr>
            <a:endPar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endParaRPr>
          </a:p>
          <a:p>
            <a:pPr>
              <a:spcBef>
                <a:spcPts val="0"/>
              </a:spcBef>
            </a:pP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Excellent behaviour record.</a:t>
            </a:r>
          </a:p>
          <a:p>
            <a:pPr marL="0" indent="0">
              <a:spcBef>
                <a:spcPts val="0"/>
              </a:spcBef>
              <a:buNone/>
            </a:pPr>
            <a:endPar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endParaRPr>
          </a:p>
          <a:p>
            <a:pPr>
              <a:spcBef>
                <a:spcPts val="0"/>
              </a:spcBef>
            </a:pP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Willingness to contribute through service to the school and leadership.</a:t>
            </a:r>
            <a:b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br>
            <a:endPar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endParaRPr>
          </a:p>
          <a:p>
            <a:pPr>
              <a:spcBef>
                <a:spcPts val="0"/>
              </a:spcBef>
            </a:pP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Written applications to KS4 lead and interviews.</a:t>
            </a:r>
          </a:p>
          <a:p>
            <a:pPr>
              <a:spcBef>
                <a:spcPts val="0"/>
              </a:spcBef>
            </a:pPr>
            <a:endPar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endParaRPr>
          </a:p>
          <a:p>
            <a:pPr>
              <a:spcBef>
                <a:spcPts val="0"/>
              </a:spcBef>
            </a:pP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The role includes duties, organisation of whole school activities, open evenings, parents evenings and ambassadors for the school.</a:t>
            </a:r>
            <a:b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br>
            <a:endPar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endParaRPr>
          </a:p>
          <a:p>
            <a:pPr>
              <a:spcBef>
                <a:spcPts val="0"/>
              </a:spcBef>
            </a:pPr>
            <a:r>
              <a:rPr kumimoji="0" lang="en-GB" sz="3600" b="0" i="0" u="none" strike="noStrike" kern="1200" cap="none" spc="0" normalizeH="0" baseline="0" noProof="0">
                <a:ln>
                  <a:noFill/>
                </a:ln>
                <a:solidFill>
                  <a:prstClr val="black"/>
                </a:solidFill>
                <a:effectLst/>
                <a:uLnTx/>
                <a:uFillTx/>
                <a:latin typeface="Aptos Display" panose="02110004020202020204"/>
                <a:ea typeface="+mj-ea"/>
                <a:cs typeface="+mj-cs"/>
              </a:rPr>
              <a:t>Commence role in Year 10 Summer Term 2.</a:t>
            </a:r>
            <a:br>
              <a:rPr kumimoji="0" lang="en-GB" sz="4000" b="0" i="0" u="none" strike="noStrike" kern="1200" cap="none" spc="0" normalizeH="0" baseline="0" noProof="0">
                <a:ln>
                  <a:noFill/>
                </a:ln>
                <a:solidFill>
                  <a:prstClr val="black"/>
                </a:solidFill>
                <a:effectLst/>
                <a:uLnTx/>
                <a:uFillTx/>
                <a:latin typeface="Aptos Display" panose="02110004020202020204"/>
                <a:ea typeface="+mj-ea"/>
                <a:cs typeface="+mj-cs"/>
              </a:rPr>
            </a:br>
            <a:endParaRPr lang="en-GB"/>
          </a:p>
        </p:txBody>
      </p:sp>
      <p:pic>
        <p:nvPicPr>
          <p:cNvPr id="1026" name="Picture 2">
            <a:extLst>
              <a:ext uri="{FF2B5EF4-FFF2-40B4-BE49-F238E27FC236}">
                <a16:creationId xmlns:a16="http://schemas.microsoft.com/office/drawing/2014/main" id="{A0BABE7D-998C-3B24-C523-DAA1F83D0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4202" y="293913"/>
            <a:ext cx="3488569" cy="53364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4EB755-0E02-1ACE-E2DA-9DFB47629976}"/>
              </a:ext>
            </a:extLst>
          </p:cNvPr>
          <p:cNvSpPr txBox="1"/>
          <p:nvPr/>
        </p:nvSpPr>
        <p:spPr>
          <a:xfrm>
            <a:off x="387927" y="422027"/>
            <a:ext cx="7477304" cy="769441"/>
          </a:xfrm>
          <a:prstGeom prst="rect">
            <a:avLst/>
          </a:prstGeom>
          <a:noFill/>
        </p:spPr>
        <p:txBody>
          <a:bodyPr wrap="square" rtlCol="0">
            <a:spAutoFit/>
          </a:bodyPr>
          <a:lstStyle/>
          <a:p>
            <a:r>
              <a:rPr lang="en-GB" sz="4400" b="1" u="sng"/>
              <a:t>Year 11 Prefect Application</a:t>
            </a:r>
          </a:p>
        </p:txBody>
      </p:sp>
    </p:spTree>
    <p:extLst>
      <p:ext uri="{BB962C8B-B14F-4D97-AF65-F5344CB8AC3E}">
        <p14:creationId xmlns:p14="http://schemas.microsoft.com/office/powerpoint/2010/main" val="1914695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CC429-C434-4118-A13F-173752EB2D9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C40ECEA-E5EC-E42A-0076-3BAE097DC3A6}"/>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FC98ECEA-B5EC-6E0B-2E4A-B9B3187DBA27}"/>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46CF4A4-DD15-0773-0A48-AA347EDA7CCE}"/>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F17F78BD-307F-E172-0546-58BF6D2177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52A66AA-4512-B496-16D6-9E6D0B6607A1}"/>
              </a:ext>
            </a:extLst>
          </p:cNvPr>
          <p:cNvSpPr>
            <a:spLocks noGrp="1"/>
          </p:cNvSpPr>
          <p:nvPr>
            <p:ph type="title"/>
          </p:nvPr>
        </p:nvSpPr>
        <p:spPr>
          <a:xfrm>
            <a:off x="1875961" y="422027"/>
            <a:ext cx="7772402" cy="685800"/>
          </a:xfrm>
        </p:spPr>
        <p:txBody>
          <a:bodyPr>
            <a:normAutofit fontScale="90000"/>
          </a:bodyPr>
          <a:lstStyle/>
          <a:p>
            <a:pPr algn="ctr"/>
            <a:r>
              <a:rPr lang="en-GB">
                <a:latin typeface="Calibri" panose="020F0502020204030204" pitchFamily="34" charset="0"/>
                <a:ea typeface="Calibri" panose="020F0502020204030204" pitchFamily="34" charset="0"/>
                <a:cs typeface="Calibri" panose="020F0502020204030204" pitchFamily="34" charset="0"/>
              </a:rPr>
              <a:t>Lacon Childe School Expectations</a:t>
            </a:r>
          </a:p>
        </p:txBody>
      </p:sp>
      <p:sp>
        <p:nvSpPr>
          <p:cNvPr id="6" name="Content Placeholder 2">
            <a:extLst>
              <a:ext uri="{FF2B5EF4-FFF2-40B4-BE49-F238E27FC236}">
                <a16:creationId xmlns:a16="http://schemas.microsoft.com/office/drawing/2014/main" id="{AC869C2D-EBF7-1C7D-DB3F-B077157F4351}"/>
              </a:ext>
            </a:extLst>
          </p:cNvPr>
          <p:cNvSpPr txBox="1">
            <a:spLocks/>
          </p:cNvSpPr>
          <p:nvPr/>
        </p:nvSpPr>
        <p:spPr>
          <a:xfrm>
            <a:off x="1155701" y="1593849"/>
            <a:ext cx="9690099" cy="4356100"/>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45"/>
              </a:spcBef>
              <a:buAutoNum type="arabicParenR"/>
            </a:pPr>
            <a:r>
              <a:rPr lang="en-GB">
                <a:latin typeface="Calibri" panose="020F0502020204030204" pitchFamily="34" charset="0"/>
                <a:ea typeface="Calibri" panose="020F0502020204030204" pitchFamily="34" charset="0"/>
                <a:cs typeface="Calibri" panose="020F0502020204030204" pitchFamily="34" charset="0"/>
              </a:rPr>
              <a:t>Be the best you can be</a:t>
            </a:r>
          </a:p>
          <a:p>
            <a:pPr marL="457200" indent="-457200">
              <a:spcBef>
                <a:spcPts val="45"/>
              </a:spcBef>
              <a:buAutoNum type="arabicParenR"/>
            </a:pPr>
            <a:r>
              <a:rPr lang="en-GB">
                <a:latin typeface="Calibri" panose="020F0502020204030204" pitchFamily="34" charset="0"/>
                <a:ea typeface="Calibri" panose="020F0502020204030204" pitchFamily="34" charset="0"/>
                <a:cs typeface="Calibri" panose="020F0502020204030204" pitchFamily="34" charset="0"/>
              </a:rPr>
              <a:t>Aim for 100% Attendance</a:t>
            </a:r>
          </a:p>
          <a:p>
            <a:pPr marL="457200" indent="-457200">
              <a:spcBef>
                <a:spcPts val="45"/>
              </a:spcBef>
              <a:buAutoNum type="arabicParenR"/>
            </a:pPr>
            <a:r>
              <a:rPr lang="en-GB">
                <a:latin typeface="Calibri" panose="020F0502020204030204" pitchFamily="34" charset="0"/>
                <a:ea typeface="Calibri" panose="020F0502020204030204" pitchFamily="34" charset="0"/>
                <a:cs typeface="Calibri" panose="020F0502020204030204" pitchFamily="34" charset="0"/>
              </a:rPr>
              <a:t>Treat all people with respect</a:t>
            </a:r>
          </a:p>
          <a:p>
            <a:pPr marL="457200" indent="-457200">
              <a:spcBef>
                <a:spcPts val="45"/>
              </a:spcBef>
              <a:buAutoNum type="arabicParenR"/>
            </a:pPr>
            <a:r>
              <a:rPr lang="en-GB">
                <a:latin typeface="Calibri" panose="020F0502020204030204" pitchFamily="34" charset="0"/>
                <a:ea typeface="Calibri" panose="020F0502020204030204" pitchFamily="34" charset="0"/>
                <a:cs typeface="Calibri" panose="020F0502020204030204" pitchFamily="34" charset="0"/>
              </a:rPr>
              <a:t>Engage positively with all</a:t>
            </a:r>
          </a:p>
          <a:p>
            <a:pPr marL="457200" indent="-457200">
              <a:spcBef>
                <a:spcPts val="45"/>
              </a:spcBef>
              <a:buAutoNum type="arabicParenR"/>
            </a:pPr>
            <a:r>
              <a:rPr lang="en-GB">
                <a:latin typeface="Calibri" panose="020F0502020204030204" pitchFamily="34" charset="0"/>
                <a:ea typeface="Calibri" panose="020F0502020204030204" pitchFamily="34" charset="0"/>
                <a:cs typeface="Calibri" panose="020F0502020204030204" pitchFamily="34" charset="0"/>
              </a:rPr>
              <a:t>Bring the correct equipment each day</a:t>
            </a:r>
          </a:p>
          <a:p>
            <a:pPr marL="457200" indent="-457200">
              <a:spcBef>
                <a:spcPts val="45"/>
              </a:spcBef>
              <a:buAutoNum type="arabicParenR"/>
            </a:pPr>
            <a:r>
              <a:rPr lang="en-GB">
                <a:latin typeface="Calibri" panose="020F0502020204030204" pitchFamily="34" charset="0"/>
                <a:ea typeface="Calibri" panose="020F0502020204030204" pitchFamily="34" charset="0"/>
                <a:cs typeface="Calibri" panose="020F0502020204030204" pitchFamily="34" charset="0"/>
              </a:rPr>
              <a:t>Catch up on any work missed</a:t>
            </a:r>
          </a:p>
          <a:p>
            <a:pPr marL="457200" indent="-457200">
              <a:spcBef>
                <a:spcPts val="45"/>
              </a:spcBef>
              <a:buAutoNum type="arabicParenR"/>
            </a:pPr>
            <a:r>
              <a:rPr lang="en-GB">
                <a:latin typeface="Calibri" panose="020F0502020204030204" pitchFamily="34" charset="0"/>
                <a:ea typeface="Calibri" panose="020F0502020204030204" pitchFamily="34" charset="0"/>
                <a:cs typeface="Calibri" panose="020F0502020204030204" pitchFamily="34" charset="0"/>
              </a:rPr>
              <a:t>Join in all aspects of school life</a:t>
            </a:r>
          </a:p>
          <a:p>
            <a:pPr marL="457200" indent="-457200">
              <a:spcBef>
                <a:spcPts val="45"/>
              </a:spcBef>
              <a:buAutoNum type="arabicParenR"/>
            </a:pPr>
            <a:endParaRPr lang="en-GB">
              <a:latin typeface="Calibri" panose="020F0502020204030204" pitchFamily="34" charset="0"/>
              <a:ea typeface="Calibri" panose="020F0502020204030204" pitchFamily="34" charset="0"/>
              <a:cs typeface="Calibri" panose="020F0502020204030204" pitchFamily="34" charset="0"/>
            </a:endParaRPr>
          </a:p>
          <a:p>
            <a:pPr algn="ctr">
              <a:spcBef>
                <a:spcPts val="45"/>
              </a:spcBef>
            </a:pPr>
            <a:r>
              <a:rPr lang="en-GB" b="1">
                <a:latin typeface="Calibri" panose="020F0502020204030204" pitchFamily="34" charset="0"/>
                <a:ea typeface="Calibri" panose="020F0502020204030204" pitchFamily="34" charset="0"/>
                <a:cs typeface="Calibri" panose="020F0502020204030204" pitchFamily="34" charset="0"/>
              </a:rPr>
              <a:t>Reject</a:t>
            </a:r>
            <a:r>
              <a:rPr lang="en-GB" b="1" spc="5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all</a:t>
            </a:r>
            <a:r>
              <a:rPr lang="en-GB" b="1" spc="5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forms</a:t>
            </a:r>
            <a:r>
              <a:rPr lang="en-GB" b="1" spc="55">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of</a:t>
            </a:r>
            <a:r>
              <a:rPr lang="en-GB" b="1" spc="55">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bullying</a:t>
            </a:r>
            <a:r>
              <a:rPr lang="en-GB" b="1" spc="5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or</a:t>
            </a:r>
            <a:r>
              <a:rPr lang="en-GB" b="1" spc="6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discriminatory</a:t>
            </a:r>
            <a:r>
              <a:rPr lang="en-GB" b="1" spc="55">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behaviour.</a:t>
            </a:r>
            <a:r>
              <a:rPr lang="en-GB" spc="50">
                <a:latin typeface="Calibri" panose="020F0502020204030204" pitchFamily="34" charset="0"/>
                <a:ea typeface="Calibri" panose="020F0502020204030204" pitchFamily="34" charset="0"/>
                <a:cs typeface="Calibri" panose="020F0502020204030204" pitchFamily="34" charset="0"/>
              </a:rPr>
              <a:t> </a:t>
            </a:r>
          </a:p>
          <a:p>
            <a:pPr algn="ctr">
              <a:spcBef>
                <a:spcPts val="45"/>
              </a:spcBef>
            </a:pPr>
            <a:endParaRPr lang="en-GB">
              <a:latin typeface="Calibri" panose="020F0502020204030204" pitchFamily="34" charset="0"/>
              <a:ea typeface="Calibri" panose="020F0502020204030204" pitchFamily="34" charset="0"/>
              <a:cs typeface="Calibri" panose="020F0502020204030204" pitchFamily="34" charset="0"/>
            </a:endParaRPr>
          </a:p>
          <a:p>
            <a:pPr algn="ctr">
              <a:spcBef>
                <a:spcPts val="45"/>
              </a:spcBef>
            </a:pPr>
            <a:r>
              <a:rPr lang="en-GB">
                <a:latin typeface="Calibri" panose="020F0502020204030204" pitchFamily="34" charset="0"/>
                <a:ea typeface="Calibri" panose="020F0502020204030204" pitchFamily="34" charset="0"/>
                <a:cs typeface="Calibri" panose="020F0502020204030204" pitchFamily="34" charset="0"/>
              </a:rPr>
              <a:t>Positively</a:t>
            </a:r>
            <a:r>
              <a:rPr lang="en-GB" spc="-7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reject</a:t>
            </a:r>
            <a:r>
              <a:rPr lang="en-GB" b="1" spc="-7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all</a:t>
            </a:r>
            <a:r>
              <a:rPr lang="en-GB" b="1" spc="-65">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forms</a:t>
            </a:r>
            <a:r>
              <a:rPr lang="en-GB" b="1" spc="-7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of</a:t>
            </a:r>
            <a:r>
              <a:rPr lang="en-GB" b="1" spc="-7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anti-social</a:t>
            </a:r>
            <a:r>
              <a:rPr lang="en-GB" b="1" spc="-70">
                <a:latin typeface="Calibri" panose="020F0502020204030204" pitchFamily="34" charset="0"/>
                <a:ea typeface="Calibri" panose="020F0502020204030204" pitchFamily="34" charset="0"/>
                <a:cs typeface="Calibri" panose="020F0502020204030204" pitchFamily="34" charset="0"/>
              </a:rPr>
              <a:t> </a:t>
            </a:r>
            <a:r>
              <a:rPr lang="en-GB" b="1">
                <a:latin typeface="Calibri" panose="020F0502020204030204" pitchFamily="34" charset="0"/>
                <a:ea typeface="Calibri" panose="020F0502020204030204" pitchFamily="34" charset="0"/>
                <a:cs typeface="Calibri" panose="020F0502020204030204" pitchFamily="34" charset="0"/>
              </a:rPr>
              <a:t>behaviour</a:t>
            </a:r>
            <a:r>
              <a:rPr lang="en-GB" spc="-70">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or</a:t>
            </a:r>
            <a:r>
              <a:rPr lang="en-GB" spc="-65">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attitudes</a:t>
            </a:r>
            <a:r>
              <a:rPr lang="en-GB" spc="-70">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at</a:t>
            </a:r>
            <a:r>
              <a:rPr lang="en-GB" spc="-70">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all</a:t>
            </a:r>
            <a:r>
              <a:rPr lang="en-GB" spc="-70">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times including</a:t>
            </a:r>
            <a:r>
              <a:rPr lang="en-GB" spc="-85">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travelling</a:t>
            </a:r>
            <a:r>
              <a:rPr lang="en-GB" spc="-80">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to</a:t>
            </a:r>
            <a:r>
              <a:rPr lang="en-GB" spc="-75">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and</a:t>
            </a:r>
            <a:r>
              <a:rPr lang="en-GB" spc="-85">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from</a:t>
            </a:r>
            <a:r>
              <a:rPr lang="en-GB" spc="-80">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school</a:t>
            </a:r>
            <a:r>
              <a:rPr lang="en-GB" spc="-75">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and</a:t>
            </a:r>
            <a:r>
              <a:rPr lang="en-GB" spc="-75">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when</a:t>
            </a:r>
            <a:r>
              <a:rPr lang="en-GB" spc="-85">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using</a:t>
            </a:r>
            <a:r>
              <a:rPr lang="en-GB" spc="-80">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digital</a:t>
            </a:r>
            <a:r>
              <a:rPr lang="en-GB" spc="-80">
                <a:latin typeface="Calibri" panose="020F0502020204030204" pitchFamily="34" charset="0"/>
                <a:ea typeface="Calibri" panose="020F0502020204030204" pitchFamily="34" charset="0"/>
                <a:cs typeface="Calibri" panose="020F0502020204030204" pitchFamily="34" charset="0"/>
              </a:rPr>
              <a:t> </a:t>
            </a:r>
            <a:r>
              <a:rPr lang="en-GB">
                <a:latin typeface="Calibri" panose="020F0502020204030204" pitchFamily="34" charset="0"/>
                <a:ea typeface="Calibri" panose="020F0502020204030204" pitchFamily="34" charset="0"/>
                <a:cs typeface="Calibri" panose="020F0502020204030204" pitchFamily="34" charset="0"/>
              </a:rPr>
              <a:t>technology and social media.</a:t>
            </a:r>
            <a:endParaRPr lang="en-GB" sz="1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1199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136CE-878E-87E7-FFB5-B67D3ACABF9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1664429-87E0-CC1E-8C8A-729A86E5BED7}"/>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7B857681-656A-E2DA-D8F5-74F0F909B834}"/>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8B42C6B-223E-B736-5C7E-0AEF1236B4B2}"/>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ABF243AF-9D10-98C3-933E-CAF94BEF2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DDC0DA7-1B68-8AFB-C19E-A87277181A75}"/>
              </a:ext>
            </a:extLst>
          </p:cNvPr>
          <p:cNvSpPr>
            <a:spLocks noGrp="1"/>
          </p:cNvSpPr>
          <p:nvPr>
            <p:ph type="title"/>
          </p:nvPr>
        </p:nvSpPr>
        <p:spPr>
          <a:xfrm>
            <a:off x="1875961" y="422027"/>
            <a:ext cx="7772402" cy="685800"/>
          </a:xfrm>
        </p:spPr>
        <p:txBody>
          <a:bodyPr>
            <a:normAutofit fontScale="90000"/>
          </a:bodyPr>
          <a:lstStyle/>
          <a:p>
            <a:pPr algn="ctr"/>
            <a:r>
              <a:rPr lang="en-GB">
                <a:latin typeface="Calibri" panose="020F0502020204030204" pitchFamily="34" charset="0"/>
                <a:ea typeface="Calibri" panose="020F0502020204030204" pitchFamily="34" charset="0"/>
                <a:cs typeface="Calibri" panose="020F0502020204030204" pitchFamily="34" charset="0"/>
              </a:rPr>
              <a:t>Expectations Around School</a:t>
            </a:r>
          </a:p>
        </p:txBody>
      </p:sp>
      <p:sp>
        <p:nvSpPr>
          <p:cNvPr id="2" name="TextBox 1">
            <a:extLst>
              <a:ext uri="{FF2B5EF4-FFF2-40B4-BE49-F238E27FC236}">
                <a16:creationId xmlns:a16="http://schemas.microsoft.com/office/drawing/2014/main" id="{BD639A34-9DA5-BD26-2725-B2CD5C302227}"/>
              </a:ext>
            </a:extLst>
          </p:cNvPr>
          <p:cNvSpPr txBox="1"/>
          <p:nvPr/>
        </p:nvSpPr>
        <p:spPr>
          <a:xfrm>
            <a:off x="563418" y="1834467"/>
            <a:ext cx="11203709" cy="3447098"/>
          </a:xfrm>
          <a:prstGeom prst="rect">
            <a:avLst/>
          </a:prstGeom>
          <a:noFill/>
        </p:spPr>
        <p:txBody>
          <a:bodyPr wrap="square">
            <a:spAutoFit/>
          </a:bodyPr>
          <a:lstStyle/>
          <a:p>
            <a:r>
              <a:rPr lang="en-GB" sz="2800">
                <a:latin typeface="Calibri" panose="020F0502020204030204" pitchFamily="34" charset="0"/>
                <a:ea typeface="Calibri" panose="020F0502020204030204" pitchFamily="34" charset="0"/>
                <a:cs typeface="Calibri" panose="020F0502020204030204" pitchFamily="34" charset="0"/>
              </a:rPr>
              <a:t>Treat</a:t>
            </a:r>
            <a:r>
              <a:rPr lang="en-GB" sz="2800" spc="-50">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school</a:t>
            </a:r>
            <a:r>
              <a:rPr lang="en-GB" sz="2800" spc="-45">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property</a:t>
            </a:r>
            <a:r>
              <a:rPr lang="en-GB" sz="2800" spc="-45">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and</a:t>
            </a:r>
            <a:r>
              <a:rPr lang="en-GB" sz="2800" spc="-50">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the</a:t>
            </a:r>
            <a:r>
              <a:rPr lang="en-GB" sz="2800" spc="-45">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school</a:t>
            </a:r>
            <a:r>
              <a:rPr lang="en-GB" sz="2800" spc="-45">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environment</a:t>
            </a:r>
            <a:r>
              <a:rPr lang="en-GB" sz="2800" spc="-45">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with</a:t>
            </a:r>
            <a:r>
              <a:rPr lang="en-GB" sz="2800" spc="-50">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respect. </a:t>
            </a:r>
          </a:p>
          <a:p>
            <a:r>
              <a:rPr lang="en-GB" sz="2800">
                <a:latin typeface="Calibri" panose="020F0502020204030204" pitchFamily="34" charset="0"/>
                <a:ea typeface="Calibri" panose="020F0502020204030204" pitchFamily="34" charset="0"/>
                <a:cs typeface="Calibri" panose="020F0502020204030204" pitchFamily="34" charset="0"/>
              </a:rPr>
              <a:t>Dispose of rubbish in the litter bins. </a:t>
            </a:r>
          </a:p>
          <a:p>
            <a:r>
              <a:rPr lang="en-GB" sz="2800">
                <a:latin typeface="Calibri" panose="020F0502020204030204" pitchFamily="34" charset="0"/>
                <a:ea typeface="Calibri" panose="020F0502020204030204" pitchFamily="34" charset="0"/>
                <a:cs typeface="Calibri" panose="020F0502020204030204" pitchFamily="34" charset="0"/>
              </a:rPr>
              <a:t>Chewing gum and mobile phones are not permitted in any area of the school or on school buses.</a:t>
            </a:r>
          </a:p>
          <a:p>
            <a:r>
              <a:rPr lang="en-GB" sz="2800">
                <a:latin typeface="Calibri" panose="020F0502020204030204" pitchFamily="34" charset="0"/>
                <a:ea typeface="Calibri" panose="020F0502020204030204" pitchFamily="34" charset="0"/>
                <a:cs typeface="Calibri" panose="020F0502020204030204" pitchFamily="34" charset="0"/>
              </a:rPr>
              <a:t>Always wear school uniform properly and</a:t>
            </a:r>
            <a:r>
              <a:rPr lang="en-GB" sz="2800" spc="-125">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with</a:t>
            </a:r>
            <a:r>
              <a:rPr lang="en-GB" sz="2800" spc="-125">
                <a:latin typeface="Calibri" panose="020F0502020204030204" pitchFamily="34" charset="0"/>
                <a:ea typeface="Calibri" panose="020F0502020204030204" pitchFamily="34" charset="0"/>
                <a:cs typeface="Calibri" panose="020F0502020204030204" pitchFamily="34" charset="0"/>
              </a:rPr>
              <a:t> </a:t>
            </a:r>
            <a:r>
              <a:rPr lang="en-GB" sz="2800">
                <a:latin typeface="Calibri" panose="020F0502020204030204" pitchFamily="34" charset="0"/>
                <a:ea typeface="Calibri" panose="020F0502020204030204" pitchFamily="34" charset="0"/>
                <a:cs typeface="Calibri" panose="020F0502020204030204" pitchFamily="34" charset="0"/>
              </a:rPr>
              <a:t>pride.</a:t>
            </a:r>
          </a:p>
          <a:p>
            <a:r>
              <a:rPr lang="en-GB" sz="2800">
                <a:latin typeface="Calibri" panose="020F0502020204030204" pitchFamily="34" charset="0"/>
                <a:ea typeface="Calibri" panose="020F0502020204030204" pitchFamily="34" charset="0"/>
                <a:cs typeface="Calibri" panose="020F0502020204030204" pitchFamily="34" charset="0"/>
              </a:rPr>
              <a:t>Walk calmly and purposefully.</a:t>
            </a:r>
            <a:endParaRPr lang="en-GB" sz="2800">
              <a:highlight>
                <a:srgbClr val="FFFF00"/>
              </a:highlight>
              <a:latin typeface="Calibri" panose="020F0502020204030204" pitchFamily="34" charset="0"/>
              <a:ea typeface="Calibri" panose="020F0502020204030204" pitchFamily="34" charset="0"/>
              <a:cs typeface="Calibri" panose="020F0502020204030204" pitchFamily="34" charset="0"/>
            </a:endParaRPr>
          </a:p>
          <a:p>
            <a:r>
              <a:rPr lang="en-GB" sz="2800">
                <a:latin typeface="Calibri" panose="020F0502020204030204" pitchFamily="34" charset="0"/>
                <a:ea typeface="Calibri" panose="020F0502020204030204" pitchFamily="34" charset="0"/>
                <a:cs typeface="Calibri" panose="020F0502020204030204" pitchFamily="34" charset="0"/>
              </a:rPr>
              <a:t>Assist and be courteous to others. </a:t>
            </a:r>
          </a:p>
          <a:p>
            <a:pPr marL="457200" indent="-457200">
              <a:buAutoNum type="arabicParenR"/>
            </a:pPr>
            <a:endParaRPr lang="en-GB" sz="2200">
              <a:latin typeface="Comic Sans MS" panose="030F0702030302020204" pitchFamily="66" charset="0"/>
            </a:endParaRPr>
          </a:p>
        </p:txBody>
      </p:sp>
    </p:spTree>
    <p:extLst>
      <p:ext uri="{BB962C8B-B14F-4D97-AF65-F5344CB8AC3E}">
        <p14:creationId xmlns:p14="http://schemas.microsoft.com/office/powerpoint/2010/main" val="18917824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DB2CB-E509-9AAC-C9E6-4CE05C5D2065}"/>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7A3477F-0DA5-3CF7-8E88-BCD4C5F1D9DE}"/>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F397F6B1-9FD1-8322-A855-58F368CB1373}"/>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608657F-5975-C501-093E-327C0038CF10}"/>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108C88FB-6E27-77D3-2CB5-4E33570A1E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A1D69C5-4BCA-6E51-5A6A-67F923F3C5EC}"/>
              </a:ext>
            </a:extLst>
          </p:cNvPr>
          <p:cNvSpPr>
            <a:spLocks noGrp="1"/>
          </p:cNvSpPr>
          <p:nvPr>
            <p:ph type="title"/>
          </p:nvPr>
        </p:nvSpPr>
        <p:spPr>
          <a:xfrm>
            <a:off x="1875961" y="422027"/>
            <a:ext cx="7772402" cy="685800"/>
          </a:xfrm>
        </p:spPr>
        <p:txBody>
          <a:bodyPr>
            <a:normAutofit fontScale="90000"/>
          </a:bodyPr>
          <a:lstStyle/>
          <a:p>
            <a:pPr algn="ctr"/>
            <a:r>
              <a:rPr lang="en-GB">
                <a:latin typeface="Calibri" panose="020F0502020204030204" pitchFamily="34" charset="0"/>
                <a:ea typeface="Calibri" panose="020F0502020204030204" pitchFamily="34" charset="0"/>
                <a:cs typeface="Calibri" panose="020F0502020204030204" pitchFamily="34" charset="0"/>
              </a:rPr>
              <a:t>Classroom Rules &amp; Expectations</a:t>
            </a:r>
          </a:p>
        </p:txBody>
      </p:sp>
      <p:sp>
        <p:nvSpPr>
          <p:cNvPr id="2" name="TextBox 1">
            <a:extLst>
              <a:ext uri="{FF2B5EF4-FFF2-40B4-BE49-F238E27FC236}">
                <a16:creationId xmlns:a16="http://schemas.microsoft.com/office/drawing/2014/main" id="{A33B791C-5D4C-4ED5-10AD-FC1ECAC4B2FA}"/>
              </a:ext>
            </a:extLst>
          </p:cNvPr>
          <p:cNvSpPr txBox="1"/>
          <p:nvPr/>
        </p:nvSpPr>
        <p:spPr>
          <a:xfrm>
            <a:off x="591127" y="1311792"/>
            <a:ext cx="11065164" cy="4439420"/>
          </a:xfrm>
          <a:prstGeom prst="rect">
            <a:avLst/>
          </a:prstGeom>
          <a:noFill/>
        </p:spPr>
        <p:txBody>
          <a:bodyPr wrap="square">
            <a:spAutoFit/>
          </a:bodyPr>
          <a:lstStyle/>
          <a:p>
            <a:pPr>
              <a:lnSpc>
                <a:spcPct val="107000"/>
              </a:lnSpc>
              <a:spcAft>
                <a:spcPts val="800"/>
              </a:spcAft>
            </a:pPr>
            <a:r>
              <a:rPr lang="en-GB" sz="2600" b="1">
                <a:effectLst/>
                <a:latin typeface="Calibri" panose="020F0502020204030204" pitchFamily="34" charset="0"/>
                <a:ea typeface="Calibri" panose="020F0502020204030204" pitchFamily="34" charset="0"/>
                <a:cs typeface="Calibri" panose="020F0502020204030204" pitchFamily="34" charset="0"/>
              </a:rPr>
              <a:t>At the start of the lesson, students are expected to: </a:t>
            </a:r>
            <a:endParaRPr lang="en-GB" sz="26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Arrive on time and line up sensibly and quietly outside the room wearing full and correct uniform.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Wait until the teacher greets them at the door and welcomes </a:t>
            </a:r>
            <a:r>
              <a:rPr lang="en-GB" sz="2600">
                <a:latin typeface="Calibri" panose="020F0502020204030204" pitchFamily="34" charset="0"/>
                <a:ea typeface="Calibri" panose="020F0502020204030204" pitchFamily="34" charset="0"/>
                <a:cs typeface="Calibri" panose="020F0502020204030204" pitchFamily="34" charset="0"/>
              </a:rPr>
              <a:t>them</a:t>
            </a:r>
            <a:r>
              <a:rPr lang="en-GB" sz="2600">
                <a:effectLst/>
                <a:latin typeface="Calibri" panose="020F0502020204030204" pitchFamily="34" charset="0"/>
                <a:ea typeface="Calibri" panose="020F0502020204030204" pitchFamily="34" charset="0"/>
                <a:cs typeface="Calibri" panose="020F0502020204030204" pitchFamily="34" charset="0"/>
              </a:rPr>
              <a:t> into the classroom.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Enter the room calmly and move quietly to </a:t>
            </a:r>
            <a:r>
              <a:rPr lang="en-GB" sz="2600">
                <a:latin typeface="Calibri" panose="020F0502020204030204" pitchFamily="34" charset="0"/>
                <a:ea typeface="Calibri" panose="020F0502020204030204" pitchFamily="34" charset="0"/>
                <a:cs typeface="Calibri" panose="020F0502020204030204" pitchFamily="34" charset="0"/>
              </a:rPr>
              <a:t>their</a:t>
            </a:r>
            <a:r>
              <a:rPr lang="en-GB" sz="2600">
                <a:effectLst/>
                <a:latin typeface="Calibri" panose="020F0502020204030204" pitchFamily="34" charset="0"/>
                <a:ea typeface="Calibri" panose="020F0502020204030204" pitchFamily="34" charset="0"/>
                <a:cs typeface="Calibri" panose="020F0502020204030204" pitchFamily="34" charset="0"/>
              </a:rPr>
              <a:t> allocated seat.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Place all equipment for the lesson</a:t>
            </a:r>
            <a:r>
              <a:rPr lang="en-GB" sz="2600">
                <a:latin typeface="Calibri" panose="020F0502020204030204" pitchFamily="34" charset="0"/>
                <a:ea typeface="Calibri" panose="020F0502020204030204" pitchFamily="34" charset="0"/>
                <a:cs typeface="Calibri" panose="020F0502020204030204" pitchFamily="34" charset="0"/>
              </a:rPr>
              <a:t> </a:t>
            </a:r>
            <a:r>
              <a:rPr lang="en-GB" sz="2600">
                <a:effectLst/>
                <a:latin typeface="Calibri" panose="020F0502020204030204" pitchFamily="34" charset="0"/>
                <a:ea typeface="Calibri" panose="020F0502020204030204" pitchFamily="34" charset="0"/>
                <a:cs typeface="Calibri" panose="020F0502020204030204" pitchFamily="34" charset="0"/>
              </a:rPr>
              <a:t>on </a:t>
            </a:r>
            <a:r>
              <a:rPr lang="en-GB" sz="2600">
                <a:latin typeface="Calibri" panose="020F0502020204030204" pitchFamily="34" charset="0"/>
                <a:ea typeface="Calibri" panose="020F0502020204030204" pitchFamily="34" charset="0"/>
                <a:cs typeface="Calibri" panose="020F0502020204030204" pitchFamily="34" charset="0"/>
              </a:rPr>
              <a:t>their</a:t>
            </a:r>
            <a:r>
              <a:rPr lang="en-GB" sz="2600">
                <a:effectLst/>
                <a:latin typeface="Calibri" panose="020F0502020204030204" pitchFamily="34" charset="0"/>
                <a:ea typeface="Calibri" panose="020F0502020204030204" pitchFamily="34" charset="0"/>
                <a:cs typeface="Calibri" panose="020F0502020204030204" pitchFamily="34" charset="0"/>
              </a:rPr>
              <a:t> desk, ‘be lesson ready’.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Engage in the starter activity without talking whilst </a:t>
            </a:r>
            <a:r>
              <a:rPr lang="en-GB" sz="2600">
                <a:latin typeface="Calibri" panose="020F0502020204030204" pitchFamily="34" charset="0"/>
                <a:ea typeface="Calibri" panose="020F0502020204030204" pitchFamily="34" charset="0"/>
                <a:cs typeface="Calibri" panose="020F0502020204030204" pitchFamily="34" charset="0"/>
              </a:rPr>
              <a:t>the</a:t>
            </a:r>
            <a:r>
              <a:rPr lang="en-GB" sz="2600">
                <a:effectLst/>
                <a:latin typeface="Calibri" panose="020F0502020204030204" pitchFamily="34" charset="0"/>
                <a:ea typeface="Calibri" panose="020F0502020204030204" pitchFamily="34" charset="0"/>
                <a:cs typeface="Calibri" panose="020F0502020204030204" pitchFamily="34" charset="0"/>
              </a:rPr>
              <a:t> teacher is taking the register. </a:t>
            </a:r>
          </a:p>
        </p:txBody>
      </p:sp>
    </p:spTree>
    <p:extLst>
      <p:ext uri="{BB962C8B-B14F-4D97-AF65-F5344CB8AC3E}">
        <p14:creationId xmlns:p14="http://schemas.microsoft.com/office/powerpoint/2010/main" val="11799313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F40E1-1218-EA0E-7BD9-BE3D920CB21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9582677F-7964-D519-D68A-EDA804FF370C}"/>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94663834-F13C-7869-5F43-8108D0689809}"/>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788CB25-CE3F-CF5B-E350-4E95C80699F8}"/>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10C40240-D4E6-CE19-B567-91AF3128BF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FD64B41E-692A-4798-A8B1-FC084B2FEE4C}"/>
              </a:ext>
            </a:extLst>
          </p:cNvPr>
          <p:cNvSpPr>
            <a:spLocks noGrp="1"/>
          </p:cNvSpPr>
          <p:nvPr>
            <p:ph type="title"/>
          </p:nvPr>
        </p:nvSpPr>
        <p:spPr>
          <a:xfrm>
            <a:off x="1875961" y="422027"/>
            <a:ext cx="7772402" cy="685800"/>
          </a:xfrm>
        </p:spPr>
        <p:txBody>
          <a:bodyPr>
            <a:normAutofit fontScale="90000"/>
          </a:bodyPr>
          <a:lstStyle/>
          <a:p>
            <a:pPr algn="ctr"/>
            <a:r>
              <a:rPr lang="en-GB">
                <a:latin typeface="Calibri" panose="020F0502020204030204" pitchFamily="34" charset="0"/>
                <a:ea typeface="Calibri" panose="020F0502020204030204" pitchFamily="34" charset="0"/>
                <a:cs typeface="Calibri" panose="020F0502020204030204" pitchFamily="34" charset="0"/>
              </a:rPr>
              <a:t>Classroom Rules &amp; Expectations</a:t>
            </a:r>
          </a:p>
        </p:txBody>
      </p:sp>
      <p:sp>
        <p:nvSpPr>
          <p:cNvPr id="2" name="TextBox 1">
            <a:extLst>
              <a:ext uri="{FF2B5EF4-FFF2-40B4-BE49-F238E27FC236}">
                <a16:creationId xmlns:a16="http://schemas.microsoft.com/office/drawing/2014/main" id="{F2BAC573-4235-3BA0-097B-F28C916E8C8C}"/>
              </a:ext>
            </a:extLst>
          </p:cNvPr>
          <p:cNvSpPr txBox="1"/>
          <p:nvPr/>
        </p:nvSpPr>
        <p:spPr>
          <a:xfrm>
            <a:off x="803274" y="1374460"/>
            <a:ext cx="10668289" cy="4011291"/>
          </a:xfrm>
          <a:prstGeom prst="rect">
            <a:avLst/>
          </a:prstGeom>
          <a:noFill/>
        </p:spPr>
        <p:txBody>
          <a:bodyPr wrap="square">
            <a:spAutoFit/>
          </a:bodyPr>
          <a:lstStyle/>
          <a:p>
            <a:pPr>
              <a:lnSpc>
                <a:spcPct val="107000"/>
              </a:lnSpc>
              <a:spcAft>
                <a:spcPts val="800"/>
              </a:spcAft>
            </a:pPr>
            <a:r>
              <a:rPr lang="en-GB" sz="2600" b="1">
                <a:effectLst/>
                <a:latin typeface="Calibri" panose="020F0502020204030204" pitchFamily="34" charset="0"/>
                <a:ea typeface="Calibri" panose="020F0502020204030204" pitchFamily="34" charset="0"/>
                <a:cs typeface="Calibri" panose="020F0502020204030204" pitchFamily="34" charset="0"/>
              </a:rPr>
              <a:t>During the lesson students are expected to: </a:t>
            </a:r>
            <a:endParaRPr lang="en-GB" sz="26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Listen silently and attentively to the teacher and contributions from their peers.</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Engage fully and positively.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Take responsibility for their own learning.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Behave positively to allow their own learning and that of other students to take place without interruption.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Be polite and courteous to all adults and students. </a:t>
            </a:r>
          </a:p>
        </p:txBody>
      </p:sp>
    </p:spTree>
    <p:extLst>
      <p:ext uri="{BB962C8B-B14F-4D97-AF65-F5344CB8AC3E}">
        <p14:creationId xmlns:p14="http://schemas.microsoft.com/office/powerpoint/2010/main" val="1071333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E20B3-CF11-8DA3-17E6-DDB8A573B96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92DB0AA-802C-F674-7D34-C9CB51597335}"/>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284B4EDD-3E06-119E-E6E9-6F28EC33312F}"/>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489B286-DA3D-48AE-DDDD-15FEC7CDF9F4}"/>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9326AB97-21EB-CE94-AC01-B4F343E034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31F9CD6C-0D5D-86E6-9767-787B9A66A99C}"/>
              </a:ext>
            </a:extLst>
          </p:cNvPr>
          <p:cNvSpPr>
            <a:spLocks noGrp="1"/>
          </p:cNvSpPr>
          <p:nvPr>
            <p:ph type="title"/>
          </p:nvPr>
        </p:nvSpPr>
        <p:spPr>
          <a:xfrm>
            <a:off x="1875961" y="422027"/>
            <a:ext cx="7772402" cy="685800"/>
          </a:xfrm>
        </p:spPr>
        <p:txBody>
          <a:bodyPr>
            <a:normAutofit fontScale="90000"/>
          </a:bodyPr>
          <a:lstStyle/>
          <a:p>
            <a:pPr algn="ctr"/>
            <a:r>
              <a:rPr lang="en-GB">
                <a:latin typeface="Calibri" panose="020F0502020204030204" pitchFamily="34" charset="0"/>
                <a:ea typeface="Calibri" panose="020F0502020204030204" pitchFamily="34" charset="0"/>
                <a:cs typeface="Calibri" panose="020F0502020204030204" pitchFamily="34" charset="0"/>
              </a:rPr>
              <a:t>Classroom Rules &amp; Expectations</a:t>
            </a:r>
          </a:p>
        </p:txBody>
      </p:sp>
      <p:sp>
        <p:nvSpPr>
          <p:cNvPr id="2" name="TextBox 1">
            <a:extLst>
              <a:ext uri="{FF2B5EF4-FFF2-40B4-BE49-F238E27FC236}">
                <a16:creationId xmlns:a16="http://schemas.microsoft.com/office/drawing/2014/main" id="{C6EDB5CE-CBBE-6715-8F9C-3B5C27B3FB23}"/>
              </a:ext>
            </a:extLst>
          </p:cNvPr>
          <p:cNvSpPr txBox="1"/>
          <p:nvPr/>
        </p:nvSpPr>
        <p:spPr>
          <a:xfrm>
            <a:off x="692727" y="1570854"/>
            <a:ext cx="10658764" cy="2624308"/>
          </a:xfrm>
          <a:prstGeom prst="rect">
            <a:avLst/>
          </a:prstGeom>
          <a:noFill/>
        </p:spPr>
        <p:txBody>
          <a:bodyPr wrap="square">
            <a:spAutoFit/>
          </a:bodyPr>
          <a:lstStyle/>
          <a:p>
            <a:pPr>
              <a:lnSpc>
                <a:spcPct val="107000"/>
              </a:lnSpc>
              <a:spcAft>
                <a:spcPts val="800"/>
              </a:spcAft>
            </a:pPr>
            <a:r>
              <a:rPr lang="en-GB" sz="2600" b="1">
                <a:effectLst/>
                <a:latin typeface="Calibri" panose="020F0502020204030204" pitchFamily="34" charset="0"/>
                <a:ea typeface="Calibri" panose="020F0502020204030204" pitchFamily="34" charset="0"/>
                <a:cs typeface="Calibri" panose="020F0502020204030204" pitchFamily="34" charset="0"/>
              </a:rPr>
              <a:t>At the end of the lesson, students are expected to: </a:t>
            </a:r>
            <a:endParaRPr lang="en-GB" sz="26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Pack away equipment when told to do so.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Stand behind their chair and wait in silence for the teacher to dismiss </a:t>
            </a:r>
            <a:r>
              <a:rPr lang="en-GB" sz="2600">
                <a:latin typeface="Calibri" panose="020F0502020204030204" pitchFamily="34" charset="0"/>
                <a:ea typeface="Calibri" panose="020F0502020204030204" pitchFamily="34" charset="0"/>
                <a:cs typeface="Calibri" panose="020F0502020204030204" pitchFamily="34" charset="0"/>
              </a:rPr>
              <a:t>them.</a:t>
            </a:r>
            <a:endParaRPr lang="en-GB" sz="260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Respond to their farewell and thanks from the teacher as </a:t>
            </a:r>
            <a:r>
              <a:rPr lang="en-GB" sz="2600">
                <a:latin typeface="Calibri" panose="020F0502020204030204" pitchFamily="34" charset="0"/>
                <a:ea typeface="Calibri" panose="020F0502020204030204" pitchFamily="34" charset="0"/>
                <a:cs typeface="Calibri" panose="020F0502020204030204" pitchFamily="34" charset="0"/>
              </a:rPr>
              <a:t>they</a:t>
            </a:r>
            <a:r>
              <a:rPr lang="en-GB" sz="2600">
                <a:effectLst/>
                <a:latin typeface="Calibri" panose="020F0502020204030204" pitchFamily="34" charset="0"/>
                <a:ea typeface="Calibri" panose="020F0502020204030204" pitchFamily="34" charset="0"/>
                <a:cs typeface="Calibri" panose="020F0502020204030204" pitchFamily="34" charset="0"/>
              </a:rPr>
              <a:t> leave. </a:t>
            </a:r>
          </a:p>
          <a:p>
            <a:pPr>
              <a:lnSpc>
                <a:spcPct val="107000"/>
              </a:lnSpc>
              <a:spcAft>
                <a:spcPts val="800"/>
              </a:spcAft>
            </a:pPr>
            <a:r>
              <a:rPr lang="en-GB" sz="2600">
                <a:effectLst/>
                <a:latin typeface="Calibri" panose="020F0502020204030204" pitchFamily="34" charset="0"/>
                <a:ea typeface="Calibri" panose="020F0502020204030204" pitchFamily="34" charset="0"/>
                <a:cs typeface="Calibri" panose="020F0502020204030204" pitchFamily="34" charset="0"/>
              </a:rPr>
              <a:t>• Move promptly to the next lesson.</a:t>
            </a:r>
          </a:p>
        </p:txBody>
      </p:sp>
    </p:spTree>
    <p:extLst>
      <p:ext uri="{BB962C8B-B14F-4D97-AF65-F5344CB8AC3E}">
        <p14:creationId xmlns:p14="http://schemas.microsoft.com/office/powerpoint/2010/main" val="3471230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E1D4C-B61A-0B0A-B79E-8BF3474C2BE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768CCE26-3004-F36E-55C6-F022C02CCEBB}"/>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FFF15E94-3ACE-67D1-9C10-217B03B07446}"/>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8F90B80-564E-4C39-84B5-6E66E62EA751}"/>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2301942F-8BE8-830B-5ACF-311A950A9B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FF197919-B669-BF24-8621-A987388D9273}"/>
              </a:ext>
            </a:extLst>
          </p:cNvPr>
          <p:cNvSpPr>
            <a:spLocks noGrp="1"/>
          </p:cNvSpPr>
          <p:nvPr>
            <p:ph type="title"/>
          </p:nvPr>
        </p:nvSpPr>
        <p:spPr>
          <a:xfrm>
            <a:off x="3685832" y="319578"/>
            <a:ext cx="5085020" cy="767051"/>
          </a:xfrm>
        </p:spPr>
        <p:txBody>
          <a:bodyPr rtlCol="0">
            <a:normAutofit fontScale="90000"/>
          </a:bodyPr>
          <a:lstStyle/>
          <a:p>
            <a:pPr rtl="0"/>
            <a:r>
              <a:rPr lang="en-GB" sz="5400">
                <a:latin typeface="Calibri" panose="020F0502020204030204" pitchFamily="34" charset="0"/>
                <a:ea typeface="Calibri" panose="020F0502020204030204" pitchFamily="34" charset="0"/>
                <a:cs typeface="Calibri" panose="020F0502020204030204" pitchFamily="34" charset="0"/>
              </a:rPr>
              <a:t>Mobile Phones</a:t>
            </a:r>
          </a:p>
        </p:txBody>
      </p:sp>
      <p:sp>
        <p:nvSpPr>
          <p:cNvPr id="7" name="Text Placeholder 5">
            <a:extLst>
              <a:ext uri="{FF2B5EF4-FFF2-40B4-BE49-F238E27FC236}">
                <a16:creationId xmlns:a16="http://schemas.microsoft.com/office/drawing/2014/main" id="{3E4B4770-46F5-2785-66E5-49E8EE7D89B3}"/>
              </a:ext>
            </a:extLst>
          </p:cNvPr>
          <p:cNvSpPr txBox="1">
            <a:spLocks/>
          </p:cNvSpPr>
          <p:nvPr/>
        </p:nvSpPr>
        <p:spPr>
          <a:xfrm>
            <a:off x="3752273" y="983073"/>
            <a:ext cx="3636818" cy="428755"/>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a:latin typeface="Calibri" panose="020F0502020204030204" pitchFamily="34" charset="0"/>
                <a:ea typeface="Calibri" panose="020F0502020204030204" pitchFamily="34" charset="0"/>
                <a:cs typeface="Calibri" panose="020F0502020204030204" pitchFamily="34" charset="0"/>
              </a:rPr>
              <a:t>On your person – not on show</a:t>
            </a:r>
          </a:p>
        </p:txBody>
      </p:sp>
      <p:sp>
        <p:nvSpPr>
          <p:cNvPr id="8" name="Text Placeholder 4">
            <a:extLst>
              <a:ext uri="{FF2B5EF4-FFF2-40B4-BE49-F238E27FC236}">
                <a16:creationId xmlns:a16="http://schemas.microsoft.com/office/drawing/2014/main" id="{C090BD1B-09A1-586C-B2F5-D64CD46A32A4}"/>
              </a:ext>
            </a:extLst>
          </p:cNvPr>
          <p:cNvSpPr txBox="1">
            <a:spLocks/>
          </p:cNvSpPr>
          <p:nvPr/>
        </p:nvSpPr>
        <p:spPr>
          <a:xfrm>
            <a:off x="634077" y="1626205"/>
            <a:ext cx="10923846" cy="3605589"/>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pPr>
            <a:r>
              <a:rPr lang="en-GB" sz="2600">
                <a:latin typeface="Calibri" panose="020F0502020204030204" pitchFamily="34" charset="0"/>
                <a:ea typeface="Calibri" panose="020F0502020204030204" pitchFamily="34" charset="0"/>
                <a:cs typeface="Calibri" panose="020F0502020204030204" pitchFamily="34" charset="0"/>
              </a:rPr>
              <a:t>Phones to be stored in bag or zipped inside pocket of blazer.</a:t>
            </a:r>
          </a:p>
          <a:p>
            <a:pPr marL="285750" indent="-285750">
              <a:lnSpc>
                <a:spcPct val="100000"/>
              </a:lnSpc>
              <a:spcBef>
                <a:spcPts val="0"/>
              </a:spcBef>
            </a:pPr>
            <a:endParaRPr lang="en-GB" sz="260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pPr>
            <a:r>
              <a:rPr lang="en-GB" sz="2600">
                <a:latin typeface="Calibri" panose="020F0502020204030204" pitchFamily="34" charset="0"/>
                <a:ea typeface="Calibri" panose="020F0502020204030204" pitchFamily="34" charset="0"/>
                <a:cs typeface="Calibri" panose="020F0502020204030204" pitchFamily="34" charset="0"/>
              </a:rPr>
              <a:t>No phones to be stored inside pockets of blazer where they can be seen.</a:t>
            </a:r>
          </a:p>
          <a:p>
            <a:pPr marL="285750" indent="-285750">
              <a:lnSpc>
                <a:spcPct val="100000"/>
              </a:lnSpc>
              <a:spcBef>
                <a:spcPts val="0"/>
              </a:spcBef>
            </a:pPr>
            <a:endParaRPr lang="en-GB" sz="260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pPr>
            <a:r>
              <a:rPr lang="en-GB" sz="2600">
                <a:latin typeface="Calibri" panose="020F0502020204030204" pitchFamily="34" charset="0"/>
                <a:ea typeface="Calibri" panose="020F0502020204030204" pitchFamily="34" charset="0"/>
                <a:cs typeface="Calibri" panose="020F0502020204030204" pitchFamily="34" charset="0"/>
              </a:rPr>
              <a:t>If they are seen using their phone it will be taken from them and handed in at the office.</a:t>
            </a:r>
          </a:p>
          <a:p>
            <a:pPr marL="285750" indent="-285750">
              <a:lnSpc>
                <a:spcPct val="100000"/>
              </a:lnSpc>
              <a:spcBef>
                <a:spcPts val="0"/>
              </a:spcBef>
            </a:pPr>
            <a:endParaRPr lang="en-GB" sz="260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pPr>
            <a:r>
              <a:rPr lang="en-GB" sz="2600">
                <a:latin typeface="Calibri" panose="020F0502020204030204" pitchFamily="34" charset="0"/>
                <a:ea typeface="Calibri" panose="020F0502020204030204" pitchFamily="34" charset="0"/>
                <a:cs typeface="Calibri" panose="020F0502020204030204" pitchFamily="34" charset="0"/>
              </a:rPr>
              <a:t>Image capture and sharing of media of any form will result in sanction. </a:t>
            </a:r>
          </a:p>
          <a:p>
            <a:pPr marL="285750" indent="-285750">
              <a:lnSpc>
                <a:spcPct val="100000"/>
              </a:lnSpc>
              <a:spcBef>
                <a:spcPts val="0"/>
              </a:spcBef>
            </a:pPr>
            <a:endParaRPr lang="en-GB" sz="260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0000"/>
              </a:lnSpc>
              <a:spcBef>
                <a:spcPts val="0"/>
              </a:spcBef>
            </a:pPr>
            <a:r>
              <a:rPr lang="en-GB" sz="2600">
                <a:latin typeface="Calibri" panose="020F0502020204030204" pitchFamily="34" charset="0"/>
                <a:ea typeface="Calibri" panose="020F0502020204030204" pitchFamily="34" charset="0"/>
                <a:cs typeface="Calibri" panose="020F0502020204030204" pitchFamily="34" charset="0"/>
              </a:rPr>
              <a:t>THIS IS NON-NEGOTIABLE</a:t>
            </a:r>
          </a:p>
        </p:txBody>
      </p:sp>
    </p:spTree>
    <p:extLst>
      <p:ext uri="{BB962C8B-B14F-4D97-AF65-F5344CB8AC3E}">
        <p14:creationId xmlns:p14="http://schemas.microsoft.com/office/powerpoint/2010/main" val="1689909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53DBD-EC8F-3FFC-4CBF-C19E03F5A86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8643BFA-1008-C57D-5C14-E08CB44A7FCF}"/>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13BE52CB-4092-4163-AD23-88DCF0DB4138}"/>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3F8F69D-D186-DCF1-072E-E34EC35DAEB3}"/>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1F45D301-685D-E49E-28C1-A27BFE727B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1B3FBCA-E5C1-093A-E754-18DC05659F7B}"/>
              </a:ext>
            </a:extLst>
          </p:cNvPr>
          <p:cNvSpPr>
            <a:spLocks noGrp="1"/>
          </p:cNvSpPr>
          <p:nvPr>
            <p:ph type="title"/>
          </p:nvPr>
        </p:nvSpPr>
        <p:spPr>
          <a:xfrm>
            <a:off x="1017687" y="422027"/>
            <a:ext cx="10515600" cy="5684203"/>
          </a:xfrm>
        </p:spPr>
        <p:txBody>
          <a:bodyPr/>
          <a:lstStyle/>
          <a:p>
            <a:pPr algn="ctr"/>
            <a:r>
              <a:rPr lang="en-GB" u="sng"/>
              <a:t>Behaviour</a:t>
            </a:r>
            <a:br>
              <a:rPr lang="en-GB" u="sng"/>
            </a:br>
            <a:br>
              <a:rPr lang="en-GB" u="sng"/>
            </a:br>
            <a:r>
              <a:rPr lang="en-GB"/>
              <a:t>What happens if a student doesn’t follow the rules?</a:t>
            </a:r>
          </a:p>
        </p:txBody>
      </p:sp>
    </p:spTree>
    <p:extLst>
      <p:ext uri="{BB962C8B-B14F-4D97-AF65-F5344CB8AC3E}">
        <p14:creationId xmlns:p14="http://schemas.microsoft.com/office/powerpoint/2010/main" val="2237103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B11B-0FBE-A45E-987F-05512BCE8B0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2D87489E-542E-8685-BB92-F67BCFD21B9E}"/>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CF7CB8C6-BB39-BE31-70D2-96B1F3404FDE}"/>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AD270C-101A-5D63-82BC-D652EC3AE862}"/>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2C413287-8289-1302-DA12-0356C4F3FB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C0FEE6B8-A4AC-C1C0-8349-971B2C380717}"/>
              </a:ext>
            </a:extLst>
          </p:cNvPr>
          <p:cNvSpPr>
            <a:spLocks noGrp="1"/>
          </p:cNvSpPr>
          <p:nvPr>
            <p:ph type="title"/>
          </p:nvPr>
        </p:nvSpPr>
        <p:spPr>
          <a:xfrm>
            <a:off x="246530" y="258183"/>
            <a:ext cx="5401795" cy="1852146"/>
          </a:xfrm>
        </p:spPr>
        <p:txBody>
          <a:bodyPr>
            <a:normAutofit/>
          </a:bodyPr>
          <a:lstStyle/>
          <a:p>
            <a:r>
              <a:rPr lang="en-GB" sz="4800" b="1"/>
              <a:t>Disruption to Learning</a:t>
            </a:r>
          </a:p>
        </p:txBody>
      </p:sp>
      <p:sp>
        <p:nvSpPr>
          <p:cNvPr id="6" name="Isosceles Triangle 5">
            <a:extLst>
              <a:ext uri="{FF2B5EF4-FFF2-40B4-BE49-F238E27FC236}">
                <a16:creationId xmlns:a16="http://schemas.microsoft.com/office/drawing/2014/main" id="{4A55C130-E64D-A30B-FF1A-8C68A45414D0}"/>
              </a:ext>
            </a:extLst>
          </p:cNvPr>
          <p:cNvSpPr/>
          <p:nvPr/>
        </p:nvSpPr>
        <p:spPr>
          <a:xfrm>
            <a:off x="634701" y="258183"/>
            <a:ext cx="10979971" cy="5916706"/>
          </a:xfrm>
          <a:prstGeom prst="triangle">
            <a:avLst>
              <a:gd name="adj" fmla="val 49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rapezoid 6">
            <a:extLst>
              <a:ext uri="{FF2B5EF4-FFF2-40B4-BE49-F238E27FC236}">
                <a16:creationId xmlns:a16="http://schemas.microsoft.com/office/drawing/2014/main" id="{9D9A802E-1C0E-ED7F-3FC5-9895FC16DBAA}"/>
              </a:ext>
            </a:extLst>
          </p:cNvPr>
          <p:cNvSpPr/>
          <p:nvPr/>
        </p:nvSpPr>
        <p:spPr>
          <a:xfrm>
            <a:off x="634701" y="5464885"/>
            <a:ext cx="10951285" cy="710004"/>
          </a:xfrm>
          <a:prstGeom prst="trapezoid">
            <a:avLst>
              <a:gd name="adj" fmla="val 95000"/>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p>
        </p:txBody>
      </p:sp>
      <p:sp>
        <p:nvSpPr>
          <p:cNvPr id="8" name="Trapezoid 7">
            <a:extLst>
              <a:ext uri="{FF2B5EF4-FFF2-40B4-BE49-F238E27FC236}">
                <a16:creationId xmlns:a16="http://schemas.microsoft.com/office/drawing/2014/main" id="{44D0DAD9-8FC7-31D6-09E2-4B6C073F6765}"/>
              </a:ext>
            </a:extLst>
          </p:cNvPr>
          <p:cNvSpPr/>
          <p:nvPr/>
        </p:nvSpPr>
        <p:spPr>
          <a:xfrm>
            <a:off x="1323974" y="4604274"/>
            <a:ext cx="9584279" cy="860611"/>
          </a:xfrm>
          <a:prstGeom prst="trapezoid">
            <a:avLst>
              <a:gd name="adj" fmla="val 92045"/>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GB" sz="16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B1</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Verbal Warning. S</a:t>
            </a:r>
            <a:r>
              <a:rPr lang="en-GB" sz="1600" err="1">
                <a:solidFill>
                  <a:prstClr val="white"/>
                </a:solidFill>
                <a:latin typeface="Calibri" panose="020F0502020204030204" pitchFamily="34" charset="0"/>
                <a:cs typeface="Calibri" panose="020F0502020204030204" pitchFamily="34" charset="0"/>
              </a:rPr>
              <a:t>tudents</a:t>
            </a:r>
            <a:r>
              <a:rPr lang="en-GB" sz="1600">
                <a:solidFill>
                  <a:prstClr val="white"/>
                </a:solidFill>
                <a:latin typeface="Calibri" panose="020F0502020204030204" pitchFamily="34" charset="0"/>
                <a:cs typeface="Calibri" panose="020F0502020204030204" pitchFamily="34" charset="0"/>
              </a:rPr>
              <a:t> have clear guidance to support them in correcting behaviour / making a positive choice.</a:t>
            </a:r>
            <a:r>
              <a:rPr kumimoji="0" lang="en-GB"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students have a last chance to address behaviour before a sanction is put in place. </a:t>
            </a:r>
          </a:p>
        </p:txBody>
      </p:sp>
      <p:sp>
        <p:nvSpPr>
          <p:cNvPr id="12" name="Trapezoid 11">
            <a:extLst>
              <a:ext uri="{FF2B5EF4-FFF2-40B4-BE49-F238E27FC236}">
                <a16:creationId xmlns:a16="http://schemas.microsoft.com/office/drawing/2014/main" id="{63BA5380-F3B9-2B19-3527-C9AFF61C9FFF}"/>
              </a:ext>
            </a:extLst>
          </p:cNvPr>
          <p:cNvSpPr/>
          <p:nvPr/>
        </p:nvSpPr>
        <p:spPr>
          <a:xfrm>
            <a:off x="2119256" y="3743663"/>
            <a:ext cx="8014447" cy="860611"/>
          </a:xfrm>
          <a:prstGeom prst="trapezoid">
            <a:avLst>
              <a:gd name="adj" fmla="val 91250"/>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B2</a:t>
            </a: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Behaviour persists despite significant intervention: Formal Sanction is put in place 20 mins detention and recorded on Arbor – further intervention may involve moving seating plans / discussion with student. </a:t>
            </a:r>
          </a:p>
        </p:txBody>
      </p:sp>
      <p:sp>
        <p:nvSpPr>
          <p:cNvPr id="14" name="Trapezoid 13">
            <a:extLst>
              <a:ext uri="{FF2B5EF4-FFF2-40B4-BE49-F238E27FC236}">
                <a16:creationId xmlns:a16="http://schemas.microsoft.com/office/drawing/2014/main" id="{3A8D594D-27C7-8DFE-AB3F-895650CFBF2D}"/>
              </a:ext>
            </a:extLst>
          </p:cNvPr>
          <p:cNvSpPr/>
          <p:nvPr/>
        </p:nvSpPr>
        <p:spPr>
          <a:xfrm>
            <a:off x="2904565" y="2637361"/>
            <a:ext cx="6439460" cy="1106302"/>
          </a:xfrm>
          <a:prstGeom prst="trapezoid">
            <a:avLst>
              <a:gd name="adj" fmla="val 905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rapezoid 14">
            <a:extLst>
              <a:ext uri="{FF2B5EF4-FFF2-40B4-BE49-F238E27FC236}">
                <a16:creationId xmlns:a16="http://schemas.microsoft.com/office/drawing/2014/main" id="{FD0DBA18-10FA-5EA2-8C72-08178A7AE610}"/>
              </a:ext>
            </a:extLst>
          </p:cNvPr>
          <p:cNvSpPr/>
          <p:nvPr/>
        </p:nvSpPr>
        <p:spPr>
          <a:xfrm>
            <a:off x="3810000" y="1690688"/>
            <a:ext cx="4619624" cy="1053615"/>
          </a:xfrm>
          <a:prstGeom prst="trapezoid">
            <a:avLst>
              <a:gd name="adj" fmla="val 92954"/>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B4</a:t>
            </a: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Further disruption despite removal or serious disruption On call / SLT intervention required: Removal to PSR, Results in time in PSR</a:t>
            </a:r>
          </a:p>
        </p:txBody>
      </p:sp>
      <p:sp>
        <p:nvSpPr>
          <p:cNvPr id="16" name="Trapezoid 15">
            <a:extLst>
              <a:ext uri="{FF2B5EF4-FFF2-40B4-BE49-F238E27FC236}">
                <a16:creationId xmlns:a16="http://schemas.microsoft.com/office/drawing/2014/main" id="{C3F93A88-6E1D-7374-9F64-4F7637538931}"/>
              </a:ext>
            </a:extLst>
          </p:cNvPr>
          <p:cNvSpPr/>
          <p:nvPr/>
        </p:nvSpPr>
        <p:spPr>
          <a:xfrm>
            <a:off x="4765637" y="258183"/>
            <a:ext cx="2692437" cy="1432505"/>
          </a:xfrm>
          <a:prstGeom prst="trapezoid">
            <a:avLst>
              <a:gd name="adj" fmla="val 10483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E72635B-9D3C-3285-B3A9-CC58878824BF}"/>
              </a:ext>
            </a:extLst>
          </p:cNvPr>
          <p:cNvSpPr txBox="1"/>
          <p:nvPr/>
        </p:nvSpPr>
        <p:spPr>
          <a:xfrm>
            <a:off x="5378824" y="821057"/>
            <a:ext cx="1679201" cy="83099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B5</a:t>
            </a: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Serious incident: PSR / Suspension / PX</a:t>
            </a:r>
          </a:p>
        </p:txBody>
      </p:sp>
      <p:sp>
        <p:nvSpPr>
          <p:cNvPr id="18" name="TextBox 17">
            <a:extLst>
              <a:ext uri="{FF2B5EF4-FFF2-40B4-BE49-F238E27FC236}">
                <a16:creationId xmlns:a16="http://schemas.microsoft.com/office/drawing/2014/main" id="{D403F519-D27D-F61E-BAD8-1365202E9EA5}"/>
              </a:ext>
            </a:extLst>
          </p:cNvPr>
          <p:cNvSpPr txBox="1"/>
          <p:nvPr/>
        </p:nvSpPr>
        <p:spPr>
          <a:xfrm>
            <a:off x="3066825" y="2820333"/>
            <a:ext cx="6115722"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B3</a:t>
            </a: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Continued disruption to the learning of others: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Student needs to be removed to nearby class to protect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the learning of others. 1 hour after school detention</a:t>
            </a:r>
          </a:p>
        </p:txBody>
      </p:sp>
    </p:spTree>
    <p:extLst>
      <p:ext uri="{BB962C8B-B14F-4D97-AF65-F5344CB8AC3E}">
        <p14:creationId xmlns:p14="http://schemas.microsoft.com/office/powerpoint/2010/main" val="5839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68DBE-C606-2496-2530-545EF0FB8AB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9F783B6E-FFE3-C931-C515-8AD111D4CCCE}"/>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FEBBBBED-04E3-1AFC-7E19-A1B5E1AF7BBE}"/>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1AF27CD2-CE63-6641-6BEE-2A7795D0B791}"/>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E219F897-4094-3813-1A5D-2240F9919C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C5DA754-6A66-5859-2F5F-884A36CAF786}"/>
              </a:ext>
            </a:extLst>
          </p:cNvPr>
          <p:cNvSpPr>
            <a:spLocks noGrp="1"/>
          </p:cNvSpPr>
          <p:nvPr>
            <p:ph type="title"/>
          </p:nvPr>
        </p:nvSpPr>
        <p:spPr>
          <a:xfrm>
            <a:off x="838200" y="365126"/>
            <a:ext cx="10515600" cy="315912"/>
          </a:xfrm>
        </p:spPr>
        <p:txBody>
          <a:bodyPr>
            <a:normAutofit fontScale="90000"/>
          </a:bodyPr>
          <a:lstStyle/>
          <a:p>
            <a:pPr marL="571500" indent="-571500" algn="ctr">
              <a:buFont typeface="Arial" panose="020B0604020202020204" pitchFamily="34" charset="0"/>
              <a:buChar char="•"/>
            </a:pPr>
            <a:br>
              <a:rPr lang="en-GB" sz="3600" u="sng"/>
            </a:br>
            <a:br>
              <a:rPr lang="en-GB" sz="3600" u="sng"/>
            </a:br>
            <a:br>
              <a:rPr lang="en-GB" sz="3600" u="sng"/>
            </a:br>
            <a:br>
              <a:rPr lang="en-GB" sz="4900" u="sng"/>
            </a:br>
            <a:r>
              <a:rPr lang="en-GB" sz="4900" b="1" u="sng"/>
              <a:t>Overview of KS4 – Key Dates</a:t>
            </a:r>
            <a:br>
              <a:rPr lang="en-GB" sz="3600"/>
            </a:br>
            <a:br>
              <a:rPr lang="en-GB" u="sng"/>
            </a:br>
            <a:endParaRPr lang="en-GB"/>
          </a:p>
        </p:txBody>
      </p:sp>
      <p:sp>
        <p:nvSpPr>
          <p:cNvPr id="2" name="Content Placeholder 1">
            <a:extLst>
              <a:ext uri="{FF2B5EF4-FFF2-40B4-BE49-F238E27FC236}">
                <a16:creationId xmlns:a16="http://schemas.microsoft.com/office/drawing/2014/main" id="{04F96C67-50C0-A183-A2B5-2EB95F816B85}"/>
              </a:ext>
            </a:extLst>
          </p:cNvPr>
          <p:cNvSpPr>
            <a:spLocks noGrp="1"/>
          </p:cNvSpPr>
          <p:nvPr>
            <p:ph idx="1"/>
          </p:nvPr>
        </p:nvSpPr>
        <p:spPr>
          <a:xfrm>
            <a:off x="838200" y="1547585"/>
            <a:ext cx="10515600" cy="4351338"/>
          </a:xfrm>
        </p:spPr>
        <p:txBody>
          <a:bodyPr/>
          <a:lstStyle/>
          <a:p>
            <a:pPr algn="ctr"/>
            <a:r>
              <a:rPr lang="en-GB"/>
              <a:t>3</a:t>
            </a:r>
            <a:r>
              <a:rPr lang="en-GB" baseline="30000"/>
              <a:t>rd</a:t>
            </a:r>
            <a:r>
              <a:rPr lang="en-GB"/>
              <a:t> December 2025 - Data Report.</a:t>
            </a:r>
          </a:p>
          <a:p>
            <a:pPr algn="ctr"/>
            <a:r>
              <a:rPr lang="en-GB"/>
              <a:t>11</a:t>
            </a:r>
            <a:r>
              <a:rPr lang="en-GB" baseline="30000"/>
              <a:t>th</a:t>
            </a:r>
            <a:r>
              <a:rPr lang="en-GB"/>
              <a:t> December 2025 - Year 10 Parents Evening.</a:t>
            </a:r>
          </a:p>
          <a:p>
            <a:pPr algn="ctr"/>
            <a:r>
              <a:rPr lang="en-GB"/>
              <a:t>14</a:t>
            </a:r>
            <a:r>
              <a:rPr lang="en-GB" baseline="30000"/>
              <a:t>th</a:t>
            </a:r>
            <a:r>
              <a:rPr lang="en-GB"/>
              <a:t> April 2026 - Year 10 Mock Exams.</a:t>
            </a:r>
          </a:p>
          <a:p>
            <a:pPr algn="ctr"/>
            <a:r>
              <a:rPr lang="en-GB"/>
              <a:t>22</a:t>
            </a:r>
            <a:r>
              <a:rPr lang="en-GB" baseline="30000"/>
              <a:t>nd</a:t>
            </a:r>
            <a:r>
              <a:rPr lang="en-GB"/>
              <a:t> May 2026 - Data Report.</a:t>
            </a:r>
          </a:p>
          <a:p>
            <a:pPr algn="ctr"/>
            <a:r>
              <a:rPr lang="en-GB"/>
              <a:t>6</a:t>
            </a:r>
            <a:r>
              <a:rPr lang="en-GB" baseline="30000"/>
              <a:t>th</a:t>
            </a:r>
            <a:r>
              <a:rPr lang="en-GB"/>
              <a:t> July 2026 – Work experience.</a:t>
            </a:r>
          </a:p>
          <a:p>
            <a:pPr algn="ctr"/>
            <a:r>
              <a:rPr lang="en-GB">
                <a:solidFill>
                  <a:schemeClr val="bg2">
                    <a:lumMod val="10000"/>
                  </a:schemeClr>
                </a:solidFill>
              </a:rPr>
              <a:t>July 2026 - College Visits.</a:t>
            </a:r>
          </a:p>
          <a:p>
            <a:pPr algn="ctr"/>
            <a:r>
              <a:rPr lang="en-GB"/>
              <a:t>November 2026 - Year 11 Mock Examinations.</a:t>
            </a:r>
          </a:p>
          <a:p>
            <a:pPr algn="ctr"/>
            <a:r>
              <a:rPr lang="en-GB"/>
              <a:t>May 2027 - GCSE Examinations.</a:t>
            </a:r>
          </a:p>
          <a:p>
            <a:endParaRPr lang="en-GB"/>
          </a:p>
        </p:txBody>
      </p:sp>
    </p:spTree>
    <p:extLst>
      <p:ext uri="{BB962C8B-B14F-4D97-AF65-F5344CB8AC3E}">
        <p14:creationId xmlns:p14="http://schemas.microsoft.com/office/powerpoint/2010/main" val="3464182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C8806-177C-631F-CE7E-5C8785765683}"/>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96E8A83-6B73-7A18-0ACB-82B706CCD1A3}"/>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C9474E77-CC3F-CF3D-0D89-0C63B0C16326}"/>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607D1A3-82E4-20B3-D087-4B9857564587}"/>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5C5C8C76-9278-A74C-25CA-F77609A3BA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F5AB4E-3D9E-6E2E-BB5A-5209B212C9CB}"/>
              </a:ext>
            </a:extLst>
          </p:cNvPr>
          <p:cNvSpPr>
            <a:spLocks noGrp="1"/>
          </p:cNvSpPr>
          <p:nvPr>
            <p:ph type="title"/>
          </p:nvPr>
        </p:nvSpPr>
        <p:spPr>
          <a:xfrm>
            <a:off x="246530" y="258183"/>
            <a:ext cx="4777291" cy="1325563"/>
          </a:xfrm>
        </p:spPr>
        <p:txBody>
          <a:bodyPr>
            <a:normAutofit/>
          </a:bodyPr>
          <a:lstStyle/>
          <a:p>
            <a:r>
              <a:rPr lang="en-GB" sz="4800" b="1"/>
              <a:t>Interventions</a:t>
            </a:r>
            <a:endParaRPr lang="en-GB" sz="4000" b="1"/>
          </a:p>
        </p:txBody>
      </p:sp>
      <p:sp>
        <p:nvSpPr>
          <p:cNvPr id="3" name="Isosceles Triangle 2">
            <a:extLst>
              <a:ext uri="{FF2B5EF4-FFF2-40B4-BE49-F238E27FC236}">
                <a16:creationId xmlns:a16="http://schemas.microsoft.com/office/drawing/2014/main" id="{17312F83-66FB-F9DB-89AF-CEF805690680}"/>
              </a:ext>
            </a:extLst>
          </p:cNvPr>
          <p:cNvSpPr/>
          <p:nvPr/>
        </p:nvSpPr>
        <p:spPr>
          <a:xfrm>
            <a:off x="634701" y="258183"/>
            <a:ext cx="10979971" cy="5916706"/>
          </a:xfrm>
          <a:prstGeom prst="triangle">
            <a:avLst>
              <a:gd name="adj" fmla="val 49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rapezoid 3">
            <a:extLst>
              <a:ext uri="{FF2B5EF4-FFF2-40B4-BE49-F238E27FC236}">
                <a16:creationId xmlns:a16="http://schemas.microsoft.com/office/drawing/2014/main" id="{D3667826-B522-19E8-46B3-133D54BBEDAD}"/>
              </a:ext>
            </a:extLst>
          </p:cNvPr>
          <p:cNvSpPr/>
          <p:nvPr/>
        </p:nvSpPr>
        <p:spPr>
          <a:xfrm>
            <a:off x="634701" y="5439671"/>
            <a:ext cx="10979971" cy="735218"/>
          </a:xfrm>
          <a:prstGeom prst="trapezoid">
            <a:avLst>
              <a:gd name="adj" fmla="val 95000"/>
            </a:avLst>
          </a:prstGeom>
          <a:solidFill>
            <a:srgbClr val="09470C"/>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Calibri"/>
              </a:rPr>
              <a:t>Class teacher intervention: Isolated incidents of disruption / low level concerns. Contact with home, sanctions and strategies for support put in place.</a:t>
            </a:r>
          </a:p>
        </p:txBody>
      </p:sp>
      <p:sp>
        <p:nvSpPr>
          <p:cNvPr id="5" name="Trapezoid 4">
            <a:extLst>
              <a:ext uri="{FF2B5EF4-FFF2-40B4-BE49-F238E27FC236}">
                <a16:creationId xmlns:a16="http://schemas.microsoft.com/office/drawing/2014/main" id="{D753509B-DF44-EFFF-793B-ECFA524BB2FA}"/>
              </a:ext>
            </a:extLst>
          </p:cNvPr>
          <p:cNvSpPr/>
          <p:nvPr/>
        </p:nvSpPr>
        <p:spPr>
          <a:xfrm>
            <a:off x="1271698" y="4710467"/>
            <a:ext cx="9705975" cy="775456"/>
          </a:xfrm>
          <a:prstGeom prst="trapezoid">
            <a:avLst>
              <a:gd name="adj" fmla="val 92045"/>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Tutor intervention: Patterns of behaviour concerns / repeated concerns: Tutor contact home, Tutor report with specific targets monitored by tutor. </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rapezoid 5">
            <a:extLst>
              <a:ext uri="{FF2B5EF4-FFF2-40B4-BE49-F238E27FC236}">
                <a16:creationId xmlns:a16="http://schemas.microsoft.com/office/drawing/2014/main" id="{58095A86-74ED-6FB7-B663-62DB0C9A5FA8}"/>
              </a:ext>
            </a:extLst>
          </p:cNvPr>
          <p:cNvSpPr/>
          <p:nvPr/>
        </p:nvSpPr>
        <p:spPr>
          <a:xfrm>
            <a:off x="1974572" y="3869055"/>
            <a:ext cx="8321954" cy="860611"/>
          </a:xfrm>
          <a:prstGeom prst="trapezoid">
            <a:avLst>
              <a:gd name="adj" fmla="val 9125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panose="020F0502020204030204"/>
                <a:ea typeface="+mn-ea"/>
                <a:cs typeface="+mn-cs"/>
              </a:rPr>
              <a:t>Year Lead intervention: Ongoing / persistent patterns of behaviour concerns. Contact / meeting with parents: year leader report. Targeted interventions with Learning mentors.</a:t>
            </a: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GB" sz="16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7" name="Trapezoid 6">
            <a:extLst>
              <a:ext uri="{FF2B5EF4-FFF2-40B4-BE49-F238E27FC236}">
                <a16:creationId xmlns:a16="http://schemas.microsoft.com/office/drawing/2014/main" id="{1D294791-DBEB-DFA0-E2B1-A486802D862F}"/>
              </a:ext>
            </a:extLst>
          </p:cNvPr>
          <p:cNvSpPr/>
          <p:nvPr/>
        </p:nvSpPr>
        <p:spPr>
          <a:xfrm>
            <a:off x="2769526" y="2974955"/>
            <a:ext cx="6755473" cy="894100"/>
          </a:xfrm>
          <a:prstGeom prst="trapezoid">
            <a:avLst>
              <a:gd name="adj" fmla="val 9056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rapezoid 7">
            <a:extLst>
              <a:ext uri="{FF2B5EF4-FFF2-40B4-BE49-F238E27FC236}">
                <a16:creationId xmlns:a16="http://schemas.microsoft.com/office/drawing/2014/main" id="{79C16DE2-108F-E29C-36A1-3CF3D0648EF7}"/>
              </a:ext>
            </a:extLst>
          </p:cNvPr>
          <p:cNvSpPr/>
          <p:nvPr/>
        </p:nvSpPr>
        <p:spPr>
          <a:xfrm>
            <a:off x="3562351" y="2423750"/>
            <a:ext cx="5191124" cy="580142"/>
          </a:xfrm>
          <a:prstGeom prst="trapezoid">
            <a:avLst>
              <a:gd name="adj" fmla="val 92954"/>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Calibri"/>
              </a:rPr>
              <a:t>Headteacher Review Hearing: review of behaviour log, PSP, progress and strategies and interventions.</a:t>
            </a:r>
          </a:p>
        </p:txBody>
      </p:sp>
      <p:sp>
        <p:nvSpPr>
          <p:cNvPr id="12" name="Trapezoid 11">
            <a:extLst>
              <a:ext uri="{FF2B5EF4-FFF2-40B4-BE49-F238E27FC236}">
                <a16:creationId xmlns:a16="http://schemas.microsoft.com/office/drawing/2014/main" id="{2ACB793E-5DCE-D19B-06CB-A3CC851199E7}"/>
              </a:ext>
            </a:extLst>
          </p:cNvPr>
          <p:cNvSpPr/>
          <p:nvPr/>
        </p:nvSpPr>
        <p:spPr>
          <a:xfrm>
            <a:off x="4689269" y="269185"/>
            <a:ext cx="2911681" cy="1490378"/>
          </a:xfrm>
          <a:prstGeom prst="trapezoid">
            <a:avLst>
              <a:gd name="adj" fmla="val 92889"/>
            </a:avLst>
          </a:prstGeom>
          <a:solidFill>
            <a:srgbClr val="EEF7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32D1C4A-8DAC-0928-AF92-2DC428CE9460}"/>
              </a:ext>
            </a:extLst>
          </p:cNvPr>
          <p:cNvSpPr txBox="1"/>
          <p:nvPr/>
        </p:nvSpPr>
        <p:spPr>
          <a:xfrm>
            <a:off x="5880394" y="464171"/>
            <a:ext cx="571540" cy="369332"/>
          </a:xfrm>
          <a:prstGeom prst="rect">
            <a:avLst/>
          </a:prstGeom>
          <a:no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mn-cs"/>
              </a:rPr>
              <a:t>PX</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1CCB052-598D-3D18-B2B6-E0C517AA1F48}"/>
              </a:ext>
            </a:extLst>
          </p:cNvPr>
          <p:cNvSpPr txBox="1"/>
          <p:nvPr/>
        </p:nvSpPr>
        <p:spPr>
          <a:xfrm>
            <a:off x="3448050" y="3032535"/>
            <a:ext cx="5580169"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Calibri"/>
              </a:rPr>
              <a:t>SLT intervention: Meeting with year lead and SLT to open PSP. PSP targets agreed, year lead report used to monitor progress, regular meetings with parents to review.</a:t>
            </a:r>
          </a:p>
        </p:txBody>
      </p:sp>
      <p:sp>
        <p:nvSpPr>
          <p:cNvPr id="16" name="Trapezoid 15">
            <a:extLst>
              <a:ext uri="{FF2B5EF4-FFF2-40B4-BE49-F238E27FC236}">
                <a16:creationId xmlns:a16="http://schemas.microsoft.com/office/drawing/2014/main" id="{7464F3F5-0975-4AFB-DCEA-1E81D0FE4A2F}"/>
              </a:ext>
            </a:extLst>
          </p:cNvPr>
          <p:cNvSpPr/>
          <p:nvPr/>
        </p:nvSpPr>
        <p:spPr>
          <a:xfrm>
            <a:off x="4087178" y="1673508"/>
            <a:ext cx="4123371" cy="751650"/>
          </a:xfrm>
          <a:prstGeom prst="trapezoid">
            <a:avLst>
              <a:gd name="adj" fmla="val 9295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Calibri"/>
              </a:rPr>
              <a:t>Local authority involvement, review of progress and strategies and interventions.</a:t>
            </a:r>
          </a:p>
        </p:txBody>
      </p:sp>
      <p:sp>
        <p:nvSpPr>
          <p:cNvPr id="17" name="Trapezoid 16">
            <a:extLst>
              <a:ext uri="{FF2B5EF4-FFF2-40B4-BE49-F238E27FC236}">
                <a16:creationId xmlns:a16="http://schemas.microsoft.com/office/drawing/2014/main" id="{CC4D8B0E-7228-5C02-68AC-D8DA2F7036C8}"/>
              </a:ext>
            </a:extLst>
          </p:cNvPr>
          <p:cNvSpPr/>
          <p:nvPr/>
        </p:nvSpPr>
        <p:spPr>
          <a:xfrm>
            <a:off x="4781549" y="903673"/>
            <a:ext cx="2743201" cy="769834"/>
          </a:xfrm>
          <a:prstGeom prst="trapezoid">
            <a:avLst>
              <a:gd name="adj" fmla="val 92954"/>
            </a:avLst>
          </a:prstGeom>
          <a:solidFill>
            <a:srgbClr val="F0FFE3">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black"/>
                </a:solidFill>
                <a:effectLst/>
                <a:uLnTx/>
                <a:uFillTx/>
                <a:latin typeface="Calibri" panose="020F0502020204030204"/>
                <a:ea typeface="+mn-ea"/>
                <a:cs typeface="Calibri"/>
              </a:rPr>
              <a:t>Governors Disciplinary panel</a:t>
            </a: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540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7C247-6E5A-0E1D-1241-C632B8CE400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08072A3D-DA44-7EBD-41C3-B2F1DDB9F206}"/>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47AAD8FB-BF36-A549-58C9-D7AA780B4FC5}"/>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33F2B8A-B128-D557-5923-9356E57D30A8}"/>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C5BE56B4-48D4-EA0E-19D4-CA4F6195CE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FB2EEC-66D3-4B4C-611F-090E2BD326E1}"/>
              </a:ext>
            </a:extLst>
          </p:cNvPr>
          <p:cNvSpPr>
            <a:spLocks noGrp="1"/>
          </p:cNvSpPr>
          <p:nvPr>
            <p:ph type="title"/>
          </p:nvPr>
        </p:nvSpPr>
        <p:spPr>
          <a:xfrm>
            <a:off x="838200" y="365125"/>
            <a:ext cx="10515600" cy="1325563"/>
          </a:xfrm>
        </p:spPr>
        <p:txBody>
          <a:bodyPr/>
          <a:lstStyle/>
          <a:p>
            <a:r>
              <a:rPr lang="en-GB" sz="4800" b="1"/>
              <a:t>Rewards</a:t>
            </a:r>
            <a:endParaRPr lang="en-GB" b="1"/>
          </a:p>
        </p:txBody>
      </p:sp>
      <p:sp>
        <p:nvSpPr>
          <p:cNvPr id="3" name="Isosceles Triangle 2">
            <a:extLst>
              <a:ext uri="{FF2B5EF4-FFF2-40B4-BE49-F238E27FC236}">
                <a16:creationId xmlns:a16="http://schemas.microsoft.com/office/drawing/2014/main" id="{E71028E1-2E5B-DF87-0045-4DFD64E2992D}"/>
              </a:ext>
            </a:extLst>
          </p:cNvPr>
          <p:cNvSpPr/>
          <p:nvPr/>
        </p:nvSpPr>
        <p:spPr>
          <a:xfrm>
            <a:off x="634701" y="258183"/>
            <a:ext cx="10979971" cy="5916706"/>
          </a:xfrm>
          <a:prstGeom prst="triangle">
            <a:avLst>
              <a:gd name="adj" fmla="val 49707"/>
            </a:avLst>
          </a:prstGeom>
          <a:solidFill>
            <a:srgbClr val="FF82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rapezoid 3">
            <a:extLst>
              <a:ext uri="{FF2B5EF4-FFF2-40B4-BE49-F238E27FC236}">
                <a16:creationId xmlns:a16="http://schemas.microsoft.com/office/drawing/2014/main" id="{D727D81E-E65F-9FD4-2F02-F374319AC285}"/>
              </a:ext>
            </a:extLst>
          </p:cNvPr>
          <p:cNvSpPr/>
          <p:nvPr/>
        </p:nvSpPr>
        <p:spPr>
          <a:xfrm>
            <a:off x="634701" y="5464885"/>
            <a:ext cx="10979971" cy="710004"/>
          </a:xfrm>
          <a:prstGeom prst="trapezoid">
            <a:avLst>
              <a:gd name="adj" fmla="val 95000"/>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Calibri" panose="020F0502020204030204" pitchFamily="34" charset="0"/>
                <a:cs typeface="Calibri" panose="020F0502020204030204" pitchFamily="34" charset="0"/>
              </a:rPr>
              <a:t>Daily: Achievement Points, positive phone calls / emails home. </a:t>
            </a:r>
          </a:p>
        </p:txBody>
      </p:sp>
      <p:sp>
        <p:nvSpPr>
          <p:cNvPr id="5" name="Trapezoid 4">
            <a:extLst>
              <a:ext uri="{FF2B5EF4-FFF2-40B4-BE49-F238E27FC236}">
                <a16:creationId xmlns:a16="http://schemas.microsoft.com/office/drawing/2014/main" id="{4B04A05E-7DF6-9076-1C6E-E0B8449950F8}"/>
              </a:ext>
            </a:extLst>
          </p:cNvPr>
          <p:cNvSpPr/>
          <p:nvPr/>
        </p:nvSpPr>
        <p:spPr>
          <a:xfrm>
            <a:off x="1312434" y="4475180"/>
            <a:ext cx="9593692" cy="989705"/>
          </a:xfrm>
          <a:prstGeom prst="trapezoid">
            <a:avLst>
              <a:gd name="adj" fmla="val 91250"/>
            </a:avLst>
          </a:prstGeom>
          <a:solidFill>
            <a:srgbClr val="B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bg1"/>
                </a:solidFill>
                <a:latin typeface="Calibri" panose="020F0502020204030204" pitchFamily="34" charset="0"/>
                <a:cs typeface="Calibri" panose="020F0502020204030204" pitchFamily="34" charset="0"/>
              </a:rPr>
              <a:t>Fortnightly: Year group recognising success assemblies, </a:t>
            </a:r>
            <a:r>
              <a:rPr lang="en-GB" sz="1600" err="1">
                <a:solidFill>
                  <a:schemeClr val="bg1"/>
                </a:solidFill>
                <a:latin typeface="Calibri" panose="020F0502020204030204" pitchFamily="34" charset="0"/>
                <a:cs typeface="Calibri" panose="020F0502020204030204" pitchFamily="34" charset="0"/>
              </a:rPr>
              <a:t>Lacon</a:t>
            </a:r>
            <a:r>
              <a:rPr lang="en-GB" sz="1600">
                <a:solidFill>
                  <a:schemeClr val="bg1"/>
                </a:solidFill>
                <a:latin typeface="Calibri" panose="020F0502020204030204" pitchFamily="34" charset="0"/>
                <a:cs typeface="Calibri" panose="020F0502020204030204" pitchFamily="34" charset="0"/>
              </a:rPr>
              <a:t> Outstanding Pupil Award postcards, Achievement certificates ,Year group student of the fortnight</a:t>
            </a:r>
          </a:p>
        </p:txBody>
      </p:sp>
      <p:sp>
        <p:nvSpPr>
          <p:cNvPr id="6" name="Trapezoid 5">
            <a:extLst>
              <a:ext uri="{FF2B5EF4-FFF2-40B4-BE49-F238E27FC236}">
                <a16:creationId xmlns:a16="http://schemas.microsoft.com/office/drawing/2014/main" id="{E8DA7FDA-3574-B11E-E84D-8442E6F16972}"/>
              </a:ext>
            </a:extLst>
          </p:cNvPr>
          <p:cNvSpPr/>
          <p:nvPr/>
        </p:nvSpPr>
        <p:spPr>
          <a:xfrm>
            <a:off x="2047876" y="3517751"/>
            <a:ext cx="8105774" cy="1133878"/>
          </a:xfrm>
          <a:prstGeom prst="trapezoid">
            <a:avLst>
              <a:gd name="adj" fmla="val 90563"/>
            </a:avLst>
          </a:prstGeom>
          <a:solidFill>
            <a:srgbClr val="FF111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chemeClr val="bg1"/>
                </a:solidFill>
                <a:latin typeface="Calibri" panose="020F0502020204030204" pitchFamily="34" charset="0"/>
                <a:cs typeface="Calibri" panose="020F0502020204030204" pitchFamily="34" charset="0"/>
              </a:rPr>
              <a:t>Half Termly: Year group celebrating success assemblies, Student of the half term, Attendance certificates, Non uniform day, Early lunch, Sports Rewards, freebies…. Focus fortnight 0 B2’s, 100% attendance, Lacon Me focus, Clear conduct card, </a:t>
            </a:r>
          </a:p>
        </p:txBody>
      </p:sp>
      <p:sp>
        <p:nvSpPr>
          <p:cNvPr id="7" name="Trapezoid 6">
            <a:extLst>
              <a:ext uri="{FF2B5EF4-FFF2-40B4-BE49-F238E27FC236}">
                <a16:creationId xmlns:a16="http://schemas.microsoft.com/office/drawing/2014/main" id="{042EF0A4-D71B-B9C7-7D8F-803C642C973F}"/>
              </a:ext>
            </a:extLst>
          </p:cNvPr>
          <p:cNvSpPr/>
          <p:nvPr/>
        </p:nvSpPr>
        <p:spPr>
          <a:xfrm>
            <a:off x="3074893" y="2560322"/>
            <a:ext cx="6064141" cy="956376"/>
          </a:xfrm>
          <a:prstGeom prst="trapezoid">
            <a:avLst>
              <a:gd name="adj" fmla="val 92954"/>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chemeClr val="bg1"/>
                </a:solidFill>
                <a:latin typeface="Calibri" panose="020F0502020204030204" pitchFamily="34" charset="0"/>
                <a:cs typeface="Calibri" panose="020F0502020204030204" pitchFamily="34" charset="0"/>
              </a:rPr>
              <a:t>Termly: Celebration Assembly, Merit mentions, Prize draw Student of the term, Social with staff, Weekly lunches with students, DISCO, Film Night,</a:t>
            </a:r>
          </a:p>
        </p:txBody>
      </p:sp>
      <p:sp>
        <p:nvSpPr>
          <p:cNvPr id="8" name="Trapezoid 7">
            <a:extLst>
              <a:ext uri="{FF2B5EF4-FFF2-40B4-BE49-F238E27FC236}">
                <a16:creationId xmlns:a16="http://schemas.microsoft.com/office/drawing/2014/main" id="{57BF7E45-B1C2-A97B-48F8-23DE309D6E0B}"/>
              </a:ext>
            </a:extLst>
          </p:cNvPr>
          <p:cNvSpPr/>
          <p:nvPr/>
        </p:nvSpPr>
        <p:spPr>
          <a:xfrm>
            <a:off x="3973570" y="258183"/>
            <a:ext cx="4266788" cy="2301086"/>
          </a:xfrm>
          <a:prstGeom prst="trapezoid">
            <a:avLst>
              <a:gd name="adj" fmla="val 907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C15C7CAD-18AF-2936-7E13-20325C7D540C}"/>
              </a:ext>
            </a:extLst>
          </p:cNvPr>
          <p:cNvSpPr txBox="1"/>
          <p:nvPr/>
        </p:nvSpPr>
        <p:spPr>
          <a:xfrm>
            <a:off x="4521866" y="1113778"/>
            <a:ext cx="3148267" cy="1077218"/>
          </a:xfrm>
          <a:prstGeom prst="rect">
            <a:avLst/>
          </a:prstGeom>
          <a:noFill/>
          <a:ln>
            <a:noFill/>
          </a:ln>
        </p:spPr>
        <p:txBody>
          <a:bodyPr wrap="square" rtlCol="0">
            <a:spAutoFit/>
          </a:bodyPr>
          <a:lstStyle/>
          <a:p>
            <a:pPr algn="ctr"/>
            <a:r>
              <a:rPr lang="en-GB" sz="1600">
                <a:solidFill>
                  <a:schemeClr val="tx1"/>
                </a:solidFill>
                <a:latin typeface="Calibri" panose="020F0502020204030204" pitchFamily="34" charset="0"/>
                <a:cs typeface="Calibri" panose="020F0502020204030204" pitchFamily="34" charset="0"/>
              </a:rPr>
              <a:t>Yearly: Celebration </a:t>
            </a:r>
          </a:p>
          <a:p>
            <a:pPr algn="ctr"/>
            <a:r>
              <a:rPr lang="en-GB" sz="1600">
                <a:solidFill>
                  <a:schemeClr val="tx1"/>
                </a:solidFill>
                <a:latin typeface="Calibri" panose="020F0502020204030204" pitchFamily="34" charset="0"/>
                <a:cs typeface="Calibri" panose="020F0502020204030204" pitchFamily="34" charset="0"/>
              </a:rPr>
              <a:t>Trip, Student of the year, </a:t>
            </a:r>
          </a:p>
          <a:p>
            <a:pPr algn="ctr"/>
            <a:r>
              <a:rPr lang="en-GB" sz="1600">
                <a:solidFill>
                  <a:schemeClr val="tx1"/>
                </a:solidFill>
                <a:latin typeface="Calibri" panose="020F0502020204030204" pitchFamily="34" charset="0"/>
                <a:cs typeface="Calibri" panose="020F0502020204030204" pitchFamily="34" charset="0"/>
              </a:rPr>
              <a:t>KS3  Awards Evening, Y11 presentation Evening</a:t>
            </a:r>
          </a:p>
        </p:txBody>
      </p:sp>
    </p:spTree>
    <p:extLst>
      <p:ext uri="{BB962C8B-B14F-4D97-AF65-F5344CB8AC3E}">
        <p14:creationId xmlns:p14="http://schemas.microsoft.com/office/powerpoint/2010/main" val="1198448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D8C19-F6BB-7BFC-88A6-6D24EBAAD6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4CD291-4CCC-6E1D-346D-2AE71A6CC53A}"/>
              </a:ext>
            </a:extLst>
          </p:cNvPr>
          <p:cNvSpPr>
            <a:spLocks noGrp="1"/>
          </p:cNvSpPr>
          <p:nvPr>
            <p:ph type="ctrTitle"/>
          </p:nvPr>
        </p:nvSpPr>
        <p:spPr>
          <a:xfrm>
            <a:off x="1036320" y="182577"/>
            <a:ext cx="10119359" cy="1170433"/>
          </a:xfrm>
        </p:spPr>
        <p:txBody>
          <a:bodyPr>
            <a:normAutofit/>
          </a:bodyPr>
          <a:lstStyle/>
          <a:p>
            <a:r>
              <a:rPr lang="en-GB" sz="7200"/>
              <a:t>Attendance</a:t>
            </a:r>
          </a:p>
        </p:txBody>
      </p:sp>
      <p:sp>
        <p:nvSpPr>
          <p:cNvPr id="3" name="Subtitle 2">
            <a:extLst>
              <a:ext uri="{FF2B5EF4-FFF2-40B4-BE49-F238E27FC236}">
                <a16:creationId xmlns:a16="http://schemas.microsoft.com/office/drawing/2014/main" id="{5CBB0518-D0A9-3995-8402-B3865A77857B}"/>
              </a:ext>
            </a:extLst>
          </p:cNvPr>
          <p:cNvSpPr txBox="1">
            <a:spLocks/>
          </p:cNvSpPr>
          <p:nvPr/>
        </p:nvSpPr>
        <p:spPr>
          <a:xfrm>
            <a:off x="237745" y="1245325"/>
            <a:ext cx="11731752" cy="4963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GB" sz="4400" b="0" i="0" u="none" strike="noStrike" kern="1200" cap="none" spc="0" normalizeH="0" baseline="0" noProof="0">
              <a:ln>
                <a:noFill/>
              </a:ln>
              <a:solidFill>
                <a:prstClr val="black"/>
              </a:solidFill>
              <a:effectLst/>
              <a:uLnTx/>
              <a:uFillTx/>
              <a:latin typeface="Google Sans"/>
              <a:ea typeface="+mn-ea"/>
              <a:cs typeface="+mn-cs"/>
            </a:endParaRPr>
          </a:p>
        </p:txBody>
      </p:sp>
      <p:sp>
        <p:nvSpPr>
          <p:cNvPr id="5" name="TextBox 4">
            <a:extLst>
              <a:ext uri="{FF2B5EF4-FFF2-40B4-BE49-F238E27FC236}">
                <a16:creationId xmlns:a16="http://schemas.microsoft.com/office/drawing/2014/main" id="{D364B950-55D7-5B2C-5E7A-4E1294D9BD61}"/>
              </a:ext>
            </a:extLst>
          </p:cNvPr>
          <p:cNvSpPr txBox="1"/>
          <p:nvPr/>
        </p:nvSpPr>
        <p:spPr>
          <a:xfrm>
            <a:off x="1248157" y="1664208"/>
            <a:ext cx="9710928" cy="321523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0" i="1" u="none" strike="noStrike" kern="1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t>Not only do schools equip children with the knowledge and qualifications they need for later life, but they are also places where children make friends, learn new hobbies, and build on their ambitions for the future. If we want to offer every child the best chance in life, it must start with ensuring that they can regularly attend school.</a:t>
            </a:r>
            <a:endParaRPr kumimoji="0" lang="en-GB" sz="24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GB" sz="2400" b="0" i="1" u="none" strike="noStrike" kern="1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Times New Roman" panose="02020603050405020304" pitchFamily="18" charset="0"/>
              </a:rPr>
              <a:t> </a:t>
            </a:r>
            <a:endParaRPr kumimoji="0" lang="en-GB" sz="2400" b="0" i="0" u="none" strike="noStrike" kern="100" cap="none" spc="0" normalizeH="0" baseline="0" noProof="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1" u="none" strike="noStrike" kern="12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mn-cs"/>
              </a:rPr>
              <a:t>Rachel de Souza, </a:t>
            </a:r>
            <a:r>
              <a:rPr kumimoji="0" lang="fr-FR" sz="2400" b="1" i="1" u="none" strike="noStrike" kern="1200" cap="none" spc="0" normalizeH="0" baseline="0" noProof="0" err="1">
                <a:ln>
                  <a:noFill/>
                </a:ln>
                <a:solidFill>
                  <a:srgbClr val="000000"/>
                </a:solidFill>
                <a:effectLst/>
                <a:uLnTx/>
                <a:uFillTx/>
                <a:latin typeface="Calibri" panose="020F0502020204030204" pitchFamily="34" charset="0"/>
                <a:ea typeface="Aptos" panose="020B0004020202020204" pitchFamily="34" charset="0"/>
                <a:cs typeface="+mn-cs"/>
              </a:rPr>
              <a:t>Children’s</a:t>
            </a:r>
            <a:r>
              <a:rPr kumimoji="0" lang="fr-FR" sz="2400" b="1" i="1" u="none" strike="noStrike" kern="1200" cap="none" spc="0" normalizeH="0" baseline="0" noProof="0">
                <a:ln>
                  <a:noFill/>
                </a:ln>
                <a:solidFill>
                  <a:srgbClr val="000000"/>
                </a:solidFill>
                <a:effectLst/>
                <a:uLnTx/>
                <a:uFillTx/>
                <a:latin typeface="Calibri" panose="020F0502020204030204" pitchFamily="34" charset="0"/>
                <a:ea typeface="Aptos" panose="020B0004020202020204" pitchFamily="34" charset="0"/>
                <a:cs typeface="+mn-cs"/>
              </a:rPr>
              <a:t> Commissionner </a:t>
            </a:r>
            <a:endParaRPr kumimoji="0" lang="en-GB"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609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C60AD-F516-FD68-C46A-DD27321677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186BB-6456-1816-32E4-17D5DC347FE3}"/>
              </a:ext>
            </a:extLst>
          </p:cNvPr>
          <p:cNvSpPr>
            <a:spLocks noGrp="1"/>
          </p:cNvSpPr>
          <p:nvPr>
            <p:ph type="title"/>
          </p:nvPr>
        </p:nvSpPr>
        <p:spPr>
          <a:xfrm>
            <a:off x="157017" y="245640"/>
            <a:ext cx="7165571" cy="723011"/>
          </a:xfrm>
        </p:spPr>
        <p:txBody>
          <a:bodyPr/>
          <a:lstStyle/>
          <a:p>
            <a:pPr algn="ctr"/>
            <a:r>
              <a:rPr lang="en-GB" b="1"/>
              <a:t>Why does attendance matter?</a:t>
            </a:r>
          </a:p>
        </p:txBody>
      </p:sp>
      <p:sp>
        <p:nvSpPr>
          <p:cNvPr id="3" name="TextBox 2">
            <a:extLst>
              <a:ext uri="{FF2B5EF4-FFF2-40B4-BE49-F238E27FC236}">
                <a16:creationId xmlns:a16="http://schemas.microsoft.com/office/drawing/2014/main" id="{A4DB0F7A-E179-DC2B-8F88-289C6F33D946}"/>
              </a:ext>
            </a:extLst>
          </p:cNvPr>
          <p:cNvSpPr txBox="1"/>
          <p:nvPr/>
        </p:nvSpPr>
        <p:spPr>
          <a:xfrm>
            <a:off x="786384" y="1440873"/>
            <a:ext cx="10583580" cy="4148828"/>
          </a:xfrm>
          <a:prstGeom prst="rect">
            <a:avLst/>
          </a:prstGeom>
          <a:noFill/>
        </p:spPr>
        <p:txBody>
          <a:bodyPr wrap="square" rtlCol="0">
            <a:sp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Students fall behind in work and lessons.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Students have lower motivation to be here at all.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Students' enjoyment of learning is less.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Students have less chance of achieving GCSEs.</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Students more likely to show poor </a:t>
            </a:r>
            <a:r>
              <a:rPr kumimoji="0" lang="en-US" sz="3200" b="0" i="0"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behaviour</a:t>
            </a: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Students miss out on the social life of school, extra curricular opportunities and experiences.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278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CDE3A-66E7-D327-75AD-075D7127CA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091980-9B72-E190-0BC5-5F12F0CDF2CE}"/>
              </a:ext>
            </a:extLst>
          </p:cNvPr>
          <p:cNvSpPr>
            <a:spLocks noGrp="1"/>
          </p:cNvSpPr>
          <p:nvPr>
            <p:ph type="title"/>
          </p:nvPr>
        </p:nvSpPr>
        <p:spPr>
          <a:xfrm>
            <a:off x="184728" y="245641"/>
            <a:ext cx="8320116" cy="723011"/>
          </a:xfrm>
        </p:spPr>
        <p:txBody>
          <a:bodyPr/>
          <a:lstStyle/>
          <a:p>
            <a:pPr algn="ctr"/>
            <a:r>
              <a:rPr lang="en-GB" b="1"/>
              <a:t>Knowing Our Students - Landscape</a:t>
            </a:r>
          </a:p>
        </p:txBody>
      </p:sp>
      <p:sp>
        <p:nvSpPr>
          <p:cNvPr id="3" name="TextBox 2">
            <a:extLst>
              <a:ext uri="{FF2B5EF4-FFF2-40B4-BE49-F238E27FC236}">
                <a16:creationId xmlns:a16="http://schemas.microsoft.com/office/drawing/2014/main" id="{9A62DBD7-B2E2-6C3C-8517-013741DBCEF1}"/>
              </a:ext>
            </a:extLst>
          </p:cNvPr>
          <p:cNvSpPr txBox="1"/>
          <p:nvPr/>
        </p:nvSpPr>
        <p:spPr>
          <a:xfrm>
            <a:off x="1394691" y="1440873"/>
            <a:ext cx="852516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105 students in the year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Attendance 96.6%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11 students below 90% - PA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41 students have been late to school or a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prstClr val="black"/>
                </a:solidFill>
                <a:effectLst/>
                <a:uLnTx/>
                <a:uFillTx/>
                <a:latin typeface="Calibri" panose="020F0502020204030204"/>
                <a:ea typeface="+mn-ea"/>
                <a:cs typeface="+mn-cs"/>
              </a:rPr>
              <a:t>671 lost minutes </a:t>
            </a:r>
          </a:p>
        </p:txBody>
      </p:sp>
    </p:spTree>
    <p:extLst>
      <p:ext uri="{BB962C8B-B14F-4D97-AF65-F5344CB8AC3E}">
        <p14:creationId xmlns:p14="http://schemas.microsoft.com/office/powerpoint/2010/main" val="2472833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3DA0F-3B0F-C30E-D9BC-C42529271A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479567-73DD-02B9-A825-BAC1453E5468}"/>
              </a:ext>
            </a:extLst>
          </p:cNvPr>
          <p:cNvSpPr>
            <a:spLocks noGrp="1"/>
          </p:cNvSpPr>
          <p:nvPr>
            <p:ph type="title"/>
          </p:nvPr>
        </p:nvSpPr>
        <p:spPr>
          <a:xfrm>
            <a:off x="335280" y="319531"/>
            <a:ext cx="10515600" cy="723011"/>
          </a:xfrm>
        </p:spPr>
        <p:txBody>
          <a:bodyPr/>
          <a:lstStyle/>
          <a:p>
            <a:r>
              <a:rPr lang="en-GB" b="1"/>
              <a:t>Absence Bands</a:t>
            </a:r>
          </a:p>
        </p:txBody>
      </p:sp>
      <p:graphicFrame>
        <p:nvGraphicFramePr>
          <p:cNvPr id="7" name="Table 6">
            <a:extLst>
              <a:ext uri="{FF2B5EF4-FFF2-40B4-BE49-F238E27FC236}">
                <a16:creationId xmlns:a16="http://schemas.microsoft.com/office/drawing/2014/main" id="{EB9D7355-9FD4-734E-7625-D2320FAAEAB9}"/>
              </a:ext>
            </a:extLst>
          </p:cNvPr>
          <p:cNvGraphicFramePr>
            <a:graphicFrameLocks noGrp="1"/>
          </p:cNvGraphicFramePr>
          <p:nvPr/>
        </p:nvGraphicFramePr>
        <p:xfrm>
          <a:off x="482731" y="1042542"/>
          <a:ext cx="10220697" cy="4998720"/>
        </p:xfrm>
        <a:graphic>
          <a:graphicData uri="http://schemas.openxmlformats.org/drawingml/2006/table">
            <a:tbl>
              <a:tblPr firstRow="1" bandRow="1">
                <a:tableStyleId>{5C22544A-7EE6-4342-B048-85BDC9FD1C3A}</a:tableStyleId>
              </a:tblPr>
              <a:tblGrid>
                <a:gridCol w="3336493">
                  <a:extLst>
                    <a:ext uri="{9D8B030D-6E8A-4147-A177-3AD203B41FA5}">
                      <a16:colId xmlns:a16="http://schemas.microsoft.com/office/drawing/2014/main" val="3293248312"/>
                    </a:ext>
                  </a:extLst>
                </a:gridCol>
                <a:gridCol w="3442102">
                  <a:extLst>
                    <a:ext uri="{9D8B030D-6E8A-4147-A177-3AD203B41FA5}">
                      <a16:colId xmlns:a16="http://schemas.microsoft.com/office/drawing/2014/main" val="1731336024"/>
                    </a:ext>
                  </a:extLst>
                </a:gridCol>
                <a:gridCol w="3442102">
                  <a:extLst>
                    <a:ext uri="{9D8B030D-6E8A-4147-A177-3AD203B41FA5}">
                      <a16:colId xmlns:a16="http://schemas.microsoft.com/office/drawing/2014/main" val="2761385598"/>
                    </a:ext>
                  </a:extLst>
                </a:gridCol>
              </a:tblGrid>
              <a:tr h="811995">
                <a:tc>
                  <a:txBody>
                    <a:bodyPr/>
                    <a:lstStyle/>
                    <a:p>
                      <a:pPr algn="ctr"/>
                      <a:r>
                        <a:rPr lang="en-GB" sz="2800"/>
                        <a:t>Attendance </a:t>
                      </a:r>
                    </a:p>
                    <a:p>
                      <a:pPr algn="ctr"/>
                      <a:r>
                        <a:rPr lang="en-GB" sz="2800"/>
                        <a:t>Band</a:t>
                      </a:r>
                    </a:p>
                  </a:txBody>
                  <a:tcPr/>
                </a:tc>
                <a:tc>
                  <a:txBody>
                    <a:bodyPr/>
                    <a:lstStyle/>
                    <a:p>
                      <a:pPr algn="ctr"/>
                      <a:r>
                        <a:rPr lang="en-GB" sz="2800"/>
                        <a:t>Range of Days </a:t>
                      </a:r>
                    </a:p>
                    <a:p>
                      <a:pPr algn="ctr"/>
                      <a:r>
                        <a:rPr lang="en-GB" sz="2800"/>
                        <a:t>Missed</a:t>
                      </a:r>
                    </a:p>
                  </a:txBody>
                  <a:tcPr/>
                </a:tc>
                <a:tc>
                  <a:txBody>
                    <a:bodyPr/>
                    <a:lstStyle/>
                    <a:p>
                      <a:pPr algn="ctr"/>
                      <a:r>
                        <a:rPr lang="en-GB" sz="2800"/>
                        <a:t>Range of Weeks Missed</a:t>
                      </a:r>
                    </a:p>
                  </a:txBody>
                  <a:tcPr/>
                </a:tc>
                <a:extLst>
                  <a:ext uri="{0D108BD9-81ED-4DB2-BD59-A6C34878D82A}">
                    <a16:rowId xmlns:a16="http://schemas.microsoft.com/office/drawing/2014/main" val="2211141092"/>
                  </a:ext>
                </a:extLst>
              </a:tr>
              <a:tr h="451108">
                <a:tc>
                  <a:txBody>
                    <a:bodyPr/>
                    <a:lstStyle/>
                    <a:p>
                      <a:pPr algn="ctr"/>
                      <a:r>
                        <a:rPr lang="en-GB" sz="2800"/>
                        <a:t>95% - 100%</a:t>
                      </a:r>
                    </a:p>
                  </a:txBody>
                  <a:tcPr/>
                </a:tc>
                <a:tc>
                  <a:txBody>
                    <a:bodyPr/>
                    <a:lstStyle/>
                    <a:p>
                      <a:pPr algn="ctr"/>
                      <a:r>
                        <a:rPr lang="en-GB" sz="2800"/>
                        <a:t>0 – 9.5</a:t>
                      </a:r>
                    </a:p>
                  </a:txBody>
                  <a:tcPr/>
                </a:tc>
                <a:tc>
                  <a:txBody>
                    <a:bodyPr/>
                    <a:lstStyle/>
                    <a:p>
                      <a:pPr algn="ctr"/>
                      <a:r>
                        <a:rPr lang="en-GB" sz="2800"/>
                        <a:t>0 – 1.9</a:t>
                      </a:r>
                    </a:p>
                  </a:txBody>
                  <a:tcPr/>
                </a:tc>
                <a:extLst>
                  <a:ext uri="{0D108BD9-81ED-4DB2-BD59-A6C34878D82A}">
                    <a16:rowId xmlns:a16="http://schemas.microsoft.com/office/drawing/2014/main" val="2135843384"/>
                  </a:ext>
                </a:extLst>
              </a:tr>
              <a:tr h="451108">
                <a:tc>
                  <a:txBody>
                    <a:bodyPr/>
                    <a:lstStyle/>
                    <a:p>
                      <a:pPr algn="ctr"/>
                      <a:r>
                        <a:rPr lang="en-GB" sz="2800"/>
                        <a:t>90% - 95%</a:t>
                      </a:r>
                    </a:p>
                  </a:txBody>
                  <a:tcPr/>
                </a:tc>
                <a:tc>
                  <a:txBody>
                    <a:bodyPr/>
                    <a:lstStyle/>
                    <a:p>
                      <a:pPr algn="ctr"/>
                      <a:r>
                        <a:rPr lang="en-GB" sz="2800"/>
                        <a:t>9.5 – 19</a:t>
                      </a:r>
                    </a:p>
                  </a:txBody>
                  <a:tcPr/>
                </a:tc>
                <a:tc>
                  <a:txBody>
                    <a:bodyPr/>
                    <a:lstStyle/>
                    <a:p>
                      <a:pPr algn="ctr"/>
                      <a:r>
                        <a:rPr lang="en-GB" sz="2800"/>
                        <a:t>1.9 – 3.8</a:t>
                      </a:r>
                    </a:p>
                  </a:txBody>
                  <a:tcPr/>
                </a:tc>
                <a:extLst>
                  <a:ext uri="{0D108BD9-81ED-4DB2-BD59-A6C34878D82A}">
                    <a16:rowId xmlns:a16="http://schemas.microsoft.com/office/drawing/2014/main" val="3017897102"/>
                  </a:ext>
                </a:extLst>
              </a:tr>
              <a:tr h="451108">
                <a:tc>
                  <a:txBody>
                    <a:bodyPr/>
                    <a:lstStyle/>
                    <a:p>
                      <a:pPr algn="ctr"/>
                      <a:r>
                        <a:rPr lang="en-GB" sz="2800"/>
                        <a:t>85% - 90%</a:t>
                      </a:r>
                    </a:p>
                  </a:txBody>
                  <a:tcPr/>
                </a:tc>
                <a:tc>
                  <a:txBody>
                    <a:bodyPr/>
                    <a:lstStyle/>
                    <a:p>
                      <a:pPr algn="ctr"/>
                      <a:r>
                        <a:rPr lang="en-GB" sz="2800"/>
                        <a:t>19 – 28.5</a:t>
                      </a:r>
                    </a:p>
                  </a:txBody>
                  <a:tcPr/>
                </a:tc>
                <a:tc>
                  <a:txBody>
                    <a:bodyPr/>
                    <a:lstStyle/>
                    <a:p>
                      <a:pPr algn="ctr"/>
                      <a:r>
                        <a:rPr lang="en-GB" sz="2800"/>
                        <a:t>3.8 – 5.7</a:t>
                      </a:r>
                    </a:p>
                  </a:txBody>
                  <a:tcPr/>
                </a:tc>
                <a:extLst>
                  <a:ext uri="{0D108BD9-81ED-4DB2-BD59-A6C34878D82A}">
                    <a16:rowId xmlns:a16="http://schemas.microsoft.com/office/drawing/2014/main" val="2680780309"/>
                  </a:ext>
                </a:extLst>
              </a:tr>
              <a:tr h="910025">
                <a:tc>
                  <a:txBody>
                    <a:bodyPr/>
                    <a:lstStyle/>
                    <a:p>
                      <a:pPr algn="ctr"/>
                      <a:r>
                        <a:rPr lang="en-GB" sz="2800"/>
                        <a:t>80% - 85%</a:t>
                      </a:r>
                    </a:p>
                  </a:txBody>
                  <a:tcPr/>
                </a:tc>
                <a:tc>
                  <a:txBody>
                    <a:bodyPr/>
                    <a:lstStyle/>
                    <a:p>
                      <a:pPr algn="ctr"/>
                      <a:r>
                        <a:rPr lang="en-GB" sz="2800"/>
                        <a:t>28.5 – 38</a:t>
                      </a:r>
                    </a:p>
                  </a:txBody>
                  <a:tcPr/>
                </a:tc>
                <a:tc>
                  <a:txBody>
                    <a:bodyPr/>
                    <a:lstStyle/>
                    <a:p>
                      <a:pPr algn="ctr"/>
                      <a:r>
                        <a:rPr lang="en-GB" sz="2800"/>
                        <a:t>5.7 – 7.6</a:t>
                      </a:r>
                    </a:p>
                    <a:p>
                      <a:pPr algn="ctr"/>
                      <a:r>
                        <a:rPr lang="en-GB" sz="2800"/>
                        <a:t>(Approx Half a Term)</a:t>
                      </a:r>
                    </a:p>
                  </a:txBody>
                  <a:tcPr/>
                </a:tc>
                <a:extLst>
                  <a:ext uri="{0D108BD9-81ED-4DB2-BD59-A6C34878D82A}">
                    <a16:rowId xmlns:a16="http://schemas.microsoft.com/office/drawing/2014/main" val="22865884"/>
                  </a:ext>
                </a:extLst>
              </a:tr>
              <a:tr h="451108">
                <a:tc>
                  <a:txBody>
                    <a:bodyPr/>
                    <a:lstStyle/>
                    <a:p>
                      <a:pPr algn="ctr"/>
                      <a:r>
                        <a:rPr lang="en-GB" sz="2800"/>
                        <a:t>60% - 65%</a:t>
                      </a:r>
                    </a:p>
                  </a:txBody>
                  <a:tcPr/>
                </a:tc>
                <a:tc>
                  <a:txBody>
                    <a:bodyPr/>
                    <a:lstStyle/>
                    <a:p>
                      <a:pPr algn="ctr"/>
                      <a:r>
                        <a:rPr lang="en-GB" sz="2800"/>
                        <a:t>66.5 – 76</a:t>
                      </a:r>
                    </a:p>
                  </a:txBody>
                  <a:tcPr/>
                </a:tc>
                <a:tc>
                  <a:txBody>
                    <a:bodyPr/>
                    <a:lstStyle/>
                    <a:p>
                      <a:pPr algn="ctr"/>
                      <a:r>
                        <a:rPr lang="en-GB" sz="2800"/>
                        <a:t>13.3 – 15.2</a:t>
                      </a:r>
                    </a:p>
                  </a:txBody>
                  <a:tcPr/>
                </a:tc>
                <a:extLst>
                  <a:ext uri="{0D108BD9-81ED-4DB2-BD59-A6C34878D82A}">
                    <a16:rowId xmlns:a16="http://schemas.microsoft.com/office/drawing/2014/main" val="214363498"/>
                  </a:ext>
                </a:extLst>
              </a:tr>
              <a:tr h="451108">
                <a:tc>
                  <a:txBody>
                    <a:bodyPr/>
                    <a:lstStyle/>
                    <a:p>
                      <a:pPr algn="ctr"/>
                      <a:r>
                        <a:rPr lang="en-GB" sz="2800"/>
                        <a:t>50% - 55%</a:t>
                      </a:r>
                    </a:p>
                  </a:txBody>
                  <a:tcPr/>
                </a:tc>
                <a:tc>
                  <a:txBody>
                    <a:bodyPr/>
                    <a:lstStyle/>
                    <a:p>
                      <a:pPr algn="ctr"/>
                      <a:r>
                        <a:rPr lang="en-GB" sz="2800"/>
                        <a:t>85.5 – 95</a:t>
                      </a:r>
                    </a:p>
                  </a:txBody>
                  <a:tcPr/>
                </a:tc>
                <a:tc>
                  <a:txBody>
                    <a:bodyPr/>
                    <a:lstStyle/>
                    <a:p>
                      <a:pPr algn="ctr"/>
                      <a:r>
                        <a:rPr lang="en-GB" sz="2800"/>
                        <a:t>17.1 - 19</a:t>
                      </a:r>
                    </a:p>
                  </a:txBody>
                  <a:tcPr/>
                </a:tc>
                <a:extLst>
                  <a:ext uri="{0D108BD9-81ED-4DB2-BD59-A6C34878D82A}">
                    <a16:rowId xmlns:a16="http://schemas.microsoft.com/office/drawing/2014/main" val="3698994750"/>
                  </a:ext>
                </a:extLst>
              </a:tr>
              <a:tr h="451108">
                <a:tc>
                  <a:txBody>
                    <a:bodyPr/>
                    <a:lstStyle/>
                    <a:p>
                      <a:pPr algn="ctr"/>
                      <a:r>
                        <a:rPr lang="en-GB" sz="2800"/>
                        <a:t>&lt; 50%</a:t>
                      </a:r>
                    </a:p>
                  </a:txBody>
                  <a:tcPr/>
                </a:tc>
                <a:tc>
                  <a:txBody>
                    <a:bodyPr/>
                    <a:lstStyle/>
                    <a:p>
                      <a:pPr marL="0" indent="0" algn="ctr">
                        <a:buFont typeface="Wingdings" panose="05000000000000000000" pitchFamily="2" charset="2"/>
                        <a:buNone/>
                      </a:pPr>
                      <a:r>
                        <a:rPr lang="en-GB" sz="2800"/>
                        <a:t>&gt; 95</a:t>
                      </a:r>
                    </a:p>
                  </a:txBody>
                  <a:tcPr/>
                </a:tc>
                <a:tc>
                  <a:txBody>
                    <a:bodyPr/>
                    <a:lstStyle/>
                    <a:p>
                      <a:pPr algn="ctr"/>
                      <a:r>
                        <a:rPr lang="en-GB" sz="2800"/>
                        <a:t>&gt; 19</a:t>
                      </a:r>
                    </a:p>
                  </a:txBody>
                  <a:tcPr/>
                </a:tc>
                <a:extLst>
                  <a:ext uri="{0D108BD9-81ED-4DB2-BD59-A6C34878D82A}">
                    <a16:rowId xmlns:a16="http://schemas.microsoft.com/office/drawing/2014/main" val="2240849370"/>
                  </a:ext>
                </a:extLst>
              </a:tr>
            </a:tbl>
          </a:graphicData>
        </a:graphic>
      </p:graphicFrame>
    </p:spTree>
    <p:extLst>
      <p:ext uri="{BB962C8B-B14F-4D97-AF65-F5344CB8AC3E}">
        <p14:creationId xmlns:p14="http://schemas.microsoft.com/office/powerpoint/2010/main" val="101709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1FF86-9F8B-F55B-DAF2-FDBF09F56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F8122B-EC42-4031-E671-6A6A9431200F}"/>
              </a:ext>
            </a:extLst>
          </p:cNvPr>
          <p:cNvSpPr>
            <a:spLocks noGrp="1"/>
          </p:cNvSpPr>
          <p:nvPr>
            <p:ph type="title"/>
          </p:nvPr>
        </p:nvSpPr>
        <p:spPr>
          <a:xfrm>
            <a:off x="479442" y="319531"/>
            <a:ext cx="10515600" cy="723011"/>
          </a:xfrm>
        </p:spPr>
        <p:txBody>
          <a:bodyPr/>
          <a:lstStyle/>
          <a:p>
            <a:pPr algn="ctr"/>
            <a:r>
              <a:rPr lang="en-GB" b="1"/>
              <a:t>Knowing Our Students – Y10 Banding</a:t>
            </a:r>
          </a:p>
        </p:txBody>
      </p:sp>
      <p:pic>
        <p:nvPicPr>
          <p:cNvPr id="6" name="Picture 5">
            <a:extLst>
              <a:ext uri="{FF2B5EF4-FFF2-40B4-BE49-F238E27FC236}">
                <a16:creationId xmlns:a16="http://schemas.microsoft.com/office/drawing/2014/main" id="{AEE9D556-67BB-9653-100E-8ECCDC4EE102}"/>
              </a:ext>
            </a:extLst>
          </p:cNvPr>
          <p:cNvPicPr>
            <a:picLocks noChangeAspect="1"/>
          </p:cNvPicPr>
          <p:nvPr/>
        </p:nvPicPr>
        <p:blipFill>
          <a:blip r:embed="rId2"/>
          <a:stretch>
            <a:fillRect/>
          </a:stretch>
        </p:blipFill>
        <p:spPr>
          <a:xfrm>
            <a:off x="711603" y="1225296"/>
            <a:ext cx="10659762" cy="4718303"/>
          </a:xfrm>
          <a:prstGeom prst="rect">
            <a:avLst/>
          </a:prstGeom>
        </p:spPr>
      </p:pic>
    </p:spTree>
    <p:extLst>
      <p:ext uri="{BB962C8B-B14F-4D97-AF65-F5344CB8AC3E}">
        <p14:creationId xmlns:p14="http://schemas.microsoft.com/office/powerpoint/2010/main" val="3930511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CC1B7-6C20-DB87-ECBE-A537A326F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0BF881-668D-861B-92C8-78D9B030B33D}"/>
              </a:ext>
            </a:extLst>
          </p:cNvPr>
          <p:cNvSpPr>
            <a:spLocks noGrp="1"/>
          </p:cNvSpPr>
          <p:nvPr>
            <p:ph type="title"/>
          </p:nvPr>
        </p:nvSpPr>
        <p:spPr>
          <a:xfrm>
            <a:off x="335280" y="319531"/>
            <a:ext cx="10515600" cy="723011"/>
          </a:xfrm>
        </p:spPr>
        <p:txBody>
          <a:bodyPr/>
          <a:lstStyle/>
          <a:p>
            <a:r>
              <a:rPr lang="en-GB" b="1"/>
              <a:t>Importance of Attendance – DFE Research</a:t>
            </a:r>
          </a:p>
        </p:txBody>
      </p:sp>
      <p:sp>
        <p:nvSpPr>
          <p:cNvPr id="7" name="TextBox 6">
            <a:extLst>
              <a:ext uri="{FF2B5EF4-FFF2-40B4-BE49-F238E27FC236}">
                <a16:creationId xmlns:a16="http://schemas.microsoft.com/office/drawing/2014/main" id="{D68083E0-FCF4-3A34-71EA-8DCB0EB03FA4}"/>
              </a:ext>
            </a:extLst>
          </p:cNvPr>
          <p:cNvSpPr txBox="1"/>
          <p:nvPr/>
        </p:nvSpPr>
        <p:spPr>
          <a:xfrm>
            <a:off x="566927" y="1171415"/>
            <a:ext cx="11052417"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At KS4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Band 1 students (95-100%) 1.9 times more likely to achieve the Grade 5 in English and Maths GCSE compared to those in Band 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Band 1 students 3 times more likely to achieve the Grade 5 in English and Maths GCSE than persistently absent students who only attend 85-90% of the 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This means missing just 10 days reduced the likelihood of achieving grade 5 in English and Maths by around 50%.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860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79E3E-378F-1449-E37E-EB0677127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2A9594-025F-8D21-B3A8-BB1D889E4EF6}"/>
              </a:ext>
            </a:extLst>
          </p:cNvPr>
          <p:cNvSpPr>
            <a:spLocks noGrp="1"/>
          </p:cNvSpPr>
          <p:nvPr>
            <p:ph type="title"/>
          </p:nvPr>
        </p:nvSpPr>
        <p:spPr>
          <a:xfrm>
            <a:off x="335280" y="319531"/>
            <a:ext cx="10515600" cy="723011"/>
          </a:xfrm>
        </p:spPr>
        <p:txBody>
          <a:bodyPr/>
          <a:lstStyle/>
          <a:p>
            <a:r>
              <a:rPr lang="en-GB" b="1"/>
              <a:t>Importance of Attendance – DFE Research</a:t>
            </a:r>
          </a:p>
        </p:txBody>
      </p:sp>
      <p:sp>
        <p:nvSpPr>
          <p:cNvPr id="4" name="TextBox 3">
            <a:extLst>
              <a:ext uri="{FF2B5EF4-FFF2-40B4-BE49-F238E27FC236}">
                <a16:creationId xmlns:a16="http://schemas.microsoft.com/office/drawing/2014/main" id="{4CDC4885-226B-1F4D-D3D6-16DA7DFA52AA}"/>
              </a:ext>
            </a:extLst>
          </p:cNvPr>
          <p:cNvSpPr txBox="1"/>
          <p:nvPr/>
        </p:nvSpPr>
        <p:spPr>
          <a:xfrm>
            <a:off x="443345" y="1669718"/>
            <a:ext cx="11305309"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Moving up a single attendance band, attending school 2 extra weeks a year is associated with an increased chance of achieving the expected outcome of at least 10% (KS4) across the full range of attendance.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At KS4, moving from 90-95% to 95-100% was associated with largest increase in chance from moving up one band.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There will be gains in attainment by improving attendance of all pupils by a single 5% band across the range of attendance bands.</a:t>
            </a:r>
          </a:p>
        </p:txBody>
      </p:sp>
    </p:spTree>
    <p:extLst>
      <p:ext uri="{BB962C8B-B14F-4D97-AF65-F5344CB8AC3E}">
        <p14:creationId xmlns:p14="http://schemas.microsoft.com/office/powerpoint/2010/main" val="2029951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DCA6C-0DCC-8F84-86F8-F6CE6D6D1839}"/>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DFD0FC1-4B29-0759-3B4F-E4948E461B2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86385" y="1774115"/>
            <a:ext cx="11469765" cy="48831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653F401-D35C-3324-DFD6-35A7AF96A5F5}"/>
              </a:ext>
            </a:extLst>
          </p:cNvPr>
          <p:cNvPicPr>
            <a:picLocks noChangeAspect="1"/>
          </p:cNvPicPr>
          <p:nvPr/>
        </p:nvPicPr>
        <p:blipFill>
          <a:blip r:embed="rId3"/>
          <a:stretch>
            <a:fillRect/>
          </a:stretch>
        </p:blipFill>
        <p:spPr>
          <a:xfrm>
            <a:off x="5068338" y="220070"/>
            <a:ext cx="1597354" cy="1052709"/>
          </a:xfrm>
          <a:prstGeom prst="rect">
            <a:avLst/>
          </a:prstGeom>
        </p:spPr>
      </p:pic>
      <p:sp>
        <p:nvSpPr>
          <p:cNvPr id="2" name="Rectangle 1">
            <a:extLst>
              <a:ext uri="{FF2B5EF4-FFF2-40B4-BE49-F238E27FC236}">
                <a16:creationId xmlns:a16="http://schemas.microsoft.com/office/drawing/2014/main" id="{E80BCBB1-A0F4-81CD-2CD0-94365365C7CE}"/>
              </a:ext>
            </a:extLst>
          </p:cNvPr>
          <p:cNvSpPr/>
          <p:nvPr/>
        </p:nvSpPr>
        <p:spPr>
          <a:xfrm>
            <a:off x="4808316" y="2020747"/>
            <a:ext cx="6761544" cy="7523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5506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1E9D7-A88C-D5B1-08DF-EBA4B014BC9D}"/>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AE9D5D48-B2A5-AEE0-F610-B90A33F06531}"/>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71CBD2CA-49DB-96A3-B2D6-6BFEA5D319D9}"/>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D9FA6F0-6D9D-5AFF-9204-6D22BCBB4825}"/>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703070D0-0856-F10F-EEBC-A63E56CE54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B445C42B-D056-6B79-61E8-66B8DE5DC960}"/>
              </a:ext>
            </a:extLst>
          </p:cNvPr>
          <p:cNvSpPr>
            <a:spLocks noGrp="1"/>
          </p:cNvSpPr>
          <p:nvPr>
            <p:ph type="title"/>
          </p:nvPr>
        </p:nvSpPr>
        <p:spPr>
          <a:xfrm>
            <a:off x="926247" y="512392"/>
            <a:ext cx="10515600" cy="5987354"/>
          </a:xfrm>
        </p:spPr>
        <p:txBody>
          <a:bodyPr>
            <a:normAutofit fontScale="90000"/>
          </a:bodyPr>
          <a:lstStyle/>
          <a:p>
            <a:pPr algn="ctr"/>
            <a:r>
              <a:rPr lang="en-GB" b="1" u="sng"/>
              <a:t>Year 10 Curriculum (2 week timetable)</a:t>
            </a:r>
            <a:br>
              <a:rPr lang="en-GB" sz="2800" u="sng"/>
            </a:br>
            <a:br>
              <a:rPr lang="en-GB" sz="2800" u="sng"/>
            </a:br>
            <a:br>
              <a:rPr lang="en-GB" sz="2800" u="sng"/>
            </a:br>
            <a:br>
              <a:rPr lang="en-GB" sz="2800" u="sng"/>
            </a:br>
            <a:br>
              <a:rPr lang="en-GB" sz="2800" u="sng"/>
            </a:br>
            <a:br>
              <a:rPr lang="en-GB" sz="2800" u="sng"/>
            </a:br>
            <a:br>
              <a:rPr lang="en-GB" sz="2800" u="sng"/>
            </a:br>
            <a:br>
              <a:rPr lang="en-GB" sz="2800" u="sng"/>
            </a:br>
            <a:br>
              <a:rPr lang="en-GB" sz="2800" u="sng"/>
            </a:br>
            <a:br>
              <a:rPr lang="en-GB" sz="2800" u="sng"/>
            </a:br>
            <a:r>
              <a:rPr lang="en-GB" sz="3600"/>
              <a:t>GCSE – written examinations at the end of Year 11 with some non-examined assessments (NEA)</a:t>
            </a:r>
            <a:br>
              <a:rPr lang="en-GB" sz="3600"/>
            </a:br>
            <a:br>
              <a:rPr lang="en-GB" sz="3600"/>
            </a:br>
            <a:r>
              <a:rPr lang="en-GB" sz="3600"/>
              <a:t>OCR Nationals – equivalent to GCSE with some examined modules</a:t>
            </a:r>
            <a:br>
              <a:rPr lang="en-GB" sz="2800" u="sng"/>
            </a:br>
            <a:endParaRPr lang="en-GB" sz="2800"/>
          </a:p>
        </p:txBody>
      </p:sp>
      <p:graphicFrame>
        <p:nvGraphicFramePr>
          <p:cNvPr id="4" name="Table 3">
            <a:extLst>
              <a:ext uri="{FF2B5EF4-FFF2-40B4-BE49-F238E27FC236}">
                <a16:creationId xmlns:a16="http://schemas.microsoft.com/office/drawing/2014/main" id="{5CE3087C-954D-4D24-971A-CA407FB6BF2B}"/>
              </a:ext>
            </a:extLst>
          </p:cNvPr>
          <p:cNvGraphicFramePr>
            <a:graphicFrameLocks noGrp="1"/>
          </p:cNvGraphicFramePr>
          <p:nvPr>
            <p:extLst>
              <p:ext uri="{D42A27DB-BD31-4B8C-83A1-F6EECF244321}">
                <p14:modId xmlns:p14="http://schemas.microsoft.com/office/powerpoint/2010/main" val="3157509470"/>
              </p:ext>
            </p:extLst>
          </p:nvPr>
        </p:nvGraphicFramePr>
        <p:xfrm>
          <a:off x="2032000" y="1160342"/>
          <a:ext cx="8127999" cy="2773680"/>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3004363974"/>
                    </a:ext>
                  </a:extLst>
                </a:gridCol>
                <a:gridCol w="2709333">
                  <a:extLst>
                    <a:ext uri="{9D8B030D-6E8A-4147-A177-3AD203B41FA5}">
                      <a16:colId xmlns:a16="http://schemas.microsoft.com/office/drawing/2014/main" val="3777624344"/>
                    </a:ext>
                  </a:extLst>
                </a:gridCol>
                <a:gridCol w="2709333">
                  <a:extLst>
                    <a:ext uri="{9D8B030D-6E8A-4147-A177-3AD203B41FA5}">
                      <a16:colId xmlns:a16="http://schemas.microsoft.com/office/drawing/2014/main" val="3765143400"/>
                    </a:ext>
                  </a:extLst>
                </a:gridCol>
              </a:tblGrid>
              <a:tr h="370840">
                <a:tc>
                  <a:txBody>
                    <a:bodyPr/>
                    <a:lstStyle/>
                    <a:p>
                      <a:pPr algn="ctr"/>
                      <a:r>
                        <a:rPr lang="en-GB" sz="2000"/>
                        <a:t>Subject</a:t>
                      </a:r>
                    </a:p>
                  </a:txBody>
                  <a:tcPr/>
                </a:tc>
                <a:tc>
                  <a:txBody>
                    <a:bodyPr/>
                    <a:lstStyle/>
                    <a:p>
                      <a:pPr algn="ctr"/>
                      <a:r>
                        <a:rPr lang="en-GB" sz="2000"/>
                        <a:t>Qualification</a:t>
                      </a:r>
                    </a:p>
                  </a:txBody>
                  <a:tcPr/>
                </a:tc>
                <a:tc>
                  <a:txBody>
                    <a:bodyPr/>
                    <a:lstStyle/>
                    <a:p>
                      <a:pPr algn="ctr"/>
                      <a:r>
                        <a:rPr lang="en-GB" sz="2000"/>
                        <a:t>Time</a:t>
                      </a:r>
                    </a:p>
                  </a:txBody>
                  <a:tcPr/>
                </a:tc>
                <a:extLst>
                  <a:ext uri="{0D108BD9-81ED-4DB2-BD59-A6C34878D82A}">
                    <a16:rowId xmlns:a16="http://schemas.microsoft.com/office/drawing/2014/main" val="3132768712"/>
                  </a:ext>
                </a:extLst>
              </a:tr>
              <a:tr h="370840">
                <a:tc>
                  <a:txBody>
                    <a:bodyPr/>
                    <a:lstStyle/>
                    <a:p>
                      <a:pPr algn="ctr"/>
                      <a:r>
                        <a:rPr lang="en-GB" sz="2000"/>
                        <a:t>English</a:t>
                      </a:r>
                    </a:p>
                  </a:txBody>
                  <a:tcPr/>
                </a:tc>
                <a:tc>
                  <a:txBody>
                    <a:bodyPr/>
                    <a:lstStyle/>
                    <a:p>
                      <a:pPr algn="ctr"/>
                      <a:r>
                        <a:rPr lang="en-GB" sz="2000"/>
                        <a:t>GCSE</a:t>
                      </a:r>
                    </a:p>
                  </a:txBody>
                  <a:tcPr/>
                </a:tc>
                <a:tc>
                  <a:txBody>
                    <a:bodyPr/>
                    <a:lstStyle/>
                    <a:p>
                      <a:pPr algn="ctr"/>
                      <a:r>
                        <a:rPr lang="en-GB" sz="2000"/>
                        <a:t>8 hours</a:t>
                      </a:r>
                    </a:p>
                  </a:txBody>
                  <a:tcPr/>
                </a:tc>
                <a:extLst>
                  <a:ext uri="{0D108BD9-81ED-4DB2-BD59-A6C34878D82A}">
                    <a16:rowId xmlns:a16="http://schemas.microsoft.com/office/drawing/2014/main" val="1958659466"/>
                  </a:ext>
                </a:extLst>
              </a:tr>
              <a:tr h="370840">
                <a:tc>
                  <a:txBody>
                    <a:bodyPr/>
                    <a:lstStyle/>
                    <a:p>
                      <a:pPr algn="ctr"/>
                      <a:r>
                        <a:rPr lang="en-GB" sz="2000"/>
                        <a:t>Maths</a:t>
                      </a:r>
                    </a:p>
                  </a:txBody>
                  <a:tcPr/>
                </a:tc>
                <a:tc>
                  <a:txBody>
                    <a:bodyPr/>
                    <a:lstStyle/>
                    <a:p>
                      <a:pPr algn="ctr"/>
                      <a:r>
                        <a:rPr lang="en-GB" sz="2000"/>
                        <a:t>GCSE</a:t>
                      </a:r>
                    </a:p>
                  </a:txBody>
                  <a:tcPr/>
                </a:tc>
                <a:tc>
                  <a:txBody>
                    <a:bodyPr/>
                    <a:lstStyle/>
                    <a:p>
                      <a:pPr algn="ctr"/>
                      <a:r>
                        <a:rPr lang="en-GB" sz="2000"/>
                        <a:t>8 hours</a:t>
                      </a:r>
                    </a:p>
                  </a:txBody>
                  <a:tcPr/>
                </a:tc>
                <a:extLst>
                  <a:ext uri="{0D108BD9-81ED-4DB2-BD59-A6C34878D82A}">
                    <a16:rowId xmlns:a16="http://schemas.microsoft.com/office/drawing/2014/main" val="4271138255"/>
                  </a:ext>
                </a:extLst>
              </a:tr>
              <a:tr h="370840">
                <a:tc>
                  <a:txBody>
                    <a:bodyPr/>
                    <a:lstStyle/>
                    <a:p>
                      <a:pPr algn="ctr"/>
                      <a:r>
                        <a:rPr lang="en-GB" sz="2000"/>
                        <a:t>Science</a:t>
                      </a:r>
                    </a:p>
                  </a:txBody>
                  <a:tcPr/>
                </a:tc>
                <a:tc>
                  <a:txBody>
                    <a:bodyPr/>
                    <a:lstStyle/>
                    <a:p>
                      <a:pPr algn="ctr"/>
                      <a:r>
                        <a:rPr lang="en-GB" sz="2000"/>
                        <a:t>GCSE</a:t>
                      </a:r>
                    </a:p>
                  </a:txBody>
                  <a:tcPr/>
                </a:tc>
                <a:tc>
                  <a:txBody>
                    <a:bodyPr/>
                    <a:lstStyle/>
                    <a:p>
                      <a:pPr algn="ctr"/>
                      <a:r>
                        <a:rPr lang="en-GB" sz="2000"/>
                        <a:t>9 hours</a:t>
                      </a:r>
                    </a:p>
                  </a:txBody>
                  <a:tcPr/>
                </a:tc>
                <a:extLst>
                  <a:ext uri="{0D108BD9-81ED-4DB2-BD59-A6C34878D82A}">
                    <a16:rowId xmlns:a16="http://schemas.microsoft.com/office/drawing/2014/main" val="773474063"/>
                  </a:ext>
                </a:extLst>
              </a:tr>
              <a:tr h="370840">
                <a:tc>
                  <a:txBody>
                    <a:bodyPr/>
                    <a:lstStyle/>
                    <a:p>
                      <a:pPr algn="ctr"/>
                      <a:r>
                        <a:rPr lang="en-GB" sz="2000"/>
                        <a:t>Option subjects (x4)</a:t>
                      </a:r>
                    </a:p>
                  </a:txBody>
                  <a:tcPr/>
                </a:tc>
                <a:tc>
                  <a:txBody>
                    <a:bodyPr/>
                    <a:lstStyle/>
                    <a:p>
                      <a:pPr algn="ctr"/>
                      <a:r>
                        <a:rPr lang="en-GB" sz="2000"/>
                        <a:t>GCSE/OCR</a:t>
                      </a:r>
                    </a:p>
                  </a:txBody>
                  <a:tcPr/>
                </a:tc>
                <a:tc>
                  <a:txBody>
                    <a:bodyPr/>
                    <a:lstStyle/>
                    <a:p>
                      <a:pPr algn="ctr"/>
                      <a:r>
                        <a:rPr lang="en-GB" sz="2000"/>
                        <a:t>5 hours</a:t>
                      </a:r>
                    </a:p>
                  </a:txBody>
                  <a:tcPr/>
                </a:tc>
                <a:extLst>
                  <a:ext uri="{0D108BD9-81ED-4DB2-BD59-A6C34878D82A}">
                    <a16:rowId xmlns:a16="http://schemas.microsoft.com/office/drawing/2014/main" val="1546166490"/>
                  </a:ext>
                </a:extLst>
              </a:tr>
              <a:tr h="370840">
                <a:tc>
                  <a:txBody>
                    <a:bodyPr/>
                    <a:lstStyle/>
                    <a:p>
                      <a:pPr algn="ctr"/>
                      <a:r>
                        <a:rPr lang="en-GB" sz="2000"/>
                        <a:t>Core PE</a:t>
                      </a:r>
                    </a:p>
                  </a:txBody>
                  <a:tcPr/>
                </a:tc>
                <a:tc>
                  <a:txBody>
                    <a:bodyPr/>
                    <a:lstStyle/>
                    <a:p>
                      <a:pPr algn="ctr"/>
                      <a:r>
                        <a:rPr lang="en-GB" sz="2000"/>
                        <a:t>N/A</a:t>
                      </a:r>
                    </a:p>
                  </a:txBody>
                  <a:tcPr/>
                </a:tc>
                <a:tc>
                  <a:txBody>
                    <a:bodyPr/>
                    <a:lstStyle/>
                    <a:p>
                      <a:pPr algn="ctr"/>
                      <a:r>
                        <a:rPr lang="en-GB" sz="2000"/>
                        <a:t>4 hours</a:t>
                      </a:r>
                    </a:p>
                  </a:txBody>
                  <a:tcPr/>
                </a:tc>
                <a:extLst>
                  <a:ext uri="{0D108BD9-81ED-4DB2-BD59-A6C34878D82A}">
                    <a16:rowId xmlns:a16="http://schemas.microsoft.com/office/drawing/2014/main" val="1037326818"/>
                  </a:ext>
                </a:extLst>
              </a:tr>
              <a:tr h="370840">
                <a:tc>
                  <a:txBody>
                    <a:bodyPr/>
                    <a:lstStyle/>
                    <a:p>
                      <a:pPr algn="ctr"/>
                      <a:r>
                        <a:rPr lang="en-GB" sz="2000"/>
                        <a:t>PSHE</a:t>
                      </a:r>
                    </a:p>
                  </a:txBody>
                  <a:tcPr/>
                </a:tc>
                <a:tc>
                  <a:txBody>
                    <a:bodyPr/>
                    <a:lstStyle/>
                    <a:p>
                      <a:pPr algn="ctr"/>
                      <a:r>
                        <a:rPr lang="en-GB" sz="2000"/>
                        <a:t>N/A</a:t>
                      </a:r>
                    </a:p>
                  </a:txBody>
                  <a:tcPr/>
                </a:tc>
                <a:tc>
                  <a:txBody>
                    <a:bodyPr/>
                    <a:lstStyle/>
                    <a:p>
                      <a:pPr algn="ctr"/>
                      <a:r>
                        <a:rPr lang="en-GB" sz="2000"/>
                        <a:t>1 hour</a:t>
                      </a:r>
                    </a:p>
                  </a:txBody>
                  <a:tcPr/>
                </a:tc>
                <a:extLst>
                  <a:ext uri="{0D108BD9-81ED-4DB2-BD59-A6C34878D82A}">
                    <a16:rowId xmlns:a16="http://schemas.microsoft.com/office/drawing/2014/main" val="868987119"/>
                  </a:ext>
                </a:extLst>
              </a:tr>
            </a:tbl>
          </a:graphicData>
        </a:graphic>
      </p:graphicFrame>
    </p:spTree>
    <p:extLst>
      <p:ext uri="{BB962C8B-B14F-4D97-AF65-F5344CB8AC3E}">
        <p14:creationId xmlns:p14="http://schemas.microsoft.com/office/powerpoint/2010/main" val="231440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6AC7F-E709-95A9-55EE-8442B5CA4988}"/>
            </a:ext>
          </a:extLst>
        </p:cNvPr>
        <p:cNvGrpSpPr/>
        <p:nvPr/>
      </p:nvGrpSpPr>
      <p:grpSpPr>
        <a:xfrm>
          <a:off x="0" y="0"/>
          <a:ext cx="0" cy="0"/>
          <a:chOff x="0" y="0"/>
          <a:chExt cx="0" cy="0"/>
        </a:xfrm>
      </p:grpSpPr>
      <p:sp>
        <p:nvSpPr>
          <p:cNvPr id="19457" name="Title 1">
            <a:extLst>
              <a:ext uri="{FF2B5EF4-FFF2-40B4-BE49-F238E27FC236}">
                <a16:creationId xmlns:a16="http://schemas.microsoft.com/office/drawing/2014/main" id="{C544FBE0-3613-C123-D966-691CAEDEC61C}"/>
              </a:ext>
            </a:extLst>
          </p:cNvPr>
          <p:cNvSpPr>
            <a:spLocks noGrp="1"/>
          </p:cNvSpPr>
          <p:nvPr>
            <p:ph type="ctrTitle"/>
          </p:nvPr>
        </p:nvSpPr>
        <p:spPr>
          <a:xfrm>
            <a:off x="717153" y="3034192"/>
            <a:ext cx="7133951" cy="2736965"/>
          </a:xfrm>
        </p:spPr>
        <p:txBody>
          <a:bodyPr anchor="t">
            <a:normAutofit/>
          </a:bodyPr>
          <a:lstStyle/>
          <a:p>
            <a:pPr algn="l"/>
            <a:r>
              <a:rPr lang="en-GB" sz="5400">
                <a:latin typeface="Comic Sans MS"/>
              </a:rPr>
              <a:t>Mathematics GCSE </a:t>
            </a:r>
            <a:br>
              <a:rPr lang="en-GB" sz="5400">
                <a:latin typeface="Comic Sans MS"/>
              </a:rPr>
            </a:br>
            <a:br>
              <a:rPr lang="en-GB" sz="5400">
                <a:latin typeface="Comic Sans MS"/>
              </a:rPr>
            </a:br>
            <a:r>
              <a:rPr lang="en-GB" sz="4000">
                <a:latin typeface="Comic Sans MS"/>
              </a:rPr>
              <a:t>Edexcel board</a:t>
            </a:r>
            <a:endParaRPr lang="en-GB" sz="4000">
              <a:ln>
                <a:noFill/>
              </a:ln>
              <a:latin typeface="Comic Sans MS" panose="030F0702030302020204" pitchFamily="66" charset="0"/>
            </a:endParaRPr>
          </a:p>
        </p:txBody>
      </p:sp>
      <p:sp>
        <p:nvSpPr>
          <p:cNvPr id="19458" name="Subtitle 2">
            <a:extLst>
              <a:ext uri="{FF2B5EF4-FFF2-40B4-BE49-F238E27FC236}">
                <a16:creationId xmlns:a16="http://schemas.microsoft.com/office/drawing/2014/main" id="{8A4DDE10-6BC7-7E34-8C84-8322075FB400}"/>
              </a:ext>
            </a:extLst>
          </p:cNvPr>
          <p:cNvSpPr>
            <a:spLocks noGrp="1"/>
          </p:cNvSpPr>
          <p:nvPr>
            <p:ph type="subTitle" idx="1"/>
          </p:nvPr>
        </p:nvSpPr>
        <p:spPr>
          <a:xfrm>
            <a:off x="1113809" y="1016076"/>
            <a:ext cx="4900143" cy="1709849"/>
          </a:xfrm>
        </p:spPr>
        <p:txBody>
          <a:bodyPr anchor="b">
            <a:normAutofit/>
          </a:bodyPr>
          <a:lstStyle/>
          <a:p>
            <a:pPr algn="l" eaLnBrk="1" hangingPunct="1"/>
            <a:r>
              <a:rPr lang="en-GB" sz="2000">
                <a:latin typeface="Comic Sans MS" panose="030F0702030302020204" pitchFamily="66" charset="0"/>
              </a:rPr>
              <a:t>Information for Parents</a:t>
            </a:r>
          </a:p>
        </p:txBody>
      </p:sp>
      <p:pic>
        <p:nvPicPr>
          <p:cNvPr id="2" name="Picture 1">
            <a:extLst>
              <a:ext uri="{FF2B5EF4-FFF2-40B4-BE49-F238E27FC236}">
                <a16:creationId xmlns:a16="http://schemas.microsoft.com/office/drawing/2014/main" id="{BF26184F-3373-0CA3-F5BC-D831658ECCDD}"/>
              </a:ext>
            </a:extLst>
          </p:cNvPr>
          <p:cNvPicPr>
            <a:picLocks noChangeAspect="1"/>
          </p:cNvPicPr>
          <p:nvPr/>
        </p:nvPicPr>
        <p:blipFill>
          <a:blip r:embed="rId2"/>
          <a:stretch>
            <a:fillRect/>
          </a:stretch>
        </p:blipFill>
        <p:spPr>
          <a:xfrm>
            <a:off x="7340411" y="471748"/>
            <a:ext cx="3872350" cy="2552007"/>
          </a:xfrm>
          <a:prstGeom prst="rect">
            <a:avLst/>
          </a:prstGeom>
        </p:spPr>
      </p:pic>
      <p:pic>
        <p:nvPicPr>
          <p:cNvPr id="3" name="Picture 2" descr="News | Pearson qualifications">
            <a:extLst>
              <a:ext uri="{FF2B5EF4-FFF2-40B4-BE49-F238E27FC236}">
                <a16:creationId xmlns:a16="http://schemas.microsoft.com/office/drawing/2014/main" id="{A6613ECD-512F-1150-0BED-F014D80B3E5C}"/>
              </a:ext>
            </a:extLst>
          </p:cNvPr>
          <p:cNvPicPr>
            <a:picLocks noChangeAspect="1"/>
          </p:cNvPicPr>
          <p:nvPr/>
        </p:nvPicPr>
        <p:blipFill>
          <a:blip r:embed="rId3"/>
          <a:stretch>
            <a:fillRect/>
          </a:stretch>
        </p:blipFill>
        <p:spPr>
          <a:xfrm>
            <a:off x="7339013" y="3424555"/>
            <a:ext cx="4463415" cy="2762250"/>
          </a:xfrm>
          <a:prstGeom prst="rect">
            <a:avLst/>
          </a:prstGeom>
        </p:spPr>
      </p:pic>
    </p:spTree>
    <p:extLst>
      <p:ext uri="{BB962C8B-B14F-4D97-AF65-F5344CB8AC3E}">
        <p14:creationId xmlns:p14="http://schemas.microsoft.com/office/powerpoint/2010/main" val="2982620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7"/>
            <a:ext cx="4982474" cy="829829"/>
          </a:xfrm>
        </p:spPr>
        <p:txBody>
          <a:bodyPr/>
          <a:lstStyle/>
          <a:p>
            <a:pPr algn="ctr"/>
            <a:r>
              <a:rPr lang="en-GB"/>
              <a:t>Year 10 Maths</a:t>
            </a:r>
          </a:p>
        </p:txBody>
      </p:sp>
      <p:sp>
        <p:nvSpPr>
          <p:cNvPr id="3" name="Content Placeholder 2"/>
          <p:cNvSpPr>
            <a:spLocks noGrp="1"/>
          </p:cNvSpPr>
          <p:nvPr>
            <p:ph idx="1"/>
          </p:nvPr>
        </p:nvSpPr>
        <p:spPr>
          <a:xfrm>
            <a:off x="391886" y="1894907"/>
            <a:ext cx="6084388" cy="4603863"/>
          </a:xfrm>
        </p:spPr>
        <p:txBody>
          <a:bodyPr vert="horz" lIns="91440" tIns="45720" rIns="91440" bIns="45720" rtlCol="0" anchor="t">
            <a:normAutofit fontScale="92500" lnSpcReduction="10000"/>
          </a:bodyPr>
          <a:lstStyle/>
          <a:p>
            <a:pPr marL="0" indent="0">
              <a:buNone/>
            </a:pPr>
            <a:r>
              <a:rPr lang="en-GB"/>
              <a:t>Your exam board is Edexcel.</a:t>
            </a:r>
          </a:p>
          <a:p>
            <a:pPr marL="0" indent="0">
              <a:buNone/>
            </a:pPr>
            <a:endParaRPr lang="en-GB"/>
          </a:p>
          <a:p>
            <a:pPr marL="0" indent="0">
              <a:buNone/>
            </a:pPr>
            <a:r>
              <a:rPr lang="en-GB"/>
              <a:t>Exam:  3 x 80-mark papers.  1 non-calculator and 2 calculator papers.</a:t>
            </a:r>
          </a:p>
          <a:p>
            <a:pPr marL="0" indent="0">
              <a:buNone/>
            </a:pPr>
            <a:endParaRPr lang="en-GB"/>
          </a:p>
          <a:p>
            <a:pPr marL="0" indent="0">
              <a:buNone/>
            </a:pPr>
            <a:r>
              <a:rPr lang="en-GB"/>
              <a:t>Foundation Tier (Grades 1 - 5) 20 units</a:t>
            </a:r>
          </a:p>
          <a:p>
            <a:pPr marL="0" indent="0">
              <a:buNone/>
            </a:pPr>
            <a:endParaRPr lang="en-GB"/>
          </a:p>
          <a:p>
            <a:pPr marL="0" indent="0">
              <a:buNone/>
            </a:pPr>
            <a:r>
              <a:rPr lang="en-GB"/>
              <a:t>Higher Tier (Grades 3/4 – 9)  19 units</a:t>
            </a:r>
          </a:p>
          <a:p>
            <a:pPr marL="0" indent="0">
              <a:buNone/>
            </a:pPr>
            <a:endParaRPr lang="en-GB"/>
          </a:p>
          <a:p>
            <a:pPr marL="0" indent="0">
              <a:buNone/>
            </a:pPr>
            <a:r>
              <a:rPr lang="en-GB"/>
              <a:t>Unit 1 began in Year 9.</a:t>
            </a:r>
          </a:p>
        </p:txBody>
      </p:sp>
      <p:pic>
        <p:nvPicPr>
          <p:cNvPr id="5" name="Picture 4"/>
          <p:cNvPicPr>
            <a:picLocks noChangeAspect="1"/>
          </p:cNvPicPr>
          <p:nvPr/>
        </p:nvPicPr>
        <p:blipFill>
          <a:blip r:embed="rId2"/>
          <a:stretch>
            <a:fillRect/>
          </a:stretch>
        </p:blipFill>
        <p:spPr>
          <a:xfrm>
            <a:off x="10340741" y="88774"/>
            <a:ext cx="1595191" cy="1126967"/>
          </a:xfrm>
          <a:prstGeom prst="rect">
            <a:avLst/>
          </a:prstGeom>
        </p:spPr>
      </p:pic>
      <p:pic>
        <p:nvPicPr>
          <p:cNvPr id="6" name="Picture 5" descr="News | Pearson qualifications">
            <a:extLst>
              <a:ext uri="{FF2B5EF4-FFF2-40B4-BE49-F238E27FC236}">
                <a16:creationId xmlns:a16="http://schemas.microsoft.com/office/drawing/2014/main" id="{37695A1B-B72C-6258-922B-E350785F5309}"/>
              </a:ext>
            </a:extLst>
          </p:cNvPr>
          <p:cNvPicPr>
            <a:picLocks noChangeAspect="1"/>
          </p:cNvPicPr>
          <p:nvPr/>
        </p:nvPicPr>
        <p:blipFill>
          <a:blip r:embed="rId3"/>
          <a:stretch>
            <a:fillRect/>
          </a:stretch>
        </p:blipFill>
        <p:spPr>
          <a:xfrm>
            <a:off x="237173" y="51435"/>
            <a:ext cx="2695575" cy="1695450"/>
          </a:xfrm>
          <a:prstGeom prst="rect">
            <a:avLst/>
          </a:prstGeom>
        </p:spPr>
      </p:pic>
      <p:pic>
        <p:nvPicPr>
          <p:cNvPr id="7" name="Picture 6" descr="GCSE Information Evening">
            <a:extLst>
              <a:ext uri="{FF2B5EF4-FFF2-40B4-BE49-F238E27FC236}">
                <a16:creationId xmlns:a16="http://schemas.microsoft.com/office/drawing/2014/main" id="{2AD90235-6BC4-EA9F-83FB-A1FCE204BE3F}"/>
              </a:ext>
            </a:extLst>
          </p:cNvPr>
          <p:cNvPicPr>
            <a:picLocks noChangeAspect="1"/>
          </p:cNvPicPr>
          <p:nvPr/>
        </p:nvPicPr>
        <p:blipFill>
          <a:blip r:embed="rId4"/>
          <a:stretch>
            <a:fillRect/>
          </a:stretch>
        </p:blipFill>
        <p:spPr>
          <a:xfrm>
            <a:off x="6815634" y="893106"/>
            <a:ext cx="4833128" cy="6004343"/>
          </a:xfrm>
          <a:prstGeom prst="rect">
            <a:avLst/>
          </a:prstGeom>
        </p:spPr>
      </p:pic>
    </p:spTree>
    <p:extLst>
      <p:ext uri="{BB962C8B-B14F-4D97-AF65-F5344CB8AC3E}">
        <p14:creationId xmlns:p14="http://schemas.microsoft.com/office/powerpoint/2010/main" val="3203958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F2E4F-BAA9-CD0D-9DB1-B972F0B37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EA0F0-1EA3-BE0A-B686-BF6863604C4F}"/>
              </a:ext>
            </a:extLst>
          </p:cNvPr>
          <p:cNvSpPr>
            <a:spLocks noGrp="1"/>
          </p:cNvSpPr>
          <p:nvPr>
            <p:ph type="title"/>
          </p:nvPr>
        </p:nvSpPr>
        <p:spPr>
          <a:xfrm>
            <a:off x="643467" y="321734"/>
            <a:ext cx="6901193" cy="1135737"/>
          </a:xfrm>
        </p:spPr>
        <p:txBody>
          <a:bodyPr rtlCol="0">
            <a:normAutofit/>
          </a:bodyPr>
          <a:lstStyle/>
          <a:p>
            <a:pPr>
              <a:defRPr/>
            </a:pPr>
            <a:r>
              <a:rPr lang="en-GB" sz="3600">
                <a:latin typeface="Comic Sans MS"/>
              </a:rPr>
              <a:t>For students </a:t>
            </a:r>
            <a:endParaRPr lang="en-GB" sz="3600">
              <a:latin typeface="Comic Sans MS" panose="030F0702030302020204" pitchFamily="66" charset="0"/>
            </a:endParaRPr>
          </a:p>
        </p:txBody>
      </p:sp>
      <p:sp>
        <p:nvSpPr>
          <p:cNvPr id="21506" name="Content Placeholder 2">
            <a:extLst>
              <a:ext uri="{FF2B5EF4-FFF2-40B4-BE49-F238E27FC236}">
                <a16:creationId xmlns:a16="http://schemas.microsoft.com/office/drawing/2014/main" id="{56C28937-92FC-8EA8-4AA8-E7D8E6F9E3ED}"/>
              </a:ext>
            </a:extLst>
          </p:cNvPr>
          <p:cNvSpPr>
            <a:spLocks noGrp="1"/>
          </p:cNvSpPr>
          <p:nvPr>
            <p:ph idx="1"/>
          </p:nvPr>
        </p:nvSpPr>
        <p:spPr>
          <a:xfrm>
            <a:off x="439029" y="1457471"/>
            <a:ext cx="7693206" cy="5016857"/>
          </a:xfrm>
        </p:spPr>
        <p:txBody>
          <a:bodyPr vert="horz" lIns="91440" tIns="45720" rIns="91440" bIns="45720" rtlCol="0" anchor="t">
            <a:normAutofit fontScale="92500"/>
          </a:bodyPr>
          <a:lstStyle/>
          <a:p>
            <a:pPr>
              <a:buFontTx/>
              <a:buChar char="•"/>
            </a:pPr>
            <a:r>
              <a:rPr lang="en-GB" sz="2400"/>
              <a:t>Each unit ends with an end of unit assessment.  These are now open book.</a:t>
            </a:r>
            <a:endParaRPr lang="en-GB" sz="2400">
              <a:ea typeface="Calibri"/>
              <a:cs typeface="Calibri"/>
            </a:endParaRPr>
          </a:p>
          <a:p>
            <a:pPr marL="0" indent="0">
              <a:buFontTx/>
              <a:buNone/>
            </a:pPr>
            <a:endParaRPr lang="en-GB" sz="2400"/>
          </a:p>
          <a:p>
            <a:pPr>
              <a:buFontTx/>
              <a:buChar char="•"/>
            </a:pPr>
            <a:r>
              <a:rPr lang="en-GB" sz="2400"/>
              <a:t>Taking accurate notes is more important than ever.</a:t>
            </a:r>
            <a:endParaRPr lang="en-GB" sz="2400">
              <a:ea typeface="Calibri"/>
              <a:cs typeface="Calibri"/>
            </a:endParaRPr>
          </a:p>
          <a:p>
            <a:pPr marL="0" indent="0">
              <a:buFontTx/>
              <a:buNone/>
            </a:pPr>
            <a:endParaRPr lang="en-GB" sz="2400">
              <a:ea typeface="Calibri"/>
              <a:cs typeface="Calibri"/>
            </a:endParaRPr>
          </a:p>
          <a:p>
            <a:r>
              <a:rPr lang="en-GB" sz="2400">
                <a:ea typeface="Calibri"/>
                <a:cs typeface="Calibri"/>
              </a:rPr>
              <a:t>There is so much content, homework retrieval is the key.</a:t>
            </a:r>
          </a:p>
          <a:p>
            <a:endParaRPr lang="en-GB" sz="2400">
              <a:ea typeface="Calibri"/>
              <a:cs typeface="Calibri"/>
            </a:endParaRPr>
          </a:p>
          <a:p>
            <a:r>
              <a:rPr lang="en-GB" sz="2400">
                <a:ea typeface="Calibri"/>
                <a:cs typeface="Calibri"/>
              </a:rPr>
              <a:t>Y10 mock exams will have revision sessions before and intervention support afterwards.</a:t>
            </a:r>
          </a:p>
          <a:p>
            <a:endParaRPr lang="en-GB" sz="2400">
              <a:ea typeface="Calibri"/>
              <a:cs typeface="Calibri"/>
            </a:endParaRPr>
          </a:p>
          <a:p>
            <a:r>
              <a:rPr lang="en-GB" sz="2400">
                <a:ea typeface="Calibri"/>
                <a:cs typeface="Calibri"/>
              </a:rPr>
              <a:t>Start to get an idea of what you need for college courses you might want to do.  Your tier of entry affects this.</a:t>
            </a:r>
          </a:p>
        </p:txBody>
      </p:sp>
      <p:pic>
        <p:nvPicPr>
          <p:cNvPr id="3" name="Picture 2">
            <a:extLst>
              <a:ext uri="{FF2B5EF4-FFF2-40B4-BE49-F238E27FC236}">
                <a16:creationId xmlns:a16="http://schemas.microsoft.com/office/drawing/2014/main" id="{4039DA64-B59A-E938-DDAE-52F391F856A8}"/>
              </a:ext>
            </a:extLst>
          </p:cNvPr>
          <p:cNvPicPr>
            <a:picLocks noChangeAspect="1"/>
          </p:cNvPicPr>
          <p:nvPr/>
        </p:nvPicPr>
        <p:blipFill>
          <a:blip r:embed="rId2"/>
          <a:stretch>
            <a:fillRect/>
          </a:stretch>
        </p:blipFill>
        <p:spPr>
          <a:xfrm>
            <a:off x="8680875" y="3381749"/>
            <a:ext cx="3061404" cy="2017566"/>
          </a:xfrm>
          <a:prstGeom prst="rect">
            <a:avLst/>
          </a:prstGeom>
        </p:spPr>
      </p:pic>
      <p:pic>
        <p:nvPicPr>
          <p:cNvPr id="4" name="Picture 3" descr="News | Pearson qualifications">
            <a:extLst>
              <a:ext uri="{FF2B5EF4-FFF2-40B4-BE49-F238E27FC236}">
                <a16:creationId xmlns:a16="http://schemas.microsoft.com/office/drawing/2014/main" id="{BCD150B1-3BFD-D39A-3086-4F361433AF6E}"/>
              </a:ext>
            </a:extLst>
          </p:cNvPr>
          <p:cNvPicPr>
            <a:picLocks noChangeAspect="1"/>
          </p:cNvPicPr>
          <p:nvPr/>
        </p:nvPicPr>
        <p:blipFill>
          <a:blip r:embed="rId3"/>
          <a:stretch>
            <a:fillRect/>
          </a:stretch>
        </p:blipFill>
        <p:spPr>
          <a:xfrm>
            <a:off x="8497252" y="173355"/>
            <a:ext cx="3254375" cy="2030730"/>
          </a:xfrm>
          <a:prstGeom prst="rect">
            <a:avLst/>
          </a:prstGeom>
        </p:spPr>
      </p:pic>
    </p:spTree>
    <p:extLst>
      <p:ext uri="{BB962C8B-B14F-4D97-AF65-F5344CB8AC3E}">
        <p14:creationId xmlns:p14="http://schemas.microsoft.com/office/powerpoint/2010/main" val="199845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64BF5-CEDE-EBFA-6E43-40258DC98B66}"/>
            </a:ext>
          </a:extLst>
        </p:cNvPr>
        <p:cNvGrpSpPr/>
        <p:nvPr/>
      </p:nvGrpSpPr>
      <p:grpSpPr>
        <a:xfrm>
          <a:off x="0" y="0"/>
          <a:ext cx="0" cy="0"/>
          <a:chOff x="0" y="0"/>
          <a:chExt cx="0" cy="0"/>
        </a:xfrm>
      </p:grpSpPr>
      <p:sp>
        <p:nvSpPr>
          <p:cNvPr id="23553" name="Title 1">
            <a:extLst>
              <a:ext uri="{FF2B5EF4-FFF2-40B4-BE49-F238E27FC236}">
                <a16:creationId xmlns:a16="http://schemas.microsoft.com/office/drawing/2014/main" id="{48041B44-F995-896F-710C-77523EB8500C}"/>
              </a:ext>
            </a:extLst>
          </p:cNvPr>
          <p:cNvSpPr>
            <a:spLocks noGrp="1"/>
          </p:cNvSpPr>
          <p:nvPr>
            <p:ph type="title"/>
          </p:nvPr>
        </p:nvSpPr>
        <p:spPr>
          <a:xfrm>
            <a:off x="504077" y="321734"/>
            <a:ext cx="7040583" cy="764030"/>
          </a:xfrm>
        </p:spPr>
        <p:txBody>
          <a:bodyPr>
            <a:normAutofit/>
          </a:bodyPr>
          <a:lstStyle/>
          <a:p>
            <a:r>
              <a:rPr lang="en-GB" sz="3600">
                <a:latin typeface="Comic Sans MS"/>
              </a:rPr>
              <a:t>For Parents</a:t>
            </a:r>
            <a:endParaRPr lang="en-GB" sz="3600">
              <a:ln>
                <a:noFill/>
              </a:ln>
              <a:latin typeface="Comic Sans MS"/>
            </a:endParaRPr>
          </a:p>
        </p:txBody>
      </p:sp>
      <p:sp>
        <p:nvSpPr>
          <p:cNvPr id="23554" name="Content Placeholder 2">
            <a:extLst>
              <a:ext uri="{FF2B5EF4-FFF2-40B4-BE49-F238E27FC236}">
                <a16:creationId xmlns:a16="http://schemas.microsoft.com/office/drawing/2014/main" id="{7A5ECCAF-B9CE-5995-7F45-F6002D89CC55}"/>
              </a:ext>
            </a:extLst>
          </p:cNvPr>
          <p:cNvSpPr>
            <a:spLocks noGrp="1"/>
          </p:cNvSpPr>
          <p:nvPr>
            <p:ph idx="1"/>
          </p:nvPr>
        </p:nvSpPr>
        <p:spPr>
          <a:xfrm>
            <a:off x="249818" y="1228450"/>
            <a:ext cx="8578058" cy="5388564"/>
          </a:xfrm>
        </p:spPr>
        <p:txBody>
          <a:bodyPr vert="horz" lIns="91440" tIns="45720" rIns="91440" bIns="45720" rtlCol="0" anchor="t">
            <a:normAutofit/>
          </a:bodyPr>
          <a:lstStyle/>
          <a:p>
            <a:endParaRPr lang="en-GB">
              <a:ea typeface="Calibri"/>
              <a:cs typeface="Calibri"/>
            </a:endParaRPr>
          </a:p>
          <a:p>
            <a:r>
              <a:rPr lang="en-GB">
                <a:ea typeface="Calibri"/>
                <a:cs typeface="Calibri"/>
              </a:rPr>
              <a:t>Please make sure your child is </a:t>
            </a:r>
            <a:r>
              <a:rPr lang="en-GB" b="1">
                <a:ea typeface="Calibri"/>
                <a:cs typeface="Calibri"/>
              </a:rPr>
              <a:t>fully</a:t>
            </a:r>
            <a:r>
              <a:rPr lang="en-GB">
                <a:ea typeface="Calibri"/>
                <a:cs typeface="Calibri"/>
              </a:rPr>
              <a:t> equipped.</a:t>
            </a:r>
          </a:p>
          <a:p>
            <a:pPr marL="0" indent="0">
              <a:buNone/>
            </a:pPr>
            <a:endParaRPr lang="en-GB">
              <a:ea typeface="Calibri"/>
              <a:cs typeface="Calibri"/>
            </a:endParaRPr>
          </a:p>
          <a:p>
            <a:r>
              <a:rPr lang="en-GB">
                <a:ea typeface="Calibri"/>
                <a:cs typeface="Calibri"/>
              </a:rPr>
              <a:t>Encourage resilience when completing homework rather than relying on external support.</a:t>
            </a:r>
          </a:p>
          <a:p>
            <a:pPr marL="0" indent="0">
              <a:buNone/>
            </a:pPr>
            <a:endParaRPr lang="en-GB">
              <a:ea typeface="Calibri"/>
              <a:cs typeface="Calibri"/>
            </a:endParaRPr>
          </a:p>
          <a:p>
            <a:r>
              <a:rPr lang="en-GB">
                <a:ea typeface="Calibri"/>
                <a:cs typeface="Calibri"/>
              </a:rPr>
              <a:t>Revision workbooks rather than revision guides.</a:t>
            </a:r>
          </a:p>
          <a:p>
            <a:endParaRPr lang="en-GB">
              <a:ea typeface="Calibri"/>
              <a:cs typeface="Calibri"/>
            </a:endParaRPr>
          </a:p>
          <a:p>
            <a:r>
              <a:rPr lang="en-GB">
                <a:ea typeface="Calibri"/>
                <a:cs typeface="Calibri"/>
              </a:rPr>
              <a:t>November assessment:  fluency check for all.</a:t>
            </a:r>
          </a:p>
          <a:p>
            <a:r>
              <a:rPr lang="en-GB">
                <a:ea typeface="Calibri"/>
                <a:cs typeface="Calibri"/>
              </a:rPr>
              <a:t>Mock exam week April:  2 x GCSE papers</a:t>
            </a:r>
          </a:p>
          <a:p>
            <a:pPr marL="0" indent="0">
              <a:buNone/>
            </a:pPr>
            <a:endParaRPr lang="en-GB">
              <a:ea typeface="Calibri"/>
              <a:cs typeface="Calibri"/>
            </a:endParaRPr>
          </a:p>
          <a:p>
            <a:pPr marL="0" indent="0">
              <a:buNone/>
            </a:pPr>
            <a:endParaRPr lang="en-GB">
              <a:ea typeface="Calibri"/>
              <a:cs typeface="Calibri"/>
            </a:endParaRPr>
          </a:p>
          <a:p>
            <a:pPr marL="0" indent="0">
              <a:buNone/>
            </a:pPr>
            <a:endParaRPr lang="en-GB" sz="2000" b="1"/>
          </a:p>
        </p:txBody>
      </p:sp>
      <p:pic>
        <p:nvPicPr>
          <p:cNvPr id="2" name="Picture 1">
            <a:extLst>
              <a:ext uri="{FF2B5EF4-FFF2-40B4-BE49-F238E27FC236}">
                <a16:creationId xmlns:a16="http://schemas.microsoft.com/office/drawing/2014/main" id="{22439616-4636-DFF6-FA3B-1509260821EB}"/>
              </a:ext>
            </a:extLst>
          </p:cNvPr>
          <p:cNvPicPr>
            <a:picLocks noChangeAspect="1"/>
          </p:cNvPicPr>
          <p:nvPr/>
        </p:nvPicPr>
        <p:blipFill>
          <a:blip r:embed="rId2"/>
          <a:stretch>
            <a:fillRect/>
          </a:stretch>
        </p:blipFill>
        <p:spPr>
          <a:xfrm>
            <a:off x="8990897" y="4357412"/>
            <a:ext cx="2480733" cy="2259602"/>
          </a:xfrm>
          <a:prstGeom prst="rect">
            <a:avLst/>
          </a:prstGeom>
        </p:spPr>
      </p:pic>
      <p:pic>
        <p:nvPicPr>
          <p:cNvPr id="5" name="Picture 2" descr="Picture of Casio FX- 85 GT X Scientific Calculator">
            <a:extLst>
              <a:ext uri="{FF2B5EF4-FFF2-40B4-BE49-F238E27FC236}">
                <a16:creationId xmlns:a16="http://schemas.microsoft.com/office/drawing/2014/main" id="{87DA8BF5-1DD0-ACF2-64F2-61DC9A6B3D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692" r="25263"/>
          <a:stretch/>
        </p:blipFill>
        <p:spPr bwMode="auto">
          <a:xfrm>
            <a:off x="10005129" y="205659"/>
            <a:ext cx="1806616" cy="36099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New ClassWiz. Boost your curiosity. - Casio Calculators">
            <a:extLst>
              <a:ext uri="{FF2B5EF4-FFF2-40B4-BE49-F238E27FC236}">
                <a16:creationId xmlns:a16="http://schemas.microsoft.com/office/drawing/2014/main" id="{3B5344F6-A7EB-A3B3-3C41-6BF7807280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669" t="7227" r="23969" b="7364"/>
          <a:stretch/>
        </p:blipFill>
        <p:spPr bwMode="auto">
          <a:xfrm>
            <a:off x="8196743" y="98065"/>
            <a:ext cx="1898528" cy="37678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News | Pearson qualifications">
            <a:extLst>
              <a:ext uri="{FF2B5EF4-FFF2-40B4-BE49-F238E27FC236}">
                <a16:creationId xmlns:a16="http://schemas.microsoft.com/office/drawing/2014/main" id="{CC8B95FC-B147-23E4-6797-90F780508F41}"/>
              </a:ext>
            </a:extLst>
          </p:cNvPr>
          <p:cNvPicPr>
            <a:picLocks noChangeAspect="1"/>
          </p:cNvPicPr>
          <p:nvPr/>
        </p:nvPicPr>
        <p:blipFill>
          <a:blip r:embed="rId5"/>
          <a:stretch>
            <a:fillRect/>
          </a:stretch>
        </p:blipFill>
        <p:spPr>
          <a:xfrm>
            <a:off x="4262214" y="321734"/>
            <a:ext cx="2218055" cy="1319530"/>
          </a:xfrm>
          <a:prstGeom prst="rect">
            <a:avLst/>
          </a:prstGeom>
        </p:spPr>
      </p:pic>
    </p:spTree>
    <p:extLst>
      <p:ext uri="{BB962C8B-B14F-4D97-AF65-F5344CB8AC3E}">
        <p14:creationId xmlns:p14="http://schemas.microsoft.com/office/powerpoint/2010/main" val="23243323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D7D35-A025-ADF0-802E-7B6D7F8937F1}"/>
            </a:ext>
          </a:extLst>
        </p:cNvPr>
        <p:cNvGrpSpPr/>
        <p:nvPr/>
      </p:nvGrpSpPr>
      <p:grpSpPr>
        <a:xfrm>
          <a:off x="0" y="0"/>
          <a:ext cx="0" cy="0"/>
          <a:chOff x="0" y="0"/>
          <a:chExt cx="0" cy="0"/>
        </a:xfrm>
      </p:grpSpPr>
      <p:sp>
        <p:nvSpPr>
          <p:cNvPr id="23553" name="Title 1">
            <a:extLst>
              <a:ext uri="{FF2B5EF4-FFF2-40B4-BE49-F238E27FC236}">
                <a16:creationId xmlns:a16="http://schemas.microsoft.com/office/drawing/2014/main" id="{0E261145-F63D-4708-A53D-F41DB2A8E808}"/>
              </a:ext>
            </a:extLst>
          </p:cNvPr>
          <p:cNvSpPr>
            <a:spLocks noGrp="1"/>
          </p:cNvSpPr>
          <p:nvPr>
            <p:ph type="title"/>
          </p:nvPr>
        </p:nvSpPr>
        <p:spPr>
          <a:xfrm>
            <a:off x="199277" y="138854"/>
            <a:ext cx="7040583" cy="764030"/>
          </a:xfrm>
        </p:spPr>
        <p:txBody>
          <a:bodyPr>
            <a:normAutofit fontScale="90000"/>
          </a:bodyPr>
          <a:lstStyle/>
          <a:p>
            <a:r>
              <a:rPr lang="en-GB" sz="3600">
                <a:latin typeface="Comic Sans MS"/>
              </a:rPr>
              <a:t>For parents &amp; students - homework</a:t>
            </a:r>
            <a:endParaRPr lang="en-GB" sz="3600">
              <a:ln>
                <a:noFill/>
              </a:ln>
              <a:latin typeface="Comic Sans MS"/>
            </a:endParaRPr>
          </a:p>
        </p:txBody>
      </p:sp>
      <p:pic>
        <p:nvPicPr>
          <p:cNvPr id="2" name="Picture 1">
            <a:extLst>
              <a:ext uri="{FF2B5EF4-FFF2-40B4-BE49-F238E27FC236}">
                <a16:creationId xmlns:a16="http://schemas.microsoft.com/office/drawing/2014/main" id="{698285AE-E613-31C6-13CE-10AADAEC2C69}"/>
              </a:ext>
            </a:extLst>
          </p:cNvPr>
          <p:cNvPicPr>
            <a:picLocks noChangeAspect="1"/>
          </p:cNvPicPr>
          <p:nvPr/>
        </p:nvPicPr>
        <p:blipFill>
          <a:blip r:embed="rId2"/>
          <a:stretch>
            <a:fillRect/>
          </a:stretch>
        </p:blipFill>
        <p:spPr>
          <a:xfrm>
            <a:off x="8990897" y="4357412"/>
            <a:ext cx="2480733" cy="2259602"/>
          </a:xfrm>
          <a:prstGeom prst="rect">
            <a:avLst/>
          </a:prstGeom>
        </p:spPr>
      </p:pic>
      <p:pic>
        <p:nvPicPr>
          <p:cNvPr id="6" name="Content Placeholder 5" descr="A screenshot of a computer&#10;&#10;AI-generated content may be incorrect.">
            <a:extLst>
              <a:ext uri="{FF2B5EF4-FFF2-40B4-BE49-F238E27FC236}">
                <a16:creationId xmlns:a16="http://schemas.microsoft.com/office/drawing/2014/main" id="{D1C33417-6991-DA7F-184B-8C8F82C16118}"/>
              </a:ext>
            </a:extLst>
          </p:cNvPr>
          <p:cNvPicPr>
            <a:picLocks noGrp="1" noChangeAspect="1"/>
          </p:cNvPicPr>
          <p:nvPr>
            <p:ph idx="1"/>
          </p:nvPr>
        </p:nvPicPr>
        <p:blipFill>
          <a:blip r:embed="rId3"/>
          <a:stretch>
            <a:fillRect/>
          </a:stretch>
        </p:blipFill>
        <p:spPr>
          <a:xfrm>
            <a:off x="200090" y="1089456"/>
            <a:ext cx="6096193" cy="5462049"/>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6491860D-7B0F-7AC5-9D51-DE2D18E8BBB8}"/>
              </a:ext>
            </a:extLst>
          </p:cNvPr>
          <p:cNvPicPr>
            <a:picLocks noChangeAspect="1"/>
          </p:cNvPicPr>
          <p:nvPr/>
        </p:nvPicPr>
        <p:blipFill>
          <a:blip r:embed="rId4"/>
          <a:srcRect r="16662"/>
          <a:stretch>
            <a:fillRect/>
          </a:stretch>
        </p:blipFill>
        <p:spPr>
          <a:xfrm>
            <a:off x="7543399" y="0"/>
            <a:ext cx="4639363" cy="6858000"/>
          </a:xfrm>
          <a:prstGeom prst="rect">
            <a:avLst/>
          </a:prstGeom>
        </p:spPr>
      </p:pic>
      <p:sp>
        <p:nvSpPr>
          <p:cNvPr id="13" name="Content Placeholder 2">
            <a:extLst>
              <a:ext uri="{FF2B5EF4-FFF2-40B4-BE49-F238E27FC236}">
                <a16:creationId xmlns:a16="http://schemas.microsoft.com/office/drawing/2014/main" id="{3BC4B0FD-D8FB-48B6-D6D3-A05457C3C485}"/>
              </a:ext>
            </a:extLst>
          </p:cNvPr>
          <p:cNvSpPr txBox="1">
            <a:spLocks/>
          </p:cNvSpPr>
          <p:nvPr/>
        </p:nvSpPr>
        <p:spPr>
          <a:xfrm>
            <a:off x="4025509" y="1538751"/>
            <a:ext cx="3426006" cy="50676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GB" sz="2400"/>
              <a:t>100% pass rate.</a:t>
            </a:r>
          </a:p>
          <a:p>
            <a:pPr>
              <a:buFont typeface="Arial"/>
              <a:buChar char="•"/>
            </a:pPr>
            <a:endParaRPr lang="en-GB" sz="2400">
              <a:ea typeface="Calibri"/>
              <a:cs typeface="Calibri"/>
            </a:endParaRPr>
          </a:p>
          <a:p>
            <a:pPr>
              <a:buFont typeface="Arial"/>
              <a:buChar char="•"/>
            </a:pPr>
            <a:r>
              <a:rPr lang="en-GB" sz="2400">
                <a:ea typeface="Calibri"/>
                <a:cs typeface="Calibri"/>
              </a:rPr>
              <a:t>Encourage your child to use the videos.</a:t>
            </a:r>
          </a:p>
          <a:p>
            <a:pPr>
              <a:buFont typeface="Arial"/>
              <a:buChar char="•"/>
            </a:pPr>
            <a:endParaRPr lang="en-GB" sz="2400">
              <a:ea typeface="Calibri"/>
              <a:cs typeface="Calibri"/>
            </a:endParaRPr>
          </a:p>
          <a:p>
            <a:pPr>
              <a:buFont typeface="Arial"/>
              <a:buChar char="•"/>
            </a:pPr>
            <a:r>
              <a:rPr lang="en-GB" sz="2400">
                <a:ea typeface="Calibri"/>
                <a:cs typeface="Calibri"/>
              </a:rPr>
              <a:t>Weekly completion of SPARX homework from year 9 to 11 alone has been proven to increase final GCSE grade by up to one whole grade.</a:t>
            </a:r>
          </a:p>
        </p:txBody>
      </p:sp>
    </p:spTree>
    <p:extLst>
      <p:ext uri="{BB962C8B-B14F-4D97-AF65-F5344CB8AC3E}">
        <p14:creationId xmlns:p14="http://schemas.microsoft.com/office/powerpoint/2010/main" val="3212615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Title 1"/>
          <p:cNvSpPr>
            <a:spLocks noGrp="1"/>
          </p:cNvSpPr>
          <p:nvPr>
            <p:ph type="ctrTitle"/>
          </p:nvPr>
        </p:nvSpPr>
        <p:spPr>
          <a:xfrm>
            <a:off x="1113810" y="3023754"/>
            <a:ext cx="4900144" cy="2736965"/>
          </a:xfrm>
        </p:spPr>
        <p:txBody>
          <a:bodyPr anchor="t">
            <a:normAutofit/>
          </a:bodyPr>
          <a:lstStyle/>
          <a:p>
            <a:pPr algn="l" eaLnBrk="1" hangingPunct="1"/>
            <a:r>
              <a:rPr lang="en-GB" sz="5400">
                <a:ln>
                  <a:noFill/>
                </a:ln>
                <a:latin typeface="Comic Sans MS" panose="030F0702030302020204" pitchFamily="66" charset="0"/>
              </a:rPr>
              <a:t>English Language and Literature</a:t>
            </a:r>
          </a:p>
        </p:txBody>
      </p:sp>
      <p:sp>
        <p:nvSpPr>
          <p:cNvPr id="19458" name="Subtitle 2"/>
          <p:cNvSpPr>
            <a:spLocks noGrp="1"/>
          </p:cNvSpPr>
          <p:nvPr>
            <p:ph type="subTitle" idx="1"/>
          </p:nvPr>
        </p:nvSpPr>
        <p:spPr>
          <a:xfrm>
            <a:off x="1113809" y="1016076"/>
            <a:ext cx="4900143" cy="1709849"/>
          </a:xfrm>
        </p:spPr>
        <p:txBody>
          <a:bodyPr anchor="b">
            <a:normAutofit/>
          </a:bodyPr>
          <a:lstStyle/>
          <a:p>
            <a:pPr algn="l" eaLnBrk="1" hangingPunct="1"/>
            <a:r>
              <a:rPr lang="en-GB" sz="2000">
                <a:latin typeface="Comic Sans MS" panose="030F0702030302020204" pitchFamily="66" charset="0"/>
              </a:rPr>
              <a:t>Information for Parents</a:t>
            </a:r>
          </a:p>
        </p:txBody>
      </p:sp>
      <p:pic>
        <p:nvPicPr>
          <p:cNvPr id="2" name="Picture 1"/>
          <p:cNvPicPr>
            <a:picLocks noChangeAspect="1"/>
          </p:cNvPicPr>
          <p:nvPr/>
        </p:nvPicPr>
        <p:blipFill>
          <a:blip r:embed="rId2"/>
          <a:stretch>
            <a:fillRect/>
          </a:stretch>
        </p:blipFill>
        <p:spPr>
          <a:xfrm>
            <a:off x="7340411" y="471748"/>
            <a:ext cx="3872350" cy="2552007"/>
          </a:xfrm>
          <a:prstGeom prst="rect">
            <a:avLst/>
          </a:prstGeom>
        </p:spPr>
      </p:pic>
      <p:pic>
        <p:nvPicPr>
          <p:cNvPr id="3" name="Picture 2">
            <a:extLst>
              <a:ext uri="{FF2B5EF4-FFF2-40B4-BE49-F238E27FC236}">
                <a16:creationId xmlns:a16="http://schemas.microsoft.com/office/drawing/2014/main" id="{B96E1661-017B-8322-1374-69E94906CAE8}"/>
              </a:ext>
            </a:extLst>
          </p:cNvPr>
          <p:cNvPicPr>
            <a:picLocks noChangeAspect="1"/>
          </p:cNvPicPr>
          <p:nvPr/>
        </p:nvPicPr>
        <p:blipFill>
          <a:blip r:embed="rId3"/>
          <a:stretch>
            <a:fillRect/>
          </a:stretch>
        </p:blipFill>
        <p:spPr>
          <a:xfrm>
            <a:off x="7114162" y="3825826"/>
            <a:ext cx="4324849" cy="2252815"/>
          </a:xfrm>
          <a:prstGeom prst="rect">
            <a:avLst/>
          </a:prstGeom>
        </p:spPr>
      </p:pic>
    </p:spTree>
    <p:extLst>
      <p:ext uri="{BB962C8B-B14F-4D97-AF65-F5344CB8AC3E}">
        <p14:creationId xmlns:p14="http://schemas.microsoft.com/office/powerpoint/2010/main" val="7938355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Title 1"/>
          <p:cNvSpPr>
            <a:spLocks noGrp="1"/>
          </p:cNvSpPr>
          <p:nvPr>
            <p:ph type="title"/>
          </p:nvPr>
        </p:nvSpPr>
        <p:spPr>
          <a:xfrm>
            <a:off x="643467" y="321734"/>
            <a:ext cx="7960243" cy="1135737"/>
          </a:xfrm>
        </p:spPr>
        <p:txBody>
          <a:bodyPr>
            <a:normAutofit/>
          </a:bodyPr>
          <a:lstStyle/>
          <a:p>
            <a:r>
              <a:rPr lang="en-GB" sz="3600">
                <a:ln>
                  <a:noFill/>
                </a:ln>
                <a:latin typeface="Comic Sans MS"/>
              </a:rPr>
              <a:t>GCSE English/ English</a:t>
            </a:r>
            <a:r>
              <a:rPr lang="en-GB" sz="3600">
                <a:latin typeface="Comic Sans MS"/>
              </a:rPr>
              <a:t> Literature</a:t>
            </a:r>
            <a:r>
              <a:rPr lang="en-GB" sz="3600">
                <a:ln>
                  <a:noFill/>
                </a:ln>
                <a:latin typeface="Comic Sans MS"/>
              </a:rPr>
              <a:t> </a:t>
            </a:r>
            <a:r>
              <a:rPr lang="en-GB" sz="3600">
                <a:latin typeface="Comic Sans MS"/>
              </a:rPr>
              <a:t>AQA</a:t>
            </a:r>
            <a:endParaRPr lang="en-GB" sz="3600">
              <a:ln>
                <a:noFill/>
              </a:ln>
              <a:latin typeface="Comic Sans MS"/>
            </a:endParaRPr>
          </a:p>
        </p:txBody>
      </p:sp>
      <p:sp>
        <p:nvSpPr>
          <p:cNvPr id="20482" name="Content Placeholder 2"/>
          <p:cNvSpPr>
            <a:spLocks noGrp="1"/>
          </p:cNvSpPr>
          <p:nvPr>
            <p:ph idx="1"/>
          </p:nvPr>
        </p:nvSpPr>
        <p:spPr>
          <a:xfrm>
            <a:off x="393192" y="1457471"/>
            <a:ext cx="8196943" cy="5161606"/>
          </a:xfrm>
        </p:spPr>
        <p:txBody>
          <a:bodyPr vert="horz" lIns="91440" tIns="45720" rIns="91440" bIns="45720" rtlCol="0" anchor="t">
            <a:normAutofit/>
          </a:bodyPr>
          <a:lstStyle/>
          <a:p>
            <a:r>
              <a:rPr lang="en-GB" sz="2400"/>
              <a:t>4 exams – 2 each for Language and Literature, a total of 7.5 hours of exams. </a:t>
            </a:r>
            <a:endParaRPr lang="en-GB" sz="2400">
              <a:ea typeface="Calibri"/>
              <a:cs typeface="Calibri"/>
            </a:endParaRPr>
          </a:p>
          <a:p>
            <a:r>
              <a:rPr lang="en-GB" sz="2400"/>
              <a:t>Both important. Practising skills for each question crucial for Language.</a:t>
            </a:r>
            <a:endParaRPr lang="en-GB" sz="2400">
              <a:ea typeface="Calibri"/>
              <a:cs typeface="Calibri"/>
            </a:endParaRPr>
          </a:p>
          <a:p>
            <a:r>
              <a:rPr lang="en-GB" sz="2400"/>
              <a:t>Closed book </a:t>
            </a:r>
            <a:endParaRPr lang="en-GB" sz="2400">
              <a:ea typeface="Calibri"/>
              <a:cs typeface="Calibri"/>
            </a:endParaRPr>
          </a:p>
          <a:p>
            <a:pPr eaLnBrk="1" hangingPunct="1"/>
            <a:r>
              <a:rPr lang="en-GB" sz="2400"/>
              <a:t>No tiers – all sit the same exams.</a:t>
            </a:r>
            <a:endParaRPr lang="en-GB" sz="2400">
              <a:ea typeface="Calibri"/>
              <a:cs typeface="Calibri"/>
            </a:endParaRPr>
          </a:p>
          <a:p>
            <a:pPr eaLnBrk="1" hangingPunct="1"/>
            <a:r>
              <a:rPr lang="en-GB" sz="2400"/>
              <a:t>Challenging texts – focus on 19th Century Prose for Language and Literature. So confidence with reading independently is important.</a:t>
            </a:r>
            <a:endParaRPr lang="en-GB" sz="2400">
              <a:ea typeface="Calibri"/>
              <a:cs typeface="Calibri"/>
            </a:endParaRPr>
          </a:p>
          <a:p>
            <a:r>
              <a:rPr lang="en-GB" sz="2400"/>
              <a:t>Higher % of marks given for technical accuracy, punctuation, grammar, sentence structure and vocabulary for writing in Lang papers and added to Lit.</a:t>
            </a:r>
            <a:endParaRPr lang="en-GB" sz="2400">
              <a:ea typeface="Calibri"/>
              <a:cs typeface="Calibri"/>
            </a:endParaRPr>
          </a:p>
          <a:p>
            <a:pPr eaLnBrk="1" hangingPunct="1">
              <a:buFont typeface="Arial" charset="0"/>
              <a:buNone/>
            </a:pPr>
            <a:endParaRPr lang="en-GB" b="1"/>
          </a:p>
        </p:txBody>
      </p:sp>
      <p:pic>
        <p:nvPicPr>
          <p:cNvPr id="3" name="Picture 2">
            <a:extLst>
              <a:ext uri="{FF2B5EF4-FFF2-40B4-BE49-F238E27FC236}">
                <a16:creationId xmlns:a16="http://schemas.microsoft.com/office/drawing/2014/main" id="{33A87B58-E0D4-B475-EDE4-C4CF0720E221}"/>
              </a:ext>
            </a:extLst>
          </p:cNvPr>
          <p:cNvPicPr>
            <a:picLocks noChangeAspect="1"/>
          </p:cNvPicPr>
          <p:nvPr/>
        </p:nvPicPr>
        <p:blipFill>
          <a:blip r:embed="rId3"/>
          <a:stretch>
            <a:fillRect/>
          </a:stretch>
        </p:blipFill>
        <p:spPr>
          <a:xfrm>
            <a:off x="8840410" y="780379"/>
            <a:ext cx="2708123" cy="2568187"/>
          </a:xfrm>
          <a:prstGeom prst="rect">
            <a:avLst/>
          </a:prstGeom>
        </p:spPr>
      </p:pic>
      <p:pic>
        <p:nvPicPr>
          <p:cNvPr id="2" name="Picture 1"/>
          <p:cNvPicPr>
            <a:picLocks noChangeAspect="1"/>
          </p:cNvPicPr>
          <p:nvPr/>
        </p:nvPicPr>
        <p:blipFill>
          <a:blip r:embed="rId4"/>
          <a:stretch>
            <a:fillRect/>
          </a:stretch>
        </p:blipFill>
        <p:spPr>
          <a:xfrm>
            <a:off x="8697686" y="3509433"/>
            <a:ext cx="2950028" cy="2259602"/>
          </a:xfrm>
          <a:prstGeom prst="rect">
            <a:avLst/>
          </a:prstGeom>
        </p:spPr>
      </p:pic>
    </p:spTree>
    <p:extLst>
      <p:ext uri="{BB962C8B-B14F-4D97-AF65-F5344CB8AC3E}">
        <p14:creationId xmlns:p14="http://schemas.microsoft.com/office/powerpoint/2010/main" val="2311813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3467" y="321734"/>
            <a:ext cx="6901193" cy="1135737"/>
          </a:xfrm>
        </p:spPr>
        <p:txBody>
          <a:bodyPr rtlCol="0">
            <a:normAutofit/>
          </a:bodyPr>
          <a:lstStyle/>
          <a:p>
            <a:pPr>
              <a:defRPr/>
            </a:pPr>
            <a:r>
              <a:rPr lang="en-GB" sz="3600">
                <a:latin typeface="Comic Sans MS"/>
              </a:rPr>
              <a:t>For students </a:t>
            </a:r>
            <a:endParaRPr lang="en-GB" sz="3600">
              <a:latin typeface="Comic Sans MS" panose="030F0702030302020204" pitchFamily="66" charset="0"/>
            </a:endParaRPr>
          </a:p>
        </p:txBody>
      </p:sp>
      <p:sp>
        <p:nvSpPr>
          <p:cNvPr id="21506" name="Content Placeholder 2"/>
          <p:cNvSpPr>
            <a:spLocks noGrp="1"/>
          </p:cNvSpPr>
          <p:nvPr>
            <p:ph idx="1"/>
          </p:nvPr>
        </p:nvSpPr>
        <p:spPr>
          <a:xfrm>
            <a:off x="439029" y="1457471"/>
            <a:ext cx="7693206" cy="5016857"/>
          </a:xfrm>
        </p:spPr>
        <p:txBody>
          <a:bodyPr vert="horz" lIns="91440" tIns="45720" rIns="91440" bIns="45720" rtlCol="0" anchor="t">
            <a:normAutofit lnSpcReduction="10000"/>
          </a:bodyPr>
          <a:lstStyle/>
          <a:p>
            <a:pPr>
              <a:buFontTx/>
              <a:buChar char="•"/>
            </a:pPr>
            <a:r>
              <a:rPr lang="en-GB" sz="2400"/>
              <a:t>Be proactive with study and organisation. Don’t waste lesson time. Keep up with notes. See test assessments as a positive learning experience. </a:t>
            </a:r>
            <a:endParaRPr lang="en-GB" sz="2400">
              <a:ea typeface="Calibri"/>
              <a:cs typeface="Calibri"/>
            </a:endParaRPr>
          </a:p>
          <a:p>
            <a:pPr>
              <a:buFontTx/>
              <a:buChar char="•"/>
            </a:pPr>
            <a:r>
              <a:rPr lang="en-GB" sz="2400"/>
              <a:t>Take pride in the work produced and get the basics right.</a:t>
            </a:r>
            <a:endParaRPr lang="en-GB" sz="2400">
              <a:ea typeface="Calibri"/>
              <a:cs typeface="Calibri"/>
            </a:endParaRPr>
          </a:p>
          <a:p>
            <a:r>
              <a:rPr lang="en-GB" sz="2400"/>
              <a:t>Little and often for revisiting Literature texts, learning quotations and speed writing.</a:t>
            </a:r>
            <a:endParaRPr lang="en-GB" sz="2400">
              <a:ea typeface="Calibri"/>
              <a:cs typeface="Calibri"/>
            </a:endParaRPr>
          </a:p>
          <a:p>
            <a:pPr eaLnBrk="1" hangingPunct="1"/>
            <a:r>
              <a:rPr lang="en-GB" sz="2400"/>
              <a:t>Act on feedback. The only way to secure success is to rework and improve. </a:t>
            </a:r>
            <a:endParaRPr lang="en-GB" sz="2400">
              <a:ea typeface="Calibri"/>
              <a:cs typeface="Calibri"/>
            </a:endParaRPr>
          </a:p>
          <a:p>
            <a:r>
              <a:rPr lang="en-GB" sz="2400">
                <a:ea typeface="Calibri"/>
                <a:cs typeface="Calibri"/>
              </a:rPr>
              <a:t>Go the extra mile and challenge yourself e.g. own creative writing and poetry for anthology, Poetry by Heart.</a:t>
            </a:r>
          </a:p>
          <a:p>
            <a:r>
              <a:rPr lang="en-GB" sz="2400">
                <a:ea typeface="Calibri"/>
                <a:cs typeface="Calibri"/>
              </a:rPr>
              <a:t>Get in a routine with </a:t>
            </a:r>
            <a:r>
              <a:rPr lang="en-GB" sz="2400" err="1">
                <a:ea typeface="Calibri"/>
                <a:cs typeface="Calibri"/>
              </a:rPr>
              <a:t>Sparx</a:t>
            </a:r>
            <a:r>
              <a:rPr lang="en-GB" sz="2400">
                <a:ea typeface="Calibri"/>
                <a:cs typeface="Calibri"/>
              </a:rPr>
              <a:t> Reader.</a:t>
            </a:r>
          </a:p>
        </p:txBody>
      </p:sp>
      <p:pic>
        <p:nvPicPr>
          <p:cNvPr id="4" name="Picture 3">
            <a:extLst>
              <a:ext uri="{FF2B5EF4-FFF2-40B4-BE49-F238E27FC236}">
                <a16:creationId xmlns:a16="http://schemas.microsoft.com/office/drawing/2014/main" id="{BB882EC8-A5B1-9C61-DBF2-36A5DF9D0FFB}"/>
              </a:ext>
            </a:extLst>
          </p:cNvPr>
          <p:cNvPicPr>
            <a:picLocks noChangeAspect="1"/>
          </p:cNvPicPr>
          <p:nvPr/>
        </p:nvPicPr>
        <p:blipFill>
          <a:blip r:embed="rId2"/>
          <a:stretch>
            <a:fillRect/>
          </a:stretch>
        </p:blipFill>
        <p:spPr>
          <a:xfrm>
            <a:off x="8915400" y="461555"/>
            <a:ext cx="2727960" cy="2584743"/>
          </a:xfrm>
          <a:prstGeom prst="rect">
            <a:avLst/>
          </a:prstGeom>
        </p:spPr>
      </p:pic>
      <p:pic>
        <p:nvPicPr>
          <p:cNvPr id="3" name="Picture 2"/>
          <p:cNvPicPr>
            <a:picLocks noChangeAspect="1"/>
          </p:cNvPicPr>
          <p:nvPr/>
        </p:nvPicPr>
        <p:blipFill>
          <a:blip r:embed="rId3"/>
          <a:stretch>
            <a:fillRect/>
          </a:stretch>
        </p:blipFill>
        <p:spPr>
          <a:xfrm>
            <a:off x="8680875" y="3381749"/>
            <a:ext cx="3061404" cy="2017566"/>
          </a:xfrm>
          <a:prstGeom prst="rect">
            <a:avLst/>
          </a:prstGeom>
        </p:spPr>
      </p:pic>
    </p:spTree>
    <p:extLst>
      <p:ext uri="{BB962C8B-B14F-4D97-AF65-F5344CB8AC3E}">
        <p14:creationId xmlns:p14="http://schemas.microsoft.com/office/powerpoint/2010/main" val="2326634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3" name="Title 1"/>
          <p:cNvSpPr>
            <a:spLocks noGrp="1"/>
          </p:cNvSpPr>
          <p:nvPr>
            <p:ph type="title"/>
          </p:nvPr>
        </p:nvSpPr>
        <p:spPr>
          <a:xfrm>
            <a:off x="504077" y="321734"/>
            <a:ext cx="7040583" cy="764030"/>
          </a:xfrm>
        </p:spPr>
        <p:txBody>
          <a:bodyPr>
            <a:normAutofit/>
          </a:bodyPr>
          <a:lstStyle/>
          <a:p>
            <a:r>
              <a:rPr lang="en-GB" sz="3600">
                <a:latin typeface="Comic Sans MS"/>
              </a:rPr>
              <a:t>For Parents</a:t>
            </a:r>
            <a:endParaRPr lang="en-GB" sz="3600">
              <a:ln>
                <a:noFill/>
              </a:ln>
              <a:latin typeface="Comic Sans MS"/>
            </a:endParaRPr>
          </a:p>
        </p:txBody>
      </p:sp>
      <p:sp>
        <p:nvSpPr>
          <p:cNvPr id="23554" name="Content Placeholder 2"/>
          <p:cNvSpPr>
            <a:spLocks noGrp="1"/>
          </p:cNvSpPr>
          <p:nvPr>
            <p:ph idx="1"/>
          </p:nvPr>
        </p:nvSpPr>
        <p:spPr>
          <a:xfrm>
            <a:off x="504077" y="766895"/>
            <a:ext cx="8922523" cy="5837413"/>
          </a:xfrm>
        </p:spPr>
        <p:txBody>
          <a:bodyPr vert="horz" lIns="91440" tIns="45720" rIns="91440" bIns="45720" rtlCol="0" anchor="t">
            <a:normAutofit fontScale="92500" lnSpcReduction="10000"/>
          </a:bodyPr>
          <a:lstStyle/>
          <a:p>
            <a:endParaRPr lang="en-GB">
              <a:ea typeface="Calibri"/>
              <a:cs typeface="Calibri"/>
            </a:endParaRPr>
          </a:p>
          <a:p>
            <a:r>
              <a:rPr lang="en-GB">
                <a:ea typeface="Calibri"/>
                <a:cs typeface="Calibri"/>
              </a:rPr>
              <a:t>Copies of texts to purchase will be available shortly on </a:t>
            </a:r>
            <a:r>
              <a:rPr lang="en-GB" err="1">
                <a:ea typeface="Calibri"/>
                <a:cs typeface="Calibri"/>
              </a:rPr>
              <a:t>Parentmail</a:t>
            </a:r>
            <a:r>
              <a:rPr lang="en-GB">
                <a:ea typeface="Calibri"/>
                <a:cs typeface="Calibri"/>
              </a:rPr>
              <a:t>. Crucial that they have these. CGP revision guides useful.</a:t>
            </a:r>
          </a:p>
          <a:p>
            <a:r>
              <a:rPr lang="en-GB"/>
              <a:t>Ask about the texts. Ask about characters, themes and the methods writers’ use in these texts. </a:t>
            </a:r>
            <a:endParaRPr lang="en-GB">
              <a:ea typeface="Calibri"/>
              <a:cs typeface="Calibri"/>
            </a:endParaRPr>
          </a:p>
          <a:p>
            <a:r>
              <a:rPr lang="en-GB"/>
              <a:t>Talk about the context, e.g. Edwardian times, Victorian London.</a:t>
            </a:r>
            <a:endParaRPr lang="en-GB">
              <a:ea typeface="Calibri"/>
              <a:cs typeface="Calibri"/>
            </a:endParaRPr>
          </a:p>
          <a:p>
            <a:r>
              <a:rPr lang="en-GB"/>
              <a:t>Encourage them to produce mind maps or revision cards on the texts – focus on methods/ quotations/ context. This needs to be on-going, not left until Year 11. </a:t>
            </a:r>
            <a:endParaRPr lang="en-GB">
              <a:ea typeface="Calibri"/>
              <a:cs typeface="Calibri"/>
            </a:endParaRPr>
          </a:p>
          <a:p>
            <a:pPr eaLnBrk="1" hangingPunct="1"/>
            <a:r>
              <a:rPr lang="en-GB"/>
              <a:t>Encourage them to use </a:t>
            </a:r>
            <a:r>
              <a:rPr lang="en-GB" u="sng"/>
              <a:t>YouTube</a:t>
            </a:r>
            <a:r>
              <a:rPr lang="en-GB"/>
              <a:t> for independent learning. Also sites such as </a:t>
            </a:r>
            <a:r>
              <a:rPr lang="en-GB" u="sng"/>
              <a:t>Poetry Genius </a:t>
            </a:r>
            <a:r>
              <a:rPr lang="en-GB"/>
              <a:t>and</a:t>
            </a:r>
            <a:r>
              <a:rPr lang="en-GB" u="sng"/>
              <a:t> Bitesize.</a:t>
            </a:r>
            <a:endParaRPr lang="en-GB" u="sng">
              <a:ea typeface="Calibri"/>
              <a:cs typeface="Calibri"/>
            </a:endParaRPr>
          </a:p>
          <a:p>
            <a:r>
              <a:rPr lang="en-GB" u="sng"/>
              <a:t>Support with </a:t>
            </a:r>
            <a:r>
              <a:rPr lang="en-GB" u="sng" err="1"/>
              <a:t>Sparx</a:t>
            </a:r>
            <a:r>
              <a:rPr lang="en-GB" u="sng"/>
              <a:t> Reader</a:t>
            </a:r>
          </a:p>
          <a:p>
            <a:r>
              <a:rPr lang="en-GB" u="sng"/>
              <a:t>Extra-curricular opportunities i.e. Poetry Live Event January</a:t>
            </a:r>
          </a:p>
          <a:p>
            <a:endParaRPr lang="en-GB" u="sng"/>
          </a:p>
          <a:p>
            <a:pPr marL="0" indent="0">
              <a:buNone/>
            </a:pPr>
            <a:endParaRPr lang="en-GB" sz="2000" b="1"/>
          </a:p>
        </p:txBody>
      </p:sp>
      <p:pic>
        <p:nvPicPr>
          <p:cNvPr id="3" name="Picture 2">
            <a:extLst>
              <a:ext uri="{FF2B5EF4-FFF2-40B4-BE49-F238E27FC236}">
                <a16:creationId xmlns:a16="http://schemas.microsoft.com/office/drawing/2014/main" id="{1D752B34-7749-38FD-1795-77377411FEE1}"/>
              </a:ext>
            </a:extLst>
          </p:cNvPr>
          <p:cNvPicPr>
            <a:picLocks noChangeAspect="1"/>
          </p:cNvPicPr>
          <p:nvPr/>
        </p:nvPicPr>
        <p:blipFill>
          <a:blip r:embed="rId2"/>
          <a:stretch>
            <a:fillRect/>
          </a:stretch>
        </p:blipFill>
        <p:spPr>
          <a:xfrm>
            <a:off x="9602811" y="703749"/>
            <a:ext cx="2085112" cy="1975644"/>
          </a:xfrm>
          <a:prstGeom prst="rect">
            <a:avLst/>
          </a:prstGeom>
        </p:spPr>
      </p:pic>
      <p:pic>
        <p:nvPicPr>
          <p:cNvPr id="2" name="Picture 1"/>
          <p:cNvPicPr>
            <a:picLocks noChangeAspect="1"/>
          </p:cNvPicPr>
          <p:nvPr/>
        </p:nvPicPr>
        <p:blipFill>
          <a:blip r:embed="rId3"/>
          <a:stretch>
            <a:fillRect/>
          </a:stretch>
        </p:blipFill>
        <p:spPr>
          <a:xfrm>
            <a:off x="9405000" y="3218688"/>
            <a:ext cx="2377387" cy="2165468"/>
          </a:xfrm>
          <a:prstGeom prst="rect">
            <a:avLst/>
          </a:prstGeom>
        </p:spPr>
      </p:pic>
    </p:spTree>
    <p:extLst>
      <p:ext uri="{BB962C8B-B14F-4D97-AF65-F5344CB8AC3E}">
        <p14:creationId xmlns:p14="http://schemas.microsoft.com/office/powerpoint/2010/main" val="3125818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71C15-A553-9C83-9A1D-64B8405B6688}"/>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9F2F91CD-7A49-8D7A-8E46-4FA40EBE9C53}"/>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7E7CD048-7B58-73D9-8B70-217CE12CF95D}"/>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5B4B152-ECAA-C9A9-24B7-F5F63CBB8072}"/>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B31ECD15-51FE-004E-FA25-A19F3BFC81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1153F4C1-9C10-2507-EFBE-D291AC4529B7}"/>
              </a:ext>
            </a:extLst>
          </p:cNvPr>
          <p:cNvSpPr>
            <a:spLocks noGrp="1"/>
          </p:cNvSpPr>
          <p:nvPr>
            <p:ph idx="1"/>
          </p:nvPr>
        </p:nvSpPr>
        <p:spPr>
          <a:xfrm>
            <a:off x="548227" y="182590"/>
            <a:ext cx="10872630" cy="6253382"/>
          </a:xfrm>
        </p:spPr>
        <p:txBody>
          <a:bodyPr vert="horz" lIns="91440" tIns="45720" rIns="91440" bIns="45720" rtlCol="0" anchor="t">
            <a:normAutofit/>
          </a:bodyPr>
          <a:lstStyle/>
          <a:p>
            <a:pPr marL="0" indent="0">
              <a:buNone/>
            </a:pPr>
            <a:endParaRPr lang="en-GB"/>
          </a:p>
          <a:p>
            <a:pPr marL="0" indent="0">
              <a:buNone/>
            </a:pPr>
            <a:r>
              <a:rPr lang="en-GB" sz="3200" b="1" err="1"/>
              <a:t>Sparx</a:t>
            </a:r>
            <a:r>
              <a:rPr lang="en-GB" sz="3200" b="1"/>
              <a:t> Reader and Independent Reading  </a:t>
            </a:r>
          </a:p>
          <a:p>
            <a:pPr marL="0" indent="0">
              <a:buNone/>
            </a:pPr>
            <a:r>
              <a:rPr lang="en-GB" sz="3200" b="1"/>
              <a:t>Why is it important?</a:t>
            </a:r>
          </a:p>
          <a:p>
            <a:pPr marL="0" indent="0">
              <a:buNone/>
            </a:pPr>
            <a:endParaRPr lang="en-GB" sz="3200"/>
          </a:p>
          <a:p>
            <a:pPr marL="457200" indent="-457200">
              <a:buFont typeface="Wingdings" panose="020B0604020202020204" pitchFamily="34" charset="0"/>
              <a:buChar char="Ø"/>
            </a:pPr>
            <a:r>
              <a:rPr lang="en-GB" sz="3200"/>
              <a:t>There is significant correlation between reading age ability and performance in GCSEs</a:t>
            </a:r>
            <a:r>
              <a:rPr lang="en-GB" sz="3200">
                <a:solidFill>
                  <a:srgbClr val="474747"/>
                </a:solidFill>
                <a:ea typeface="+mn-lt"/>
                <a:cs typeface="+mn-lt"/>
              </a:rPr>
              <a:t>. </a:t>
            </a:r>
            <a:r>
              <a:rPr lang="en-GB" sz="3200">
                <a:solidFill>
                  <a:srgbClr val="474747"/>
                </a:solidFill>
              </a:rPr>
              <a:t>Reading builds a strong vocabulary  which impacts on academic success and college readiness. Students below chronological reading age will be disadvantaged in exams. </a:t>
            </a:r>
          </a:p>
          <a:p>
            <a:pPr marL="457200" indent="-457200">
              <a:buFont typeface="Wingdings" panose="020B0604020202020204" pitchFamily="34" charset="0"/>
              <a:buChar char="Ø"/>
            </a:pPr>
            <a:r>
              <a:rPr lang="en-GB" sz="3200" err="1">
                <a:solidFill>
                  <a:srgbClr val="474747"/>
                </a:solidFill>
              </a:rPr>
              <a:t>Sparx</a:t>
            </a:r>
            <a:r>
              <a:rPr lang="en-GB" sz="3200">
                <a:solidFill>
                  <a:srgbClr val="474747"/>
                </a:solidFill>
              </a:rPr>
              <a:t> reader is a measurable way of checking on reading progress and working that reading muscle!</a:t>
            </a:r>
          </a:p>
          <a:p>
            <a:pPr marL="0" indent="0">
              <a:buNone/>
            </a:pPr>
            <a:endParaRPr lang="en-GB"/>
          </a:p>
          <a:p>
            <a:pPr marL="0" indent="0">
              <a:buNone/>
            </a:pPr>
            <a:endParaRPr lang="en-GB"/>
          </a:p>
        </p:txBody>
      </p:sp>
    </p:spTree>
    <p:extLst>
      <p:ext uri="{BB962C8B-B14F-4D97-AF65-F5344CB8AC3E}">
        <p14:creationId xmlns:p14="http://schemas.microsoft.com/office/powerpoint/2010/main" val="1807626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D514A-4CD3-7A50-DEE8-ECFFCDB218C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A341E94-806D-675A-2911-51A39DE2BD4F}"/>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E0CDCE83-F980-2AC3-42A8-1A2AE3C41CB2}"/>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D58ABCA-E9B0-4B31-FD4B-796265000A54}"/>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4A2169E3-0C5E-088D-263A-E8F7227EA9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4B805599-5B19-E34D-FB0B-2353B2981FC1}"/>
              </a:ext>
            </a:extLst>
          </p:cNvPr>
          <p:cNvSpPr>
            <a:spLocks noGrp="1"/>
          </p:cNvSpPr>
          <p:nvPr>
            <p:ph type="title"/>
          </p:nvPr>
        </p:nvSpPr>
        <p:spPr>
          <a:xfrm>
            <a:off x="838200" y="228605"/>
            <a:ext cx="10515600" cy="4643185"/>
          </a:xfrm>
        </p:spPr>
        <p:txBody>
          <a:bodyPr/>
          <a:lstStyle/>
          <a:p>
            <a:pPr algn="ctr"/>
            <a:r>
              <a:rPr lang="en-GB" b="1" u="sng"/>
              <a:t>Grading system for GCSE</a:t>
            </a:r>
            <a:br>
              <a:rPr lang="en-GB" u="sng"/>
            </a:br>
            <a:br>
              <a:rPr lang="en-GB" u="sng"/>
            </a:br>
            <a:br>
              <a:rPr lang="en-GB" u="sng"/>
            </a:br>
            <a:br>
              <a:rPr lang="en-GB" u="sng"/>
            </a:br>
            <a:br>
              <a:rPr lang="en-GB"/>
            </a:br>
            <a:br>
              <a:rPr lang="en-GB" u="sng"/>
            </a:br>
            <a:endParaRPr lang="en-GB"/>
          </a:p>
        </p:txBody>
      </p:sp>
      <p:pic>
        <p:nvPicPr>
          <p:cNvPr id="3" name="Picture 2">
            <a:extLst>
              <a:ext uri="{FF2B5EF4-FFF2-40B4-BE49-F238E27FC236}">
                <a16:creationId xmlns:a16="http://schemas.microsoft.com/office/drawing/2014/main" id="{CFA16A05-92CF-9A48-0AC0-B601B8C88C1A}"/>
              </a:ext>
            </a:extLst>
          </p:cNvPr>
          <p:cNvPicPr>
            <a:picLocks noChangeAspect="1"/>
          </p:cNvPicPr>
          <p:nvPr/>
        </p:nvPicPr>
        <p:blipFill>
          <a:blip r:embed="rId4"/>
          <a:stretch>
            <a:fillRect/>
          </a:stretch>
        </p:blipFill>
        <p:spPr>
          <a:xfrm>
            <a:off x="1973729" y="1245380"/>
            <a:ext cx="7186311" cy="5126819"/>
          </a:xfrm>
          <a:prstGeom prst="rect">
            <a:avLst/>
          </a:prstGeom>
        </p:spPr>
      </p:pic>
    </p:spTree>
    <p:extLst>
      <p:ext uri="{BB962C8B-B14F-4D97-AF65-F5344CB8AC3E}">
        <p14:creationId xmlns:p14="http://schemas.microsoft.com/office/powerpoint/2010/main" val="2532686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82433-49E6-63FE-61E5-C4676B681E34}"/>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37D98F4-2E04-3730-7E21-D369B450547E}"/>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904518DA-5A5D-041D-E3EE-1F375B9527C5}"/>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300C70B-907E-F48B-7E89-6787BE656C29}"/>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B7F94109-DBC4-1335-E48A-2CC9CDC123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A4DBA39-418F-BA17-C639-5DB48627CC06}"/>
              </a:ext>
            </a:extLst>
          </p:cNvPr>
          <p:cNvSpPr>
            <a:spLocks noGrp="1"/>
          </p:cNvSpPr>
          <p:nvPr>
            <p:ph type="title"/>
          </p:nvPr>
        </p:nvSpPr>
        <p:spPr>
          <a:xfrm>
            <a:off x="127000" y="0"/>
            <a:ext cx="10515600" cy="1325563"/>
          </a:xfrm>
        </p:spPr>
        <p:txBody>
          <a:bodyPr>
            <a:normAutofit fontScale="90000"/>
          </a:bodyPr>
          <a:lstStyle/>
          <a:p>
            <a:br>
              <a:rPr lang="en-GB"/>
            </a:br>
            <a:br>
              <a:rPr lang="en-GB"/>
            </a:br>
            <a:r>
              <a:rPr lang="en-GB"/>
              <a:t>	</a:t>
            </a:r>
            <a:r>
              <a:rPr lang="en-GB" b="1" u="sng"/>
              <a:t>GCSE Science</a:t>
            </a:r>
            <a:br>
              <a:rPr lang="en-GB"/>
            </a:br>
            <a:br>
              <a:rPr lang="en-GB"/>
            </a:br>
            <a:endParaRPr lang="en-GB"/>
          </a:p>
        </p:txBody>
      </p:sp>
      <p:sp>
        <p:nvSpPr>
          <p:cNvPr id="2" name="Content Placeholder 1">
            <a:extLst>
              <a:ext uri="{FF2B5EF4-FFF2-40B4-BE49-F238E27FC236}">
                <a16:creationId xmlns:a16="http://schemas.microsoft.com/office/drawing/2014/main" id="{34E735A6-0FDA-019F-2E98-F0AABFD7EAB7}"/>
              </a:ext>
            </a:extLst>
          </p:cNvPr>
          <p:cNvSpPr>
            <a:spLocks noGrp="1"/>
          </p:cNvSpPr>
          <p:nvPr>
            <p:ph idx="1"/>
          </p:nvPr>
        </p:nvSpPr>
        <p:spPr>
          <a:xfrm>
            <a:off x="618169" y="965230"/>
            <a:ext cx="10515600" cy="5534516"/>
          </a:xfrm>
        </p:spPr>
        <p:txBody>
          <a:bodyPr/>
          <a:lstStyle/>
          <a:p>
            <a:pPr marL="0" indent="0">
              <a:buNone/>
            </a:pPr>
            <a:r>
              <a:rPr lang="en-GB"/>
              <a:t>Your child will be following one of these course at KS4:</a:t>
            </a:r>
            <a:br>
              <a:rPr lang="en-GB"/>
            </a:br>
            <a:br>
              <a:rPr lang="en-GB"/>
            </a:br>
            <a:r>
              <a:rPr lang="en-GB" b="1"/>
              <a:t>Edexcel Combined Science</a:t>
            </a:r>
            <a:br>
              <a:rPr lang="en-GB"/>
            </a:br>
            <a:r>
              <a:rPr lang="en-GB"/>
              <a:t>Resulting in the award of 2 GCSE’s.</a:t>
            </a:r>
          </a:p>
          <a:p>
            <a:r>
              <a:rPr lang="en-GB"/>
              <a:t>6 Exams-1hour and 10 mins each. (2 x Biology, 2 x Chemistry and 2 x Physics) 16.67% for each Exam.</a:t>
            </a:r>
            <a:br>
              <a:rPr lang="en-GB"/>
            </a:br>
            <a:endParaRPr lang="en-GB" b="1"/>
          </a:p>
          <a:p>
            <a:pPr marL="0" indent="0">
              <a:buNone/>
            </a:pPr>
            <a:r>
              <a:rPr lang="en-GB" b="1"/>
              <a:t>Edexcel Separate Sciences (Triple Science)</a:t>
            </a:r>
            <a:br>
              <a:rPr lang="en-GB"/>
            </a:br>
            <a:r>
              <a:rPr lang="en-GB"/>
              <a:t>Resulting in the award of GCSE’s in Biology, Chemistry and Physics.</a:t>
            </a:r>
          </a:p>
          <a:p>
            <a:r>
              <a:rPr lang="en-GB"/>
              <a:t>6 Exams-1 hour and 45 mins each. (2 x Biology, 2 x Chemistry and 2 x Physics) </a:t>
            </a:r>
          </a:p>
        </p:txBody>
      </p:sp>
    </p:spTree>
    <p:extLst>
      <p:ext uri="{BB962C8B-B14F-4D97-AF65-F5344CB8AC3E}">
        <p14:creationId xmlns:p14="http://schemas.microsoft.com/office/powerpoint/2010/main" val="2260915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5B53-1F8B-461C-4FA2-7B2F2EEB0B1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5D7643B4-F765-42EF-F328-595B31403E90}"/>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08228D40-94D3-0DFB-C4AA-E8BE24A04502}"/>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07F5FE7-178F-44C9-159B-684C9436492C}"/>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8C733393-48CD-BFC9-5D51-3C0380A93E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599C817-C3DA-B432-E3C4-43004EBCCE2A}"/>
              </a:ext>
            </a:extLst>
          </p:cNvPr>
          <p:cNvSpPr>
            <a:spLocks noGrp="1"/>
          </p:cNvSpPr>
          <p:nvPr>
            <p:ph type="title"/>
          </p:nvPr>
        </p:nvSpPr>
        <p:spPr/>
        <p:txBody>
          <a:bodyPr>
            <a:normAutofit fontScale="90000"/>
          </a:bodyPr>
          <a:lstStyle/>
          <a:p>
            <a:br>
              <a:rPr lang="en-GB"/>
            </a:br>
            <a:br>
              <a:rPr lang="en-GB"/>
            </a:br>
            <a:r>
              <a:rPr lang="en-GB" b="1"/>
              <a:t>Revision and Homework in Science</a:t>
            </a:r>
            <a:br>
              <a:rPr lang="en-GB"/>
            </a:br>
            <a:br>
              <a:rPr lang="en-GB"/>
            </a:br>
            <a:endParaRPr lang="en-GB"/>
          </a:p>
        </p:txBody>
      </p:sp>
      <p:pic>
        <p:nvPicPr>
          <p:cNvPr id="2050" name="Picture 2" descr="Pearson REVISE Edexcel GCSE Combined ...">
            <a:extLst>
              <a:ext uri="{FF2B5EF4-FFF2-40B4-BE49-F238E27FC236}">
                <a16:creationId xmlns:a16="http://schemas.microsoft.com/office/drawing/2014/main" id="{2CDFFA86-83E6-0593-DEA2-5D05275D9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1419" y="107037"/>
            <a:ext cx="2904404" cy="3302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VISE Edexcel GCSE (9-1) Combined ...">
            <a:extLst>
              <a:ext uri="{FF2B5EF4-FFF2-40B4-BE49-F238E27FC236}">
                <a16:creationId xmlns:a16="http://schemas.microsoft.com/office/drawing/2014/main" id="{D2270ACC-AF02-B02E-6266-15924ACB42F5}"/>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9448801" y="2996984"/>
            <a:ext cx="2313276" cy="32679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BA574C-AEC6-08E5-DCEC-F5888A71D9EA}"/>
              </a:ext>
            </a:extLst>
          </p:cNvPr>
          <p:cNvSpPr txBox="1"/>
          <p:nvPr/>
        </p:nvSpPr>
        <p:spPr>
          <a:xfrm>
            <a:off x="554182" y="1607127"/>
            <a:ext cx="7444509" cy="3970318"/>
          </a:xfrm>
          <a:prstGeom prst="rect">
            <a:avLst/>
          </a:prstGeom>
          <a:noFill/>
        </p:spPr>
        <p:txBody>
          <a:bodyPr wrap="square" rtlCol="0">
            <a:spAutoFit/>
          </a:bodyPr>
          <a:lstStyle/>
          <a:p>
            <a:pPr marL="457200" indent="-457200">
              <a:buFont typeface="Arial" panose="020B0604020202020204" pitchFamily="34" charset="0"/>
              <a:buChar char="•"/>
            </a:pPr>
            <a:r>
              <a:rPr lang="en-GB" sz="2800"/>
              <a:t>Homework is set from our Science workbooks for Year 10 and 11.</a:t>
            </a:r>
          </a:p>
          <a:p>
            <a:pPr marL="457200" indent="-457200">
              <a:buFont typeface="Arial" panose="020B0604020202020204" pitchFamily="34" charset="0"/>
              <a:buChar char="•"/>
            </a:pPr>
            <a:r>
              <a:rPr lang="en-GB" sz="2800"/>
              <a:t>On the Edexcel website there are past papers and mark schemes that students can access. </a:t>
            </a:r>
          </a:p>
          <a:p>
            <a:pPr marL="457200" indent="-457200">
              <a:buFont typeface="Arial" panose="020B0604020202020204" pitchFamily="34" charset="0"/>
              <a:buChar char="•"/>
            </a:pPr>
            <a:r>
              <a:rPr lang="en-GB" sz="2800"/>
              <a:t>In Science Examinations pupils will require calculators and rulers.</a:t>
            </a:r>
          </a:p>
          <a:p>
            <a:pPr marL="457200" indent="-457200">
              <a:buFont typeface="Arial" panose="020B0604020202020204" pitchFamily="34" charset="0"/>
              <a:buChar char="•"/>
            </a:pPr>
            <a:r>
              <a:rPr lang="en-GB" sz="2800"/>
              <a:t>Useful websites include BBC bitesize, save my exams and Edexcel. </a:t>
            </a:r>
          </a:p>
        </p:txBody>
      </p:sp>
    </p:spTree>
    <p:extLst>
      <p:ext uri="{BB962C8B-B14F-4D97-AF65-F5344CB8AC3E}">
        <p14:creationId xmlns:p14="http://schemas.microsoft.com/office/powerpoint/2010/main" val="209208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8D2EE-265B-D2FF-2433-525225A9603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AC8581A9-A724-A4D4-FDFF-3527D6D6A037}"/>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5466B351-83B9-48DE-187D-839AB46F22E0}"/>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73F81B7-A724-6F1A-B0CF-1F4023A5B4F1}"/>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2B8B94FB-16D3-CE34-4A20-6C95E4C2B2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D709E96-B386-A1F7-52F9-4295E3357973}"/>
              </a:ext>
            </a:extLst>
          </p:cNvPr>
          <p:cNvSpPr>
            <a:spLocks noGrp="1"/>
          </p:cNvSpPr>
          <p:nvPr>
            <p:ph type="title"/>
          </p:nvPr>
        </p:nvSpPr>
        <p:spPr>
          <a:xfrm>
            <a:off x="414528" y="226902"/>
            <a:ext cx="10905744" cy="5808398"/>
          </a:xfrm>
        </p:spPr>
        <p:txBody>
          <a:bodyPr>
            <a:normAutofit/>
          </a:bodyPr>
          <a:lstStyle/>
          <a:p>
            <a:pPr algn="ctr"/>
            <a:r>
              <a:rPr lang="en-GB" b="1" u="sng"/>
              <a:t>PSHE</a:t>
            </a:r>
            <a:br>
              <a:rPr lang="en-GB" b="1" u="sng"/>
            </a:br>
            <a:br>
              <a:rPr lang="en-GB" b="1" u="sng"/>
            </a:br>
            <a:br>
              <a:rPr lang="en-GB"/>
            </a:br>
            <a:br>
              <a:rPr lang="en-GB"/>
            </a:br>
            <a:br>
              <a:rPr lang="en-GB"/>
            </a:br>
            <a:br>
              <a:rPr lang="en-GB"/>
            </a:br>
            <a:br>
              <a:rPr lang="en-GB"/>
            </a:br>
            <a:br>
              <a:rPr lang="en-GB"/>
            </a:br>
            <a:endParaRPr lang="en-GB"/>
          </a:p>
        </p:txBody>
      </p:sp>
      <p:graphicFrame>
        <p:nvGraphicFramePr>
          <p:cNvPr id="2" name="Table 1">
            <a:extLst>
              <a:ext uri="{FF2B5EF4-FFF2-40B4-BE49-F238E27FC236}">
                <a16:creationId xmlns:a16="http://schemas.microsoft.com/office/drawing/2014/main" id="{EC95C27B-0249-DFFC-E33B-2428A9E9AF5C}"/>
              </a:ext>
            </a:extLst>
          </p:cNvPr>
          <p:cNvGraphicFramePr>
            <a:graphicFrameLocks noGrp="1"/>
          </p:cNvGraphicFramePr>
          <p:nvPr/>
        </p:nvGraphicFramePr>
        <p:xfrm>
          <a:off x="420624" y="1604787"/>
          <a:ext cx="11356848" cy="4638507"/>
        </p:xfrm>
        <a:graphic>
          <a:graphicData uri="http://schemas.openxmlformats.org/drawingml/2006/table">
            <a:tbl>
              <a:tblPr/>
              <a:tblGrid>
                <a:gridCol w="3785616">
                  <a:extLst>
                    <a:ext uri="{9D8B030D-6E8A-4147-A177-3AD203B41FA5}">
                      <a16:colId xmlns:a16="http://schemas.microsoft.com/office/drawing/2014/main" val="1112348064"/>
                    </a:ext>
                  </a:extLst>
                </a:gridCol>
                <a:gridCol w="3785616">
                  <a:extLst>
                    <a:ext uri="{9D8B030D-6E8A-4147-A177-3AD203B41FA5}">
                      <a16:colId xmlns:a16="http://schemas.microsoft.com/office/drawing/2014/main" val="1960468535"/>
                    </a:ext>
                  </a:extLst>
                </a:gridCol>
                <a:gridCol w="3785616">
                  <a:extLst>
                    <a:ext uri="{9D8B030D-6E8A-4147-A177-3AD203B41FA5}">
                      <a16:colId xmlns:a16="http://schemas.microsoft.com/office/drawing/2014/main" val="2887663324"/>
                    </a:ext>
                  </a:extLst>
                </a:gridCol>
              </a:tblGrid>
              <a:tr h="575090">
                <a:tc>
                  <a:txBody>
                    <a:bodyPr/>
                    <a:lstStyle/>
                    <a:p>
                      <a:pPr algn="l" rtl="0" fontAlgn="base">
                        <a:lnSpc>
                          <a:spcPts val="2175"/>
                        </a:lnSpc>
                        <a:buNone/>
                      </a:pPr>
                      <a:r>
                        <a:rPr lang="en-GB" sz="2400" b="1" i="0">
                          <a:effectLst/>
                          <a:latin typeface="Calibri" panose="020F0502020204030204" pitchFamily="34" charset="0"/>
                        </a:rPr>
                        <a:t>Year 10 PSHE curriculum</a:t>
                      </a:r>
                      <a:r>
                        <a:rPr lang="en-GB" sz="2400" b="0" i="0">
                          <a:effectLst/>
                          <a:latin typeface="Calibri" panose="020F0502020204030204" pitchFamily="34"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725"/>
                        </a:lnSpc>
                        <a:buNone/>
                      </a:pPr>
                      <a:r>
                        <a:rPr lang="en-GB" sz="2400" b="0" i="0">
                          <a:effectLst/>
                          <a:latin typeface="Calibri" panose="020F0502020204030204" pitchFamily="34" charset="0"/>
                        </a:rPr>
                        <a:t> </a:t>
                      </a: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725"/>
                        </a:lnSpc>
                        <a:buNone/>
                      </a:pPr>
                      <a:r>
                        <a:rPr lang="en-GB" sz="2400" b="0" i="0">
                          <a:effectLst/>
                          <a:latin typeface="Calibri" panose="020F0502020204030204" pitchFamily="34" charset="0"/>
                        </a:rPr>
                        <a:t> </a:t>
                      </a: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42767528"/>
                  </a:ext>
                </a:extLst>
              </a:tr>
              <a:tr h="270223">
                <a:tc>
                  <a:txBody>
                    <a:bodyPr/>
                    <a:lstStyle/>
                    <a:p>
                      <a:pPr algn="l" rtl="0" fontAlgn="base">
                        <a:lnSpc>
                          <a:spcPts val="1725"/>
                        </a:lnSpc>
                        <a:buNone/>
                      </a:pPr>
                      <a:r>
                        <a:rPr lang="en-GB" sz="2400" b="1" i="0">
                          <a:effectLst/>
                          <a:latin typeface="Calibri" panose="020F0502020204030204" pitchFamily="34" charset="0"/>
                        </a:rPr>
                        <a:t>Term 1</a:t>
                      </a:r>
                      <a:r>
                        <a:rPr lang="en-GB" sz="2400" b="0" i="0">
                          <a:effectLst/>
                          <a:latin typeface="Calibri" panose="020F0502020204030204" pitchFamily="34"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725"/>
                        </a:lnSpc>
                        <a:buNone/>
                      </a:pPr>
                      <a:r>
                        <a:rPr lang="en-GB" sz="2400" b="1" i="0">
                          <a:effectLst/>
                          <a:latin typeface="Calibri" panose="020F0502020204030204" pitchFamily="34" charset="0"/>
                        </a:rPr>
                        <a:t>Term 2</a:t>
                      </a:r>
                      <a:r>
                        <a:rPr lang="en-GB" sz="2400" b="0" i="0">
                          <a:effectLst/>
                          <a:latin typeface="Calibri" panose="020F0502020204030204" pitchFamily="34"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725"/>
                        </a:lnSpc>
                        <a:buNone/>
                      </a:pPr>
                      <a:r>
                        <a:rPr lang="en-GB" sz="2400" b="1" i="0">
                          <a:effectLst/>
                          <a:latin typeface="Calibri" panose="020F0502020204030204" pitchFamily="34" charset="0"/>
                        </a:rPr>
                        <a:t>Term 3</a:t>
                      </a:r>
                      <a:r>
                        <a:rPr lang="en-GB" sz="2400" b="0" i="0">
                          <a:effectLst/>
                          <a:latin typeface="Calibri" panose="020F0502020204030204" pitchFamily="34"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88520073"/>
                  </a:ext>
                </a:extLst>
              </a:tr>
              <a:tr h="1234404">
                <a:tc>
                  <a:txBody>
                    <a:bodyPr/>
                    <a:lstStyle/>
                    <a:p>
                      <a:pPr algn="l" rtl="0" fontAlgn="base">
                        <a:lnSpc>
                          <a:spcPts val="1725"/>
                        </a:lnSpc>
                        <a:buNone/>
                      </a:pPr>
                      <a:r>
                        <a:rPr lang="en-GB" sz="2400" b="1" i="1">
                          <a:solidFill>
                            <a:srgbClr val="FFC000"/>
                          </a:solidFill>
                          <a:effectLst/>
                          <a:latin typeface="Calibri" panose="020F0502020204030204" pitchFamily="34" charset="0"/>
                        </a:rPr>
                        <a:t>Health and Well-being</a:t>
                      </a:r>
                      <a:r>
                        <a:rPr lang="en-GB" sz="2400" b="0" i="0">
                          <a:solidFill>
                            <a:srgbClr val="FFC000"/>
                          </a:solidFill>
                          <a:effectLst/>
                          <a:latin typeface="Calibri" panose="020F0502020204030204" pitchFamily="34" charset="0"/>
                        </a:rPr>
                        <a:t> </a:t>
                      </a:r>
                      <a:endParaRPr lang="en-GB" sz="2400" b="0" i="0">
                        <a:effectLst/>
                      </a:endParaRPr>
                    </a:p>
                    <a:p>
                      <a:pPr algn="l" rtl="0" fontAlgn="base">
                        <a:lnSpc>
                          <a:spcPts val="1725"/>
                        </a:lnSpc>
                        <a:buNone/>
                      </a:pPr>
                      <a:r>
                        <a:rPr lang="en-GB" sz="2400" b="1" i="1">
                          <a:solidFill>
                            <a:srgbClr val="FFC000"/>
                          </a:solidFill>
                          <a:effectLst/>
                          <a:latin typeface="Calibri" panose="020F0502020204030204" pitchFamily="34" charset="0"/>
                        </a:rPr>
                        <a:t>How do I manage my physical and mental health in the last two years of secondary school?</a:t>
                      </a:r>
                      <a:r>
                        <a:rPr lang="en-GB" sz="2400" b="0" i="1">
                          <a:solidFill>
                            <a:srgbClr val="FFC000"/>
                          </a:solidFill>
                          <a:effectLst/>
                          <a:latin typeface="Calibri" panose="020F0502020204030204" pitchFamily="34" charset="0"/>
                        </a:rPr>
                        <a:t> </a:t>
                      </a:r>
                      <a:r>
                        <a:rPr lang="en-GB" sz="2400" b="0" i="0">
                          <a:solidFill>
                            <a:srgbClr val="FFC000"/>
                          </a:solidFill>
                          <a:effectLst/>
                          <a:latin typeface="Calibri" panose="020F0502020204030204" pitchFamily="34" charset="0"/>
                        </a:rPr>
                        <a:t> </a:t>
                      </a:r>
                    </a:p>
                    <a:p>
                      <a:pPr algn="l" rtl="0" fontAlgn="base">
                        <a:lnSpc>
                          <a:spcPts val="1725"/>
                        </a:lnSpc>
                        <a:buNone/>
                      </a:pP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725"/>
                        </a:lnSpc>
                        <a:buNone/>
                      </a:pPr>
                      <a:r>
                        <a:rPr lang="en-GB" sz="2400" b="1" i="1">
                          <a:solidFill>
                            <a:srgbClr val="00B050"/>
                          </a:solidFill>
                          <a:effectLst/>
                          <a:latin typeface="Calibri" panose="020F0502020204030204" pitchFamily="34" charset="0"/>
                        </a:rPr>
                        <a:t>Relationships </a:t>
                      </a:r>
                      <a:r>
                        <a:rPr lang="en-GB" sz="2400" b="0" i="0">
                          <a:solidFill>
                            <a:srgbClr val="00B050"/>
                          </a:solidFill>
                          <a:effectLst/>
                          <a:latin typeface="Calibri" panose="020F0502020204030204" pitchFamily="34" charset="0"/>
                        </a:rPr>
                        <a:t> </a:t>
                      </a:r>
                      <a:endParaRPr lang="en-GB" sz="2400" b="0" i="0">
                        <a:effectLst/>
                      </a:endParaRPr>
                    </a:p>
                    <a:p>
                      <a:pPr algn="l" rtl="0" fontAlgn="base">
                        <a:lnSpc>
                          <a:spcPts val="1725"/>
                        </a:lnSpc>
                        <a:buNone/>
                      </a:pPr>
                      <a:r>
                        <a:rPr lang="en-GB" sz="2400" b="1" i="1">
                          <a:solidFill>
                            <a:srgbClr val="00B050"/>
                          </a:solidFill>
                          <a:effectLst/>
                          <a:latin typeface="Calibri" panose="020F0502020204030204" pitchFamily="34" charset="0"/>
                        </a:rPr>
                        <a:t>How do I stay safe in my romantic relationships?</a:t>
                      </a:r>
                      <a:r>
                        <a:rPr lang="en-GB" sz="2400" b="0" i="0">
                          <a:solidFill>
                            <a:srgbClr val="00B050"/>
                          </a:solidFill>
                          <a:effectLst/>
                          <a:latin typeface="Calibri" panose="020F0502020204030204" pitchFamily="34"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725"/>
                        </a:lnSpc>
                        <a:buNone/>
                      </a:pPr>
                      <a:r>
                        <a:rPr lang="en-GB" sz="2400" b="1" i="1">
                          <a:solidFill>
                            <a:srgbClr val="0070C0"/>
                          </a:solidFill>
                          <a:effectLst/>
                          <a:latin typeface="Calibri" panose="020F0502020204030204" pitchFamily="34" charset="0"/>
                        </a:rPr>
                        <a:t>Living in the Wider World </a:t>
                      </a:r>
                      <a:r>
                        <a:rPr lang="en-GB" sz="2400" b="0" i="0">
                          <a:solidFill>
                            <a:srgbClr val="0070C0"/>
                          </a:solidFill>
                          <a:effectLst/>
                          <a:latin typeface="Calibri" panose="020F0502020204030204" pitchFamily="34" charset="0"/>
                        </a:rPr>
                        <a:t> </a:t>
                      </a:r>
                      <a:endParaRPr lang="en-GB" sz="2400" b="0" i="0">
                        <a:effectLst/>
                      </a:endParaRPr>
                    </a:p>
                    <a:p>
                      <a:pPr algn="l" rtl="0" fontAlgn="base">
                        <a:lnSpc>
                          <a:spcPts val="1725"/>
                        </a:lnSpc>
                        <a:buNone/>
                      </a:pPr>
                      <a:r>
                        <a:rPr lang="en-GB" sz="2400" b="1" i="1">
                          <a:solidFill>
                            <a:srgbClr val="4472C4"/>
                          </a:solidFill>
                          <a:effectLst/>
                          <a:latin typeface="Calibri" panose="020F0502020204030204" pitchFamily="34" charset="0"/>
                        </a:rPr>
                        <a:t>Can I consider life beyond school?</a:t>
                      </a:r>
                      <a:r>
                        <a:rPr lang="en-GB" sz="2400" b="0" i="0">
                          <a:solidFill>
                            <a:srgbClr val="4472C4"/>
                          </a:solidFill>
                          <a:effectLst/>
                          <a:latin typeface="Calibri" panose="020F0502020204030204" pitchFamily="34"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15362957"/>
                  </a:ext>
                </a:extLst>
              </a:tr>
              <a:tr h="270223">
                <a:tc>
                  <a:txBody>
                    <a:bodyPr/>
                    <a:lstStyle/>
                    <a:p>
                      <a:pPr algn="l" rtl="0" fontAlgn="base">
                        <a:lnSpc>
                          <a:spcPts val="1725"/>
                        </a:lnSpc>
                        <a:buNone/>
                      </a:pPr>
                      <a:r>
                        <a:rPr lang="en-GB" sz="2400" b="1" i="0" u="sng">
                          <a:effectLst/>
                          <a:latin typeface="Calibri" panose="020F0502020204030204" pitchFamily="34" charset="0"/>
                        </a:rPr>
                        <a:t>TOPICS COVERED </a:t>
                      </a:r>
                      <a:endParaRPr lang="en-GB" sz="2400" b="1" i="0" u="sng">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725"/>
                        </a:lnSpc>
                        <a:buNone/>
                      </a:pPr>
                      <a:r>
                        <a:rPr lang="en-GB" sz="2400" b="1" i="0" u="sng">
                          <a:effectLst/>
                          <a:latin typeface="Calibri" panose="020F0502020204030204" pitchFamily="34" charset="0"/>
                        </a:rPr>
                        <a:t>TOPICS COVERED </a:t>
                      </a:r>
                      <a:endParaRPr lang="en-GB" sz="2400" b="1" i="0" u="sng">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l" rtl="0" fontAlgn="base">
                        <a:lnSpc>
                          <a:spcPts val="1725"/>
                        </a:lnSpc>
                        <a:buNone/>
                      </a:pPr>
                      <a:r>
                        <a:rPr lang="en-GB" sz="2400" b="1" i="0" u="sng">
                          <a:effectLst/>
                          <a:latin typeface="Calibri" panose="020F0502020204030204" pitchFamily="34" charset="0"/>
                        </a:rPr>
                        <a:t>TOPICS COVERED </a:t>
                      </a:r>
                      <a:endParaRPr lang="en-GB" sz="2400" b="1" i="0" u="sng">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966991398"/>
                  </a:ext>
                </a:extLst>
              </a:tr>
              <a:tr h="2001398">
                <a:tc>
                  <a:txBody>
                    <a:bodyPr/>
                    <a:lstStyle/>
                    <a:p>
                      <a:pPr algn="l" rtl="0" fontAlgn="base">
                        <a:lnSpc>
                          <a:spcPts val="1725"/>
                        </a:lnSpc>
                        <a:buNone/>
                      </a:pPr>
                      <a:r>
                        <a:rPr lang="en-GB" sz="2400" b="0" i="0">
                          <a:solidFill>
                            <a:srgbClr val="000000"/>
                          </a:solidFill>
                          <a:effectLst/>
                          <a:latin typeface="Calibri" panose="020F0502020204030204" pitchFamily="34" charset="0"/>
                        </a:rPr>
                        <a:t>Drugs and alcohol   </a:t>
                      </a:r>
                      <a:endParaRPr lang="en-GB" sz="2400" b="0" i="0">
                        <a:effectLst/>
                      </a:endParaRPr>
                    </a:p>
                    <a:p>
                      <a:pPr algn="l" rtl="0" fontAlgn="base">
                        <a:lnSpc>
                          <a:spcPts val="1725"/>
                        </a:lnSpc>
                        <a:buNone/>
                      </a:pPr>
                      <a:r>
                        <a:rPr lang="en-GB" sz="2400" b="0" i="0">
                          <a:effectLst/>
                          <a:latin typeface="Calibri" panose="020F0502020204030204" pitchFamily="34" charset="0"/>
                        </a:rPr>
                        <a:t>Attitudes to Mental Health  </a:t>
                      </a:r>
                      <a:endParaRPr lang="en-GB" sz="2400" b="0" i="0">
                        <a:effectLst/>
                      </a:endParaRPr>
                    </a:p>
                    <a:p>
                      <a:pPr algn="l" rtl="0" fontAlgn="base">
                        <a:lnSpc>
                          <a:spcPts val="1725"/>
                        </a:lnSpc>
                        <a:buNone/>
                      </a:pPr>
                      <a:r>
                        <a:rPr lang="en-GB" sz="2400" b="0" i="0">
                          <a:solidFill>
                            <a:srgbClr val="000000"/>
                          </a:solidFill>
                          <a:effectLst/>
                          <a:latin typeface="Calibri" panose="020F0502020204030204" pitchFamily="34" charset="0"/>
                        </a:rPr>
                        <a:t>Dealing with anxiety  </a:t>
                      </a:r>
                      <a:endParaRPr lang="en-GB" sz="2400" b="0" i="0">
                        <a:effectLst/>
                      </a:endParaRPr>
                    </a:p>
                    <a:p>
                      <a:pPr algn="l" rtl="0" fontAlgn="base">
                        <a:lnSpc>
                          <a:spcPts val="1725"/>
                        </a:lnSpc>
                        <a:buNone/>
                      </a:pPr>
                      <a:r>
                        <a:rPr lang="en-GB" sz="2400" b="0" i="0">
                          <a:solidFill>
                            <a:srgbClr val="000000"/>
                          </a:solidFill>
                          <a:effectLst/>
                          <a:latin typeface="Calibri" panose="020F0502020204030204" pitchFamily="34" charset="0"/>
                        </a:rPr>
                        <a:t>Staying safe   </a:t>
                      </a:r>
                      <a:endParaRPr lang="en-GB" sz="2400" b="0" i="0">
                        <a:effectLst/>
                      </a:endParaRPr>
                    </a:p>
                    <a:p>
                      <a:pPr algn="just" rtl="0" fontAlgn="base">
                        <a:lnSpc>
                          <a:spcPts val="1725"/>
                        </a:lnSpc>
                        <a:buNone/>
                      </a:pPr>
                      <a:r>
                        <a:rPr lang="en-GB" sz="2400" b="0" i="0">
                          <a:effectLst/>
                          <a:latin typeface="Calibri" panose="020F0502020204030204" pitchFamily="34"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just" rtl="0" fontAlgn="base">
                        <a:lnSpc>
                          <a:spcPts val="1725"/>
                        </a:lnSpc>
                        <a:buNone/>
                      </a:pPr>
                      <a:r>
                        <a:rPr lang="en-GB" sz="2400" b="0" i="0">
                          <a:solidFill>
                            <a:srgbClr val="000000"/>
                          </a:solidFill>
                          <a:effectLst/>
                          <a:latin typeface="Calibri" panose="020F0502020204030204" pitchFamily="34" charset="0"/>
                        </a:rPr>
                        <a:t>Healthy relationships </a:t>
                      </a:r>
                      <a:endParaRPr lang="en-GB" sz="2400" b="0" i="0">
                        <a:effectLst/>
                      </a:endParaRPr>
                    </a:p>
                    <a:p>
                      <a:pPr algn="just" rtl="0" fontAlgn="base">
                        <a:lnSpc>
                          <a:spcPts val="1725"/>
                        </a:lnSpc>
                        <a:buNone/>
                      </a:pPr>
                      <a:r>
                        <a:rPr lang="en-GB" sz="2400" b="0" i="0">
                          <a:solidFill>
                            <a:srgbClr val="000000"/>
                          </a:solidFill>
                          <a:effectLst/>
                          <a:latin typeface="Calibri" panose="020F0502020204030204" pitchFamily="34" charset="0"/>
                        </a:rPr>
                        <a:t>Rights, trusts and values </a:t>
                      </a:r>
                      <a:endParaRPr lang="en-GB" sz="2400" b="0" i="0">
                        <a:effectLst/>
                      </a:endParaRPr>
                    </a:p>
                    <a:p>
                      <a:pPr algn="just" rtl="0" fontAlgn="base">
                        <a:lnSpc>
                          <a:spcPts val="1725"/>
                        </a:lnSpc>
                        <a:buNone/>
                      </a:pPr>
                      <a:r>
                        <a:rPr lang="en-GB" sz="2400" b="0" i="0">
                          <a:solidFill>
                            <a:srgbClr val="000000"/>
                          </a:solidFill>
                          <a:effectLst/>
                          <a:latin typeface="Calibri" panose="020F0502020204030204" pitchFamily="34" charset="0"/>
                        </a:rPr>
                        <a:t>Communication </a:t>
                      </a:r>
                      <a:endParaRPr lang="en-GB" sz="2400" b="0" i="0">
                        <a:effectLst/>
                      </a:endParaRPr>
                    </a:p>
                    <a:p>
                      <a:pPr algn="just" rtl="0" fontAlgn="base">
                        <a:lnSpc>
                          <a:spcPts val="1725"/>
                        </a:lnSpc>
                        <a:buNone/>
                      </a:pPr>
                      <a:r>
                        <a:rPr lang="en-GB" sz="2400" b="0" i="0">
                          <a:solidFill>
                            <a:srgbClr val="000000"/>
                          </a:solidFill>
                          <a:effectLst/>
                          <a:latin typeface="Calibri" panose="020F0502020204030204" pitchFamily="34" charset="0"/>
                        </a:rPr>
                        <a:t>The impact of pornography </a:t>
                      </a:r>
                      <a:endParaRPr lang="en-GB" sz="2400" b="0" i="0">
                        <a:effectLst/>
                      </a:endParaRPr>
                    </a:p>
                    <a:p>
                      <a:pPr algn="just" rtl="0" fontAlgn="base">
                        <a:lnSpc>
                          <a:spcPts val="1725"/>
                        </a:lnSpc>
                        <a:buNone/>
                      </a:pPr>
                      <a:r>
                        <a:rPr lang="en-GB" sz="2400" b="0" i="0">
                          <a:solidFill>
                            <a:srgbClr val="000000"/>
                          </a:solidFill>
                          <a:effectLst/>
                          <a:latin typeface="Calibri" panose="020F0502020204030204" pitchFamily="34" charset="0"/>
                        </a:rPr>
                        <a:t>Family Life and parenting </a:t>
                      </a:r>
                      <a:endParaRPr lang="en-GB" sz="2400" b="0" i="0">
                        <a:effectLst/>
                      </a:endParaRPr>
                    </a:p>
                    <a:p>
                      <a:pPr algn="just" rtl="0" fontAlgn="base">
                        <a:lnSpc>
                          <a:spcPts val="1725"/>
                        </a:lnSpc>
                        <a:buNone/>
                      </a:pPr>
                      <a:r>
                        <a:rPr lang="en-GB" sz="2400" b="0" i="0">
                          <a:solidFill>
                            <a:srgbClr val="000000"/>
                          </a:solidFill>
                          <a:effectLst/>
                          <a:latin typeface="Calibri" panose="020F0502020204030204" pitchFamily="34" charset="0"/>
                        </a:rPr>
                        <a:t>Marriage </a:t>
                      </a:r>
                      <a:endParaRPr lang="en-GB" sz="2400" b="0" i="0">
                        <a:effectLst/>
                      </a:endParaRPr>
                    </a:p>
                    <a:p>
                      <a:pPr algn="just" rtl="0" fontAlgn="base">
                        <a:lnSpc>
                          <a:spcPts val="1575"/>
                        </a:lnSpc>
                        <a:buNone/>
                      </a:pPr>
                      <a:r>
                        <a:rPr lang="en-GB" sz="2400" b="0" i="0">
                          <a:effectLst/>
                          <a:latin typeface="Times New Roman" panose="02020603050405020304" pitchFamily="18"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just" rtl="0" fontAlgn="base">
                        <a:lnSpc>
                          <a:spcPts val="1725"/>
                        </a:lnSpc>
                        <a:buNone/>
                      </a:pPr>
                      <a:r>
                        <a:rPr lang="en-GB" sz="2400" b="0" i="0">
                          <a:effectLst/>
                          <a:latin typeface="Calibri" panose="020F0502020204030204" pitchFamily="34" charset="0"/>
                        </a:rPr>
                        <a:t>Careers </a:t>
                      </a:r>
                      <a:endParaRPr lang="en-GB" sz="2400" b="0" i="0">
                        <a:effectLst/>
                      </a:endParaRPr>
                    </a:p>
                    <a:p>
                      <a:pPr algn="just" rtl="0" fontAlgn="base">
                        <a:lnSpc>
                          <a:spcPts val="1725"/>
                        </a:lnSpc>
                        <a:buNone/>
                      </a:pPr>
                      <a:r>
                        <a:rPr lang="en-GB" sz="2400" b="0" i="0">
                          <a:effectLst/>
                          <a:latin typeface="Calibri" panose="020F0502020204030204" pitchFamily="34" charset="0"/>
                        </a:rPr>
                        <a:t>Saving and managing money </a:t>
                      </a:r>
                      <a:endParaRPr lang="en-GB" sz="2400" b="0" i="0">
                        <a:effectLst/>
                      </a:endParaRPr>
                    </a:p>
                    <a:p>
                      <a:pPr algn="just" rtl="0" fontAlgn="base">
                        <a:lnSpc>
                          <a:spcPts val="1725"/>
                        </a:lnSpc>
                        <a:buNone/>
                      </a:pPr>
                      <a:r>
                        <a:rPr lang="en-GB" sz="2400" b="0" i="0">
                          <a:effectLst/>
                          <a:latin typeface="Calibri" panose="020F0502020204030204" pitchFamily="34" charset="0"/>
                        </a:rPr>
                        <a:t>Employment rights </a:t>
                      </a:r>
                      <a:endParaRPr lang="en-GB" sz="2400" b="0" i="0">
                        <a:effectLst/>
                      </a:endParaRPr>
                    </a:p>
                    <a:p>
                      <a:pPr algn="just" rtl="0" fontAlgn="base">
                        <a:lnSpc>
                          <a:spcPts val="1725"/>
                        </a:lnSpc>
                        <a:buNone/>
                      </a:pPr>
                      <a:r>
                        <a:rPr lang="en-GB" sz="2400" b="0" i="0">
                          <a:effectLst/>
                          <a:latin typeface="Calibri" panose="020F0502020204030204" pitchFamily="34" charset="0"/>
                        </a:rPr>
                        <a:t>Targeted Data </a:t>
                      </a:r>
                      <a:endParaRPr lang="en-GB" sz="2400" b="0" i="0">
                        <a:effectLst/>
                      </a:endParaRPr>
                    </a:p>
                    <a:p>
                      <a:pPr algn="just" rtl="0" fontAlgn="base">
                        <a:lnSpc>
                          <a:spcPts val="1725"/>
                        </a:lnSpc>
                        <a:buNone/>
                      </a:pPr>
                      <a:r>
                        <a:rPr lang="en-GB" sz="2400" b="0" i="0">
                          <a:effectLst/>
                          <a:latin typeface="Calibri" panose="020F0502020204030204" pitchFamily="34" charset="0"/>
                        </a:rPr>
                        <a:t>College visits </a:t>
                      </a:r>
                      <a:endParaRPr lang="en-GB" sz="2400" b="0" i="0">
                        <a:effectLst/>
                      </a:endParaRPr>
                    </a:p>
                    <a:p>
                      <a:pPr algn="just" rtl="0" fontAlgn="base">
                        <a:lnSpc>
                          <a:spcPts val="1725"/>
                        </a:lnSpc>
                        <a:buNone/>
                      </a:pPr>
                      <a:r>
                        <a:rPr lang="en-GB" sz="2400" b="0" i="0">
                          <a:effectLst/>
                          <a:latin typeface="Calibri" panose="020F0502020204030204" pitchFamily="34" charset="0"/>
                        </a:rPr>
                        <a:t>Inclusion and extremism </a:t>
                      </a:r>
                      <a:endParaRPr lang="en-GB" sz="2400" b="0" i="0">
                        <a:effectLst/>
                      </a:endParaRPr>
                    </a:p>
                    <a:p>
                      <a:pPr algn="just" rtl="0" fontAlgn="base">
                        <a:lnSpc>
                          <a:spcPts val="1725"/>
                        </a:lnSpc>
                        <a:buNone/>
                      </a:pPr>
                      <a:r>
                        <a:rPr lang="en-GB" sz="2400" b="0" i="0">
                          <a:effectLst/>
                          <a:latin typeface="Calibri" panose="020F0502020204030204" pitchFamily="34" charset="0"/>
                        </a:rPr>
                        <a:t> </a:t>
                      </a:r>
                      <a:endParaRPr lang="en-GB" sz="2400" b="0" i="0">
                        <a:effectLst/>
                      </a:endParaRPr>
                    </a:p>
                  </a:txBody>
                  <a:tcPr marL="81782" marR="81782" marT="40891" marB="40891">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55870282"/>
                  </a:ext>
                </a:extLst>
              </a:tr>
            </a:tbl>
          </a:graphicData>
        </a:graphic>
      </p:graphicFrame>
    </p:spTree>
    <p:extLst>
      <p:ext uri="{BB962C8B-B14F-4D97-AF65-F5344CB8AC3E}">
        <p14:creationId xmlns:p14="http://schemas.microsoft.com/office/powerpoint/2010/main" val="409388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CD823-4E05-1ACA-6D7D-633ED3A6D43B}"/>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ABCB1BA-DE90-88E7-F728-3DB9BCF4C42D}"/>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9B91F645-F0F2-2ACA-6492-CAF8311818BA}"/>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BEFCEBE-ADEB-83DC-B192-13DC7E14862E}"/>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9D147D5D-207E-78EF-5E47-272A40FC254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3A75A0B-0430-00B7-E259-416D536E37B5}"/>
              </a:ext>
            </a:extLst>
          </p:cNvPr>
          <p:cNvSpPr>
            <a:spLocks noGrp="1"/>
          </p:cNvSpPr>
          <p:nvPr>
            <p:ph type="title"/>
          </p:nvPr>
        </p:nvSpPr>
        <p:spPr>
          <a:xfrm>
            <a:off x="691321" y="2677621"/>
            <a:ext cx="10515600" cy="5203570"/>
          </a:xfrm>
        </p:spPr>
        <p:txBody>
          <a:bodyPr>
            <a:normAutofit fontScale="90000"/>
          </a:bodyPr>
          <a:lstStyle/>
          <a:p>
            <a:br>
              <a:rPr lang="en-GB" b="1" u="sng"/>
            </a:br>
            <a:r>
              <a:rPr lang="en-GB" b="1" u="sng"/>
              <a:t>Careers Guidance</a:t>
            </a:r>
            <a:br>
              <a:rPr lang="en-GB" b="1" u="sng"/>
            </a:br>
            <a:br>
              <a:rPr lang="en-GB"/>
            </a:br>
            <a:r>
              <a:rPr lang="en-GB" sz="3100"/>
              <a:t>We have a careers advisor who comes in once a week on a Tuesday to talk to our students.</a:t>
            </a:r>
            <a:br>
              <a:rPr lang="en-GB" sz="3100"/>
            </a:br>
            <a:br>
              <a:rPr lang="en-GB" sz="3100"/>
            </a:br>
            <a:r>
              <a:rPr lang="en-GB" sz="3100"/>
              <a:t>Mrs Hunter will conduct one-to-one interviews with our Year 10 students. </a:t>
            </a:r>
            <a:br>
              <a:rPr lang="en-GB" sz="3100"/>
            </a:br>
            <a:br>
              <a:rPr lang="en-GB" sz="3100"/>
            </a:br>
            <a:r>
              <a:rPr lang="en-GB" sz="3100"/>
              <a:t>She is an expert in Careers guidance and has helped hundreds of our students to better understand what they want to do and how they can get there. </a:t>
            </a:r>
            <a:br>
              <a:rPr lang="en-GB" sz="3100"/>
            </a:br>
            <a:br>
              <a:rPr lang="en-GB" sz="3100"/>
            </a:br>
            <a:r>
              <a:rPr lang="en-GB" sz="3100"/>
              <a:t>If your child is in any doubt about their future or has not made any decisions yet, please feel free to get in touch with Mrs Koziel for more information.</a:t>
            </a:r>
            <a:br>
              <a:rPr lang="en-GB"/>
            </a:br>
            <a:br>
              <a:rPr lang="en-GB"/>
            </a:br>
            <a:br>
              <a:rPr lang="en-GB"/>
            </a:br>
            <a:br>
              <a:rPr lang="en-GB"/>
            </a:br>
            <a:br>
              <a:rPr lang="en-GB"/>
            </a:br>
            <a:br>
              <a:rPr lang="en-GB"/>
            </a:br>
            <a:br>
              <a:rPr lang="en-GB"/>
            </a:br>
            <a:br>
              <a:rPr lang="en-GB"/>
            </a:br>
            <a:endParaRPr lang="en-GB"/>
          </a:p>
        </p:txBody>
      </p:sp>
      <p:pic>
        <p:nvPicPr>
          <p:cNvPr id="4" name="Picture 3">
            <a:extLst>
              <a:ext uri="{FF2B5EF4-FFF2-40B4-BE49-F238E27FC236}">
                <a16:creationId xmlns:a16="http://schemas.microsoft.com/office/drawing/2014/main" id="{CDD0EE5F-591F-8276-3789-025ACD9B8A38}"/>
              </a:ext>
            </a:extLst>
          </p:cNvPr>
          <p:cNvPicPr>
            <a:picLocks noChangeAspect="1"/>
          </p:cNvPicPr>
          <p:nvPr/>
        </p:nvPicPr>
        <p:blipFill>
          <a:blip r:embed="rId4"/>
          <a:stretch>
            <a:fillRect/>
          </a:stretch>
        </p:blipFill>
        <p:spPr>
          <a:xfrm>
            <a:off x="10718044" y="288732"/>
            <a:ext cx="977753" cy="1192596"/>
          </a:xfrm>
          <a:prstGeom prst="rect">
            <a:avLst/>
          </a:prstGeom>
        </p:spPr>
      </p:pic>
    </p:spTree>
    <p:extLst>
      <p:ext uri="{BB962C8B-B14F-4D97-AF65-F5344CB8AC3E}">
        <p14:creationId xmlns:p14="http://schemas.microsoft.com/office/powerpoint/2010/main" val="2865184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95615-98B9-68CA-7652-F3F051C23B79}"/>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BB333F5-03A6-2883-87C3-57DBAB33BAA3}"/>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5635E864-691A-CAA9-FF22-D53E66522B64}"/>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58954A2B-B4BF-1964-6A53-2B5CD5843F10}"/>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4AA64D2D-4271-CDCA-B162-F5B9D699D3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93C3F88-641D-2F9F-A5C1-F342C50C74A2}"/>
              </a:ext>
            </a:extLst>
          </p:cNvPr>
          <p:cNvSpPr>
            <a:spLocks noGrp="1"/>
          </p:cNvSpPr>
          <p:nvPr>
            <p:ph type="title"/>
          </p:nvPr>
        </p:nvSpPr>
        <p:spPr>
          <a:xfrm>
            <a:off x="737616" y="2028927"/>
            <a:ext cx="10515600" cy="5203570"/>
          </a:xfrm>
        </p:spPr>
        <p:txBody>
          <a:bodyPr>
            <a:normAutofit fontScale="90000"/>
          </a:bodyPr>
          <a:lstStyle/>
          <a:p>
            <a:r>
              <a:rPr lang="en-GB" b="1" u="sng"/>
              <a:t>Work Experience</a:t>
            </a:r>
            <a:br>
              <a:rPr lang="en-GB"/>
            </a:br>
            <a:br>
              <a:rPr lang="en-GB"/>
            </a:br>
            <a:r>
              <a:rPr lang="en-GB"/>
              <a:t>6-10</a:t>
            </a:r>
            <a:r>
              <a:rPr lang="en-GB" baseline="30000"/>
              <a:t>th</a:t>
            </a:r>
            <a:r>
              <a:rPr lang="en-GB"/>
              <a:t> July 2026.</a:t>
            </a:r>
            <a:br>
              <a:rPr lang="en-GB"/>
            </a:br>
            <a:r>
              <a:rPr lang="en-GB"/>
              <a:t>One week placement. </a:t>
            </a:r>
            <a:br>
              <a:rPr lang="en-GB"/>
            </a:br>
            <a:r>
              <a:rPr lang="en-GB"/>
              <a:t>Student responsibility.</a:t>
            </a:r>
            <a:br>
              <a:rPr lang="en-GB"/>
            </a:br>
            <a:r>
              <a:rPr lang="en-GB"/>
              <a:t>Can be anything! </a:t>
            </a:r>
            <a:br>
              <a:rPr lang="en-GB"/>
            </a:br>
            <a:r>
              <a:rPr lang="en-GB"/>
              <a:t>Placement finalised by first week in December</a:t>
            </a:r>
            <a:br>
              <a:rPr lang="en-GB"/>
            </a:br>
            <a:r>
              <a:rPr lang="en-GB"/>
              <a:t>Sort it out as soon as possible!</a:t>
            </a:r>
            <a:br>
              <a:rPr lang="en-GB"/>
            </a:br>
            <a:r>
              <a:rPr lang="en-GB" err="1"/>
              <a:t>Unifrog</a:t>
            </a:r>
            <a:r>
              <a:rPr lang="en-GB"/>
              <a:t> - 29</a:t>
            </a:r>
            <a:r>
              <a:rPr lang="en-GB" baseline="30000"/>
              <a:t>th</a:t>
            </a:r>
            <a:r>
              <a:rPr lang="en-GB"/>
              <a:t> October student log in deadline.</a:t>
            </a:r>
            <a:br>
              <a:rPr lang="en-GB"/>
            </a:br>
            <a:br>
              <a:rPr lang="en-GB"/>
            </a:br>
            <a:br>
              <a:rPr lang="en-GB"/>
            </a:br>
            <a:br>
              <a:rPr lang="en-GB"/>
            </a:br>
            <a:br>
              <a:rPr lang="en-GB"/>
            </a:br>
            <a:endParaRPr lang="en-GB"/>
          </a:p>
        </p:txBody>
      </p:sp>
      <p:pic>
        <p:nvPicPr>
          <p:cNvPr id="4" name="Picture 3">
            <a:extLst>
              <a:ext uri="{FF2B5EF4-FFF2-40B4-BE49-F238E27FC236}">
                <a16:creationId xmlns:a16="http://schemas.microsoft.com/office/drawing/2014/main" id="{EABB8892-530F-AEAE-A048-598C34AF9724}"/>
              </a:ext>
            </a:extLst>
          </p:cNvPr>
          <p:cNvPicPr>
            <a:picLocks noChangeAspect="1"/>
          </p:cNvPicPr>
          <p:nvPr/>
        </p:nvPicPr>
        <p:blipFill>
          <a:blip r:embed="rId4"/>
          <a:stretch>
            <a:fillRect/>
          </a:stretch>
        </p:blipFill>
        <p:spPr>
          <a:xfrm>
            <a:off x="6373368" y="128016"/>
            <a:ext cx="5550408" cy="3776471"/>
          </a:xfrm>
          <a:prstGeom prst="rect">
            <a:avLst/>
          </a:prstGeom>
        </p:spPr>
      </p:pic>
    </p:spTree>
    <p:extLst>
      <p:ext uri="{BB962C8B-B14F-4D97-AF65-F5344CB8AC3E}">
        <p14:creationId xmlns:p14="http://schemas.microsoft.com/office/powerpoint/2010/main" val="246925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B33CD-D94B-DB0C-36E4-15E01BD8D8AA}"/>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3C0C1DF-4F4B-F3A8-9083-8CE53A0A99BC}"/>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34BA206B-2E56-1021-D2AF-B39EB8D1C6F5}"/>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574F050-8915-875D-1272-F7E18F4B20BD}"/>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719B58C1-8FDE-DF6E-EE5A-5D908DABE3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D715F3AA-B70F-7868-FBEE-BFEC61A01FBF}"/>
              </a:ext>
            </a:extLst>
          </p:cNvPr>
          <p:cNvPicPr>
            <a:picLocks noChangeAspect="1"/>
          </p:cNvPicPr>
          <p:nvPr/>
        </p:nvPicPr>
        <p:blipFill>
          <a:blip r:embed="rId4"/>
          <a:stretch>
            <a:fillRect/>
          </a:stretch>
        </p:blipFill>
        <p:spPr>
          <a:xfrm>
            <a:off x="950976" y="182880"/>
            <a:ext cx="10021824" cy="5833869"/>
          </a:xfrm>
          <a:prstGeom prst="rect">
            <a:avLst/>
          </a:prstGeom>
        </p:spPr>
      </p:pic>
    </p:spTree>
    <p:extLst>
      <p:ext uri="{BB962C8B-B14F-4D97-AF65-F5344CB8AC3E}">
        <p14:creationId xmlns:p14="http://schemas.microsoft.com/office/powerpoint/2010/main" val="3946496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C80C-8D20-252A-4586-52705C498C30}"/>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F49BF9A6-C87C-17A0-21A2-4B3C8DE6EBEB}"/>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B1B2E76F-E273-B926-D306-AC77DE4C97D0}"/>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9781BF67-5201-976F-6928-D17C8CAB2DD0}"/>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E5209BA2-91DA-2C52-867D-27CC33819C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661216F-BE28-1CF9-F7F0-B55ABE009D4E}"/>
              </a:ext>
            </a:extLst>
          </p:cNvPr>
          <p:cNvSpPr>
            <a:spLocks noGrp="1"/>
          </p:cNvSpPr>
          <p:nvPr>
            <p:ph type="title"/>
          </p:nvPr>
        </p:nvSpPr>
        <p:spPr>
          <a:xfrm>
            <a:off x="719328" y="1104857"/>
            <a:ext cx="10515600" cy="5203570"/>
          </a:xfrm>
        </p:spPr>
        <p:txBody>
          <a:bodyPr>
            <a:normAutofit fontScale="90000"/>
          </a:bodyPr>
          <a:lstStyle/>
          <a:p>
            <a:r>
              <a:rPr lang="en-GB" b="1" u="sng"/>
              <a:t>Post-16 Options</a:t>
            </a:r>
            <a:br>
              <a:rPr lang="en-GB"/>
            </a:br>
            <a:br>
              <a:rPr lang="en-GB"/>
            </a:br>
            <a:r>
              <a:rPr lang="en-GB"/>
              <a:t>Now is the time to start thinking about the future!</a:t>
            </a:r>
            <a:br>
              <a:rPr lang="en-GB"/>
            </a:br>
            <a:r>
              <a:rPr lang="en-GB"/>
              <a:t>Will your child’s decision fall under:</a:t>
            </a:r>
            <a:br>
              <a:rPr lang="en-GB"/>
            </a:br>
            <a:br>
              <a:rPr lang="en-GB"/>
            </a:br>
            <a:r>
              <a:rPr lang="en-GB"/>
              <a:t>Sixth Form</a:t>
            </a:r>
            <a:br>
              <a:rPr lang="en-GB"/>
            </a:br>
            <a:r>
              <a:rPr lang="en-GB"/>
              <a:t>College</a:t>
            </a:r>
            <a:br>
              <a:rPr lang="en-GB"/>
            </a:br>
            <a:r>
              <a:rPr lang="en-GB"/>
              <a:t>Apprenticeship</a:t>
            </a:r>
            <a:br>
              <a:rPr lang="en-GB"/>
            </a:br>
            <a:r>
              <a:rPr lang="en-GB"/>
              <a:t>Other Career Options</a:t>
            </a:r>
            <a:br>
              <a:rPr lang="en-GB"/>
            </a:br>
            <a:br>
              <a:rPr lang="en-GB"/>
            </a:br>
            <a:r>
              <a:rPr lang="en-GB"/>
              <a:t>Lacon Childe School Careers Fayre - 6</a:t>
            </a:r>
            <a:r>
              <a:rPr lang="en-GB" baseline="30000"/>
              <a:t>th</a:t>
            </a:r>
            <a:r>
              <a:rPr lang="en-GB"/>
              <a:t> October</a:t>
            </a:r>
            <a:br>
              <a:rPr lang="en-GB"/>
            </a:br>
            <a:br>
              <a:rPr lang="en-GB"/>
            </a:br>
            <a:endParaRPr lang="en-GB"/>
          </a:p>
        </p:txBody>
      </p:sp>
      <p:pic>
        <p:nvPicPr>
          <p:cNvPr id="4" name="Picture 3">
            <a:extLst>
              <a:ext uri="{FF2B5EF4-FFF2-40B4-BE49-F238E27FC236}">
                <a16:creationId xmlns:a16="http://schemas.microsoft.com/office/drawing/2014/main" id="{1DB9EDD8-865F-CB68-20D5-D1843486C9F2}"/>
              </a:ext>
            </a:extLst>
          </p:cNvPr>
          <p:cNvPicPr>
            <a:picLocks noChangeAspect="1"/>
          </p:cNvPicPr>
          <p:nvPr/>
        </p:nvPicPr>
        <p:blipFill>
          <a:blip r:embed="rId4"/>
          <a:stretch>
            <a:fillRect/>
          </a:stretch>
        </p:blipFill>
        <p:spPr>
          <a:xfrm>
            <a:off x="6608047" y="2648006"/>
            <a:ext cx="4245009" cy="2646380"/>
          </a:xfrm>
          <a:prstGeom prst="rect">
            <a:avLst/>
          </a:prstGeom>
        </p:spPr>
      </p:pic>
    </p:spTree>
    <p:extLst>
      <p:ext uri="{BB962C8B-B14F-4D97-AF65-F5344CB8AC3E}">
        <p14:creationId xmlns:p14="http://schemas.microsoft.com/office/powerpoint/2010/main" val="898787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410D9-A803-1207-3289-77589D189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C9826-4AD7-E4E7-2E89-F96428C15057}"/>
              </a:ext>
            </a:extLst>
          </p:cNvPr>
          <p:cNvSpPr>
            <a:spLocks noGrp="1"/>
          </p:cNvSpPr>
          <p:nvPr>
            <p:ph type="ctrTitle"/>
          </p:nvPr>
        </p:nvSpPr>
        <p:spPr>
          <a:xfrm>
            <a:off x="365760" y="500716"/>
            <a:ext cx="11622024" cy="1153004"/>
          </a:xfrm>
        </p:spPr>
        <p:txBody>
          <a:bodyPr>
            <a:normAutofit/>
          </a:bodyPr>
          <a:lstStyle/>
          <a:p>
            <a:r>
              <a:rPr lang="en-GB" sz="5400" b="1">
                <a:latin typeface="Arial"/>
                <a:cs typeface="Arial"/>
              </a:rPr>
              <a:t>Y10 Information Evening</a:t>
            </a:r>
          </a:p>
        </p:txBody>
      </p:sp>
      <p:sp>
        <p:nvSpPr>
          <p:cNvPr id="3" name="Subtitle 2">
            <a:extLst>
              <a:ext uri="{FF2B5EF4-FFF2-40B4-BE49-F238E27FC236}">
                <a16:creationId xmlns:a16="http://schemas.microsoft.com/office/drawing/2014/main" id="{3ECCF265-619B-C8BE-CEB3-41E701538517}"/>
              </a:ext>
            </a:extLst>
          </p:cNvPr>
          <p:cNvSpPr>
            <a:spLocks noGrp="1"/>
          </p:cNvSpPr>
          <p:nvPr>
            <p:ph type="subTitle" idx="1"/>
          </p:nvPr>
        </p:nvSpPr>
        <p:spPr>
          <a:xfrm>
            <a:off x="1173480" y="2234995"/>
            <a:ext cx="9845040" cy="2388009"/>
          </a:xfrm>
        </p:spPr>
        <p:txBody>
          <a:bodyPr vert="horz" lIns="91440" tIns="45720" rIns="91440" bIns="45720" rtlCol="0" anchor="t">
            <a:normAutofit fontScale="92500" lnSpcReduction="10000"/>
          </a:bodyPr>
          <a:lstStyle/>
          <a:p>
            <a:r>
              <a:rPr lang="en-GB" sz="4800">
                <a:ea typeface="Calibri Light"/>
                <a:cs typeface="Calibri Light"/>
              </a:rPr>
              <a:t>Thank you for attending</a:t>
            </a:r>
            <a:br>
              <a:rPr lang="en-GB" sz="4800">
                <a:ea typeface="Calibri Light"/>
                <a:cs typeface="Calibri Light"/>
              </a:rPr>
            </a:br>
            <a:br>
              <a:rPr lang="en-GB" sz="4800">
                <a:ea typeface="Calibri Light"/>
                <a:cs typeface="Calibri Light"/>
              </a:rPr>
            </a:br>
            <a:r>
              <a:rPr lang="en-GB" sz="4800">
                <a:ea typeface="Calibri Light"/>
                <a:cs typeface="Calibri Light"/>
              </a:rPr>
              <a:t>Please stay behind if you would like to ask us any questions</a:t>
            </a:r>
            <a:endParaRPr lang="en-GB" sz="4800">
              <a:latin typeface="Google Sans"/>
            </a:endParaRPr>
          </a:p>
        </p:txBody>
      </p:sp>
    </p:spTree>
    <p:extLst>
      <p:ext uri="{BB962C8B-B14F-4D97-AF65-F5344CB8AC3E}">
        <p14:creationId xmlns:p14="http://schemas.microsoft.com/office/powerpoint/2010/main" val="95693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B6457-DE90-CC8F-B87B-83B375B32EE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039CF05-C233-9F65-5AA8-537EED26DE0F}"/>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0CC6DD0B-C957-E4E8-BAB0-12535299CD1A}"/>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C1D11808-4C82-1F1F-E905-76001E6B5835}"/>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1FC07EF3-E5FA-A8A0-1BDD-58F2EEDC295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12D2CEE1-31CF-CFDA-7D9D-B3F26663FD9A}"/>
              </a:ext>
            </a:extLst>
          </p:cNvPr>
          <p:cNvSpPr>
            <a:spLocks noGrp="1"/>
          </p:cNvSpPr>
          <p:nvPr>
            <p:ph type="title"/>
          </p:nvPr>
        </p:nvSpPr>
        <p:spPr>
          <a:xfrm>
            <a:off x="838200" y="150947"/>
            <a:ext cx="10515600" cy="5684203"/>
          </a:xfrm>
        </p:spPr>
        <p:txBody>
          <a:bodyPr>
            <a:normAutofit/>
          </a:bodyPr>
          <a:lstStyle/>
          <a:p>
            <a:pPr algn="ctr"/>
            <a:r>
              <a:rPr lang="en-GB" b="1"/>
              <a:t>How can you monitor your child's progress? </a:t>
            </a:r>
            <a:br>
              <a:rPr lang="en-GB" b="1"/>
            </a:br>
            <a:br>
              <a:rPr lang="en-GB" b="1"/>
            </a:br>
            <a:br>
              <a:rPr lang="en-GB"/>
            </a:br>
            <a:br>
              <a:rPr lang="en-GB" u="sng"/>
            </a:br>
            <a:br>
              <a:rPr lang="en-GB" u="sng"/>
            </a:br>
            <a:br>
              <a:rPr lang="en-GB"/>
            </a:br>
            <a:br>
              <a:rPr lang="en-GB" u="sng"/>
            </a:br>
            <a:endParaRPr lang="en-GB"/>
          </a:p>
        </p:txBody>
      </p:sp>
      <p:pic>
        <p:nvPicPr>
          <p:cNvPr id="3" name="Picture 2">
            <a:extLst>
              <a:ext uri="{FF2B5EF4-FFF2-40B4-BE49-F238E27FC236}">
                <a16:creationId xmlns:a16="http://schemas.microsoft.com/office/drawing/2014/main" id="{1E6E8AEC-D602-F3C7-14C3-CA6F51251111}"/>
              </a:ext>
            </a:extLst>
          </p:cNvPr>
          <p:cNvPicPr>
            <a:picLocks noChangeAspect="1"/>
          </p:cNvPicPr>
          <p:nvPr/>
        </p:nvPicPr>
        <p:blipFill>
          <a:blip r:embed="rId4"/>
          <a:stretch>
            <a:fillRect/>
          </a:stretch>
        </p:blipFill>
        <p:spPr>
          <a:xfrm>
            <a:off x="530680" y="2032713"/>
            <a:ext cx="2705494" cy="3448531"/>
          </a:xfrm>
          <a:prstGeom prst="rect">
            <a:avLst/>
          </a:prstGeom>
        </p:spPr>
      </p:pic>
      <p:pic>
        <p:nvPicPr>
          <p:cNvPr id="6" name="Picture 5">
            <a:extLst>
              <a:ext uri="{FF2B5EF4-FFF2-40B4-BE49-F238E27FC236}">
                <a16:creationId xmlns:a16="http://schemas.microsoft.com/office/drawing/2014/main" id="{7F07FB44-11EA-F3D6-EE9A-377EFE845C58}"/>
              </a:ext>
            </a:extLst>
          </p:cNvPr>
          <p:cNvPicPr>
            <a:picLocks noChangeAspect="1"/>
          </p:cNvPicPr>
          <p:nvPr/>
        </p:nvPicPr>
        <p:blipFill>
          <a:blip r:embed="rId5"/>
          <a:stretch>
            <a:fillRect/>
          </a:stretch>
        </p:blipFill>
        <p:spPr>
          <a:xfrm>
            <a:off x="8916994" y="1979211"/>
            <a:ext cx="3031771" cy="3334215"/>
          </a:xfrm>
          <a:prstGeom prst="rect">
            <a:avLst/>
          </a:prstGeom>
        </p:spPr>
      </p:pic>
      <p:pic>
        <p:nvPicPr>
          <p:cNvPr id="8" name="Picture 7">
            <a:extLst>
              <a:ext uri="{FF2B5EF4-FFF2-40B4-BE49-F238E27FC236}">
                <a16:creationId xmlns:a16="http://schemas.microsoft.com/office/drawing/2014/main" id="{2883AF15-950E-B7D1-CA82-DCEABDDCFB5E}"/>
              </a:ext>
            </a:extLst>
          </p:cNvPr>
          <p:cNvPicPr>
            <a:picLocks noChangeAspect="1"/>
          </p:cNvPicPr>
          <p:nvPr/>
        </p:nvPicPr>
        <p:blipFill>
          <a:blip r:embed="rId6"/>
          <a:stretch>
            <a:fillRect/>
          </a:stretch>
        </p:blipFill>
        <p:spPr>
          <a:xfrm>
            <a:off x="3236174" y="1881677"/>
            <a:ext cx="2935105" cy="4229690"/>
          </a:xfrm>
          <a:prstGeom prst="rect">
            <a:avLst/>
          </a:prstGeom>
        </p:spPr>
      </p:pic>
      <p:pic>
        <p:nvPicPr>
          <p:cNvPr id="14" name="Picture 13">
            <a:extLst>
              <a:ext uri="{FF2B5EF4-FFF2-40B4-BE49-F238E27FC236}">
                <a16:creationId xmlns:a16="http://schemas.microsoft.com/office/drawing/2014/main" id="{F80F9FFC-3230-DBD6-9538-44EBFE57B671}"/>
              </a:ext>
            </a:extLst>
          </p:cNvPr>
          <p:cNvPicPr>
            <a:picLocks noChangeAspect="1"/>
          </p:cNvPicPr>
          <p:nvPr/>
        </p:nvPicPr>
        <p:blipFill>
          <a:blip r:embed="rId7"/>
          <a:stretch>
            <a:fillRect/>
          </a:stretch>
        </p:blipFill>
        <p:spPr>
          <a:xfrm>
            <a:off x="6171279" y="1834148"/>
            <a:ext cx="2857894" cy="4439522"/>
          </a:xfrm>
          <a:prstGeom prst="rect">
            <a:avLst/>
          </a:prstGeom>
        </p:spPr>
      </p:pic>
      <p:pic>
        <p:nvPicPr>
          <p:cNvPr id="16" name="Picture 15">
            <a:extLst>
              <a:ext uri="{FF2B5EF4-FFF2-40B4-BE49-F238E27FC236}">
                <a16:creationId xmlns:a16="http://schemas.microsoft.com/office/drawing/2014/main" id="{BA5CDA21-F2F5-C3A6-D2F8-B817EEEDDA28}"/>
              </a:ext>
            </a:extLst>
          </p:cNvPr>
          <p:cNvPicPr>
            <a:picLocks noChangeAspect="1"/>
          </p:cNvPicPr>
          <p:nvPr/>
        </p:nvPicPr>
        <p:blipFill>
          <a:blip r:embed="rId8"/>
          <a:stretch>
            <a:fillRect/>
          </a:stretch>
        </p:blipFill>
        <p:spPr>
          <a:xfrm>
            <a:off x="4665121" y="1498512"/>
            <a:ext cx="2696089" cy="383165"/>
          </a:xfrm>
          <a:prstGeom prst="rect">
            <a:avLst/>
          </a:prstGeom>
        </p:spPr>
      </p:pic>
      <p:pic>
        <p:nvPicPr>
          <p:cNvPr id="18" name="Picture 17">
            <a:extLst>
              <a:ext uri="{FF2B5EF4-FFF2-40B4-BE49-F238E27FC236}">
                <a16:creationId xmlns:a16="http://schemas.microsoft.com/office/drawing/2014/main" id="{D724DCFD-A13D-A485-E226-542675D85DB4}"/>
              </a:ext>
            </a:extLst>
          </p:cNvPr>
          <p:cNvPicPr>
            <a:picLocks noChangeAspect="1"/>
          </p:cNvPicPr>
          <p:nvPr/>
        </p:nvPicPr>
        <p:blipFill>
          <a:blip r:embed="rId9"/>
          <a:stretch>
            <a:fillRect/>
          </a:stretch>
        </p:blipFill>
        <p:spPr>
          <a:xfrm>
            <a:off x="9341348" y="5481244"/>
            <a:ext cx="1594289" cy="695422"/>
          </a:xfrm>
          <a:prstGeom prst="rect">
            <a:avLst/>
          </a:prstGeom>
        </p:spPr>
      </p:pic>
    </p:spTree>
    <p:extLst>
      <p:ext uri="{BB962C8B-B14F-4D97-AF65-F5344CB8AC3E}">
        <p14:creationId xmlns:p14="http://schemas.microsoft.com/office/powerpoint/2010/main" val="326359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ADE70-B843-9510-B317-281338D9D2EE}"/>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B4709729-9049-B0EC-4687-A0FF9CCABF0C}"/>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54647C8B-228D-8568-8B5E-F6854CB0F81E}"/>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3FC764B-C8E2-F998-4B3B-101A283113D6}"/>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0961777D-BD00-58FB-D4DB-2104D86E87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B99825B3-8CE2-B204-F117-9ACD1F446DF6}"/>
              </a:ext>
            </a:extLst>
          </p:cNvPr>
          <p:cNvSpPr>
            <a:spLocks noGrp="1"/>
          </p:cNvSpPr>
          <p:nvPr>
            <p:ph type="title"/>
          </p:nvPr>
        </p:nvSpPr>
        <p:spPr>
          <a:xfrm>
            <a:off x="701040" y="2734994"/>
            <a:ext cx="10515600" cy="3975765"/>
          </a:xfrm>
        </p:spPr>
        <p:txBody>
          <a:bodyPr>
            <a:normAutofit fontScale="90000"/>
          </a:bodyPr>
          <a:lstStyle/>
          <a:p>
            <a:pPr fontAlgn="base"/>
            <a:r>
              <a:rPr lang="en-GB" b="1"/>
              <a:t>Homework - Revision set by experts</a:t>
            </a:r>
            <a:br>
              <a:rPr lang="en-GB"/>
            </a:br>
            <a:br>
              <a:rPr lang="en-GB"/>
            </a:br>
            <a:r>
              <a:rPr lang="en-GB" sz="3600" b="1"/>
              <a:t>Why is homework important? </a:t>
            </a:r>
            <a:r>
              <a:rPr lang="en-GB" sz="3600"/>
              <a:t> </a:t>
            </a:r>
            <a:br>
              <a:rPr lang="en-GB" sz="3600"/>
            </a:br>
            <a:r>
              <a:rPr lang="en-GB" sz="3600"/>
              <a:t>If a student completes an hour’s homework per school night for five years, it is the equivalent of an extra school year. </a:t>
            </a:r>
            <a:br>
              <a:rPr lang="en-GB" sz="3600"/>
            </a:br>
            <a:r>
              <a:rPr lang="en-GB" sz="3600"/>
              <a:t>In addition: </a:t>
            </a:r>
            <a:br>
              <a:rPr lang="en-GB" sz="3600"/>
            </a:br>
            <a:r>
              <a:rPr lang="en-GB" sz="3600"/>
              <a:t>It can help students to make more rapid progress in learning.  </a:t>
            </a:r>
            <a:br>
              <a:rPr lang="en-GB" sz="3600"/>
            </a:br>
            <a:br>
              <a:rPr lang="en-GB" sz="3600"/>
            </a:br>
            <a:r>
              <a:rPr lang="en-GB" sz="3600"/>
              <a:t>It can also provide students with the opportunity to:  </a:t>
            </a:r>
            <a:br>
              <a:rPr lang="en-GB" sz="3600"/>
            </a:br>
            <a:r>
              <a:rPr lang="en-GB" sz="3600"/>
              <a:t>- practise further what has been learnt in class.  </a:t>
            </a:r>
            <a:br>
              <a:rPr lang="en-GB" sz="3600"/>
            </a:br>
            <a:r>
              <a:rPr lang="en-GB" sz="3600"/>
              <a:t>- apply what they have learnt in new contexts or situations.  </a:t>
            </a:r>
            <a:br>
              <a:rPr lang="en-GB" sz="3600"/>
            </a:br>
            <a:r>
              <a:rPr lang="en-GB" sz="3600"/>
              <a:t>- prepare them for future learning.  </a:t>
            </a:r>
            <a:br>
              <a:rPr lang="en-GB" sz="3600"/>
            </a:br>
            <a:r>
              <a:rPr lang="en-GB" sz="3600"/>
              <a:t>- integrate skills with knowledge and concepts.  </a:t>
            </a:r>
            <a:br>
              <a:rPr lang="en-GB" sz="2200"/>
            </a:br>
            <a:br>
              <a:rPr lang="en-GB"/>
            </a:br>
            <a:br>
              <a:rPr lang="en-GB"/>
            </a:br>
            <a:br>
              <a:rPr lang="en-GB"/>
            </a:br>
            <a:br>
              <a:rPr lang="en-GB"/>
            </a:br>
            <a:br>
              <a:rPr lang="en-GB"/>
            </a:br>
            <a:endParaRPr lang="en-GB"/>
          </a:p>
        </p:txBody>
      </p:sp>
      <p:pic>
        <p:nvPicPr>
          <p:cNvPr id="4" name="Picture 3">
            <a:extLst>
              <a:ext uri="{FF2B5EF4-FFF2-40B4-BE49-F238E27FC236}">
                <a16:creationId xmlns:a16="http://schemas.microsoft.com/office/drawing/2014/main" id="{C10BD052-E07C-C724-21EB-F8F13AECA0DE}"/>
              </a:ext>
            </a:extLst>
          </p:cNvPr>
          <p:cNvPicPr>
            <a:picLocks noChangeAspect="1"/>
          </p:cNvPicPr>
          <p:nvPr/>
        </p:nvPicPr>
        <p:blipFill>
          <a:blip r:embed="rId4"/>
          <a:stretch>
            <a:fillRect/>
          </a:stretch>
        </p:blipFill>
        <p:spPr>
          <a:xfrm>
            <a:off x="8146479" y="577378"/>
            <a:ext cx="3516405" cy="1006860"/>
          </a:xfrm>
          <a:prstGeom prst="rect">
            <a:avLst/>
          </a:prstGeom>
        </p:spPr>
      </p:pic>
    </p:spTree>
    <p:extLst>
      <p:ext uri="{BB962C8B-B14F-4D97-AF65-F5344CB8AC3E}">
        <p14:creationId xmlns:p14="http://schemas.microsoft.com/office/powerpoint/2010/main" val="264212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C8961-7D17-B6F6-8D0D-1674E4AA29EF}"/>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DCD828A9-785E-D644-0213-7CBA877E3A83}"/>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DEC5C0E4-942E-AE85-9706-4302FBCA079C}"/>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47F457F-0370-F404-C729-2630A846E4A1}"/>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56ECA3C8-6AD1-A32A-3F04-37CDB92B21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1257B5C-D323-4000-484B-4BD52638F409}"/>
              </a:ext>
            </a:extLst>
          </p:cNvPr>
          <p:cNvSpPr>
            <a:spLocks noGrp="1"/>
          </p:cNvSpPr>
          <p:nvPr>
            <p:ph type="title"/>
          </p:nvPr>
        </p:nvSpPr>
        <p:spPr>
          <a:xfrm>
            <a:off x="618169" y="2091165"/>
            <a:ext cx="10515600" cy="5203570"/>
          </a:xfrm>
        </p:spPr>
        <p:txBody>
          <a:bodyPr>
            <a:normAutofit fontScale="90000"/>
          </a:bodyPr>
          <a:lstStyle/>
          <a:p>
            <a:pPr fontAlgn="base"/>
            <a:r>
              <a:rPr lang="en-GB" b="1" u="sng"/>
              <a:t>Homework – Tasks set at Lacon Childe</a:t>
            </a:r>
            <a:br>
              <a:rPr lang="en-GB" b="1" u="sng"/>
            </a:br>
            <a:br>
              <a:rPr lang="en-GB"/>
            </a:br>
            <a:r>
              <a:rPr lang="en-GB" err="1"/>
              <a:t>Sparx</a:t>
            </a:r>
            <a:r>
              <a:rPr lang="en-GB"/>
              <a:t> Maths and Reader</a:t>
            </a:r>
            <a:br>
              <a:rPr lang="en-GB"/>
            </a:br>
            <a:r>
              <a:rPr lang="en-GB"/>
              <a:t>Online quizzing</a:t>
            </a:r>
            <a:br>
              <a:rPr lang="en-GB"/>
            </a:br>
            <a:r>
              <a:rPr lang="en-GB"/>
              <a:t>Retrieval/revision tasks:</a:t>
            </a:r>
            <a:br>
              <a:rPr lang="en-GB"/>
            </a:br>
            <a:r>
              <a:rPr lang="en-GB" sz="2700"/>
              <a:t>Flashcards</a:t>
            </a:r>
            <a:br>
              <a:rPr lang="en-GB" sz="2700"/>
            </a:br>
            <a:r>
              <a:rPr lang="en-GB" sz="2700"/>
              <a:t>Read, Cover, Repeat, Check</a:t>
            </a:r>
            <a:br>
              <a:rPr lang="en-GB" sz="2700"/>
            </a:br>
            <a:r>
              <a:rPr lang="en-GB" sz="2700"/>
              <a:t>Mind Map</a:t>
            </a:r>
            <a:br>
              <a:rPr lang="en-GB" sz="2700"/>
            </a:br>
            <a:r>
              <a:rPr lang="en-GB" sz="2700"/>
              <a:t>Revision Clock</a:t>
            </a:r>
            <a:br>
              <a:rPr lang="en-GB"/>
            </a:br>
            <a:r>
              <a:rPr lang="en-GB"/>
              <a:t>Application tasks:</a:t>
            </a:r>
            <a:br>
              <a:rPr lang="en-GB"/>
            </a:br>
            <a:r>
              <a:rPr lang="en-GB" sz="3100"/>
              <a:t>past papers</a:t>
            </a:r>
            <a:br>
              <a:rPr lang="en-GB" sz="3100"/>
            </a:br>
            <a:r>
              <a:rPr lang="en-GB" sz="3100"/>
              <a:t>pre-reading with questions</a:t>
            </a:r>
            <a:br>
              <a:rPr lang="en-GB" sz="3100"/>
            </a:br>
            <a:r>
              <a:rPr lang="en-GB" sz="3100"/>
              <a:t>planning for extended writing pieces</a:t>
            </a:r>
            <a:br>
              <a:rPr lang="en-GB"/>
            </a:br>
            <a:br>
              <a:rPr lang="en-GB"/>
            </a:br>
            <a:br>
              <a:rPr lang="en-GB"/>
            </a:br>
            <a:br>
              <a:rPr lang="en-GB"/>
            </a:br>
            <a:br>
              <a:rPr lang="en-GB"/>
            </a:br>
            <a:br>
              <a:rPr lang="en-GB"/>
            </a:br>
            <a:endParaRPr lang="en-GB"/>
          </a:p>
        </p:txBody>
      </p:sp>
      <p:pic>
        <p:nvPicPr>
          <p:cNvPr id="4" name="Picture 3">
            <a:extLst>
              <a:ext uri="{FF2B5EF4-FFF2-40B4-BE49-F238E27FC236}">
                <a16:creationId xmlns:a16="http://schemas.microsoft.com/office/drawing/2014/main" id="{F858D13B-EE65-52CC-7082-814C90AF6583}"/>
              </a:ext>
            </a:extLst>
          </p:cNvPr>
          <p:cNvPicPr>
            <a:picLocks noChangeAspect="1"/>
          </p:cNvPicPr>
          <p:nvPr/>
        </p:nvPicPr>
        <p:blipFill>
          <a:blip r:embed="rId4"/>
          <a:stretch>
            <a:fillRect/>
          </a:stretch>
        </p:blipFill>
        <p:spPr>
          <a:xfrm>
            <a:off x="6252360" y="1067400"/>
            <a:ext cx="3781953" cy="2405740"/>
          </a:xfrm>
          <a:prstGeom prst="rect">
            <a:avLst/>
          </a:prstGeom>
        </p:spPr>
      </p:pic>
      <p:pic>
        <p:nvPicPr>
          <p:cNvPr id="6" name="Picture 5">
            <a:extLst>
              <a:ext uri="{FF2B5EF4-FFF2-40B4-BE49-F238E27FC236}">
                <a16:creationId xmlns:a16="http://schemas.microsoft.com/office/drawing/2014/main" id="{2D890A2D-8D64-D3E9-9B1E-1B029BBB0C5D}"/>
              </a:ext>
            </a:extLst>
          </p:cNvPr>
          <p:cNvPicPr>
            <a:picLocks noChangeAspect="1"/>
          </p:cNvPicPr>
          <p:nvPr/>
        </p:nvPicPr>
        <p:blipFill>
          <a:blip r:embed="rId5"/>
          <a:stretch>
            <a:fillRect/>
          </a:stretch>
        </p:blipFill>
        <p:spPr>
          <a:xfrm>
            <a:off x="7515102" y="3684339"/>
            <a:ext cx="3781953" cy="2314898"/>
          </a:xfrm>
          <a:prstGeom prst="rect">
            <a:avLst/>
          </a:prstGeom>
        </p:spPr>
      </p:pic>
    </p:spTree>
    <p:extLst>
      <p:ext uri="{BB962C8B-B14F-4D97-AF65-F5344CB8AC3E}">
        <p14:creationId xmlns:p14="http://schemas.microsoft.com/office/powerpoint/2010/main" val="271327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F71A5-D94D-461C-E0CF-0135A0F69C77}"/>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id="{620A038B-22AD-B46F-C774-1DB54858C48F}"/>
              </a:ext>
            </a:extLst>
          </p:cNvPr>
          <p:cNvGrpSpPr/>
          <p:nvPr/>
        </p:nvGrpSpPr>
        <p:grpSpPr>
          <a:xfrm>
            <a:off x="0" y="6435972"/>
            <a:ext cx="12192000" cy="422028"/>
            <a:chOff x="0" y="6435972"/>
            <a:chExt cx="12192000" cy="422028"/>
          </a:xfrm>
        </p:grpSpPr>
        <p:sp>
          <p:nvSpPr>
            <p:cNvPr id="10" name="Rectangle 9">
              <a:extLst>
                <a:ext uri="{FF2B5EF4-FFF2-40B4-BE49-F238E27FC236}">
                  <a16:creationId xmlns:a16="http://schemas.microsoft.com/office/drawing/2014/main" id="{09AC7A8E-8D0F-1CF1-9383-69062D38EBA3}"/>
                </a:ext>
              </a:extLst>
            </p:cNvPr>
            <p:cNvSpPr/>
            <p:nvPr/>
          </p:nvSpPr>
          <p:spPr>
            <a:xfrm>
              <a:off x="0" y="6563518"/>
              <a:ext cx="12192000" cy="294482"/>
            </a:xfrm>
            <a:prstGeom prst="rect">
              <a:avLst/>
            </a:prstGeom>
            <a:solidFill>
              <a:srgbClr val="A4232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ADE2129-C99B-4E40-E10B-168F6FC04AD0}"/>
                </a:ext>
              </a:extLst>
            </p:cNvPr>
            <p:cNvCxnSpPr/>
            <p:nvPr/>
          </p:nvCxnSpPr>
          <p:spPr>
            <a:xfrm>
              <a:off x="0" y="6435972"/>
              <a:ext cx="12192000" cy="0"/>
            </a:xfrm>
            <a:prstGeom prst="line">
              <a:avLst/>
            </a:prstGeom>
            <a:ln w="66675">
              <a:solidFill>
                <a:srgbClr val="293FE2"/>
              </a:solidFill>
            </a:ln>
          </p:spPr>
          <p:style>
            <a:lnRef idx="1">
              <a:schemeClr val="accent1"/>
            </a:lnRef>
            <a:fillRef idx="0">
              <a:schemeClr val="accent1"/>
            </a:fillRef>
            <a:effectRef idx="0">
              <a:schemeClr val="accent1"/>
            </a:effectRef>
            <a:fontRef idx="minor">
              <a:schemeClr val="tx1"/>
            </a:fontRef>
          </p:style>
        </p:cxnSp>
      </p:grpSp>
      <p:pic>
        <p:nvPicPr>
          <p:cNvPr id="13" name="Picture 2" descr="Home | Lacon Childe School">
            <a:extLst>
              <a:ext uri="{FF2B5EF4-FFF2-40B4-BE49-F238E27FC236}">
                <a16:creationId xmlns:a16="http://schemas.microsoft.com/office/drawing/2014/main" id="{B944CA8C-34CC-8E9F-9352-BC84A38FC9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33769" y="5898923"/>
            <a:ext cx="1058231" cy="92030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42E3CDF-5D82-E18A-10EF-7343C5CB1499}"/>
              </a:ext>
            </a:extLst>
          </p:cNvPr>
          <p:cNvSpPr>
            <a:spLocks noGrp="1"/>
          </p:cNvSpPr>
          <p:nvPr>
            <p:ph type="title"/>
          </p:nvPr>
        </p:nvSpPr>
        <p:spPr>
          <a:xfrm>
            <a:off x="719328" y="288964"/>
            <a:ext cx="10515600" cy="5203570"/>
          </a:xfrm>
        </p:spPr>
        <p:txBody>
          <a:bodyPr>
            <a:normAutofit fontScale="90000"/>
          </a:bodyPr>
          <a:lstStyle/>
          <a:p>
            <a:br>
              <a:rPr lang="en-GB" b="1"/>
            </a:br>
            <a:br>
              <a:rPr lang="en-GB" b="1"/>
            </a:br>
            <a:br>
              <a:rPr lang="en-GB" b="1"/>
            </a:br>
            <a:br>
              <a:rPr lang="en-GB" b="1"/>
            </a:br>
            <a:r>
              <a:rPr lang="en-GB" b="1"/>
              <a:t>Flashcards</a:t>
            </a:r>
            <a:br>
              <a:rPr lang="en-GB"/>
            </a:br>
            <a:br>
              <a:rPr lang="en-GB"/>
            </a:br>
            <a:br>
              <a:rPr lang="en-GB"/>
            </a:br>
            <a:br>
              <a:rPr lang="en-GB"/>
            </a:br>
            <a:endParaRPr lang="en-GB"/>
          </a:p>
        </p:txBody>
      </p:sp>
      <p:pic>
        <p:nvPicPr>
          <p:cNvPr id="4" name="Picture 3">
            <a:extLst>
              <a:ext uri="{FF2B5EF4-FFF2-40B4-BE49-F238E27FC236}">
                <a16:creationId xmlns:a16="http://schemas.microsoft.com/office/drawing/2014/main" id="{F87C116C-0302-64F4-E756-FE64FB0F0FE7}"/>
              </a:ext>
            </a:extLst>
          </p:cNvPr>
          <p:cNvPicPr>
            <a:picLocks noChangeAspect="1"/>
          </p:cNvPicPr>
          <p:nvPr/>
        </p:nvPicPr>
        <p:blipFill>
          <a:blip r:embed="rId4"/>
          <a:stretch>
            <a:fillRect/>
          </a:stretch>
        </p:blipFill>
        <p:spPr>
          <a:xfrm>
            <a:off x="3704965" y="771154"/>
            <a:ext cx="7610925" cy="5315692"/>
          </a:xfrm>
          <a:prstGeom prst="rect">
            <a:avLst/>
          </a:prstGeom>
        </p:spPr>
      </p:pic>
    </p:spTree>
    <p:extLst>
      <p:ext uri="{BB962C8B-B14F-4D97-AF65-F5344CB8AC3E}">
        <p14:creationId xmlns:p14="http://schemas.microsoft.com/office/powerpoint/2010/main" val="2526739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con Childe PPT1" id="{0A6938A5-1208-4E0F-B5F4-659665B708CF}" vid="{DACF0D34-A18B-4344-AF1A-E7F52EC46C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2762546-134f-435b-a3d8-01776a5e047b">
      <Terms xmlns="http://schemas.microsoft.com/office/infopath/2007/PartnerControls"/>
    </lcf76f155ced4ddcb4097134ff3c332f>
    <TaxCatchAll xmlns="3c6552ff-e203-492b-9a4a-86c2b1ce869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147561AB51DF428788596ACB76AD16" ma:contentTypeVersion="" ma:contentTypeDescription="Create a new document." ma:contentTypeScope="" ma:versionID="fd2bf89815a3d08e1333e865a571437c">
  <xsd:schema xmlns:xsd="http://www.w3.org/2001/XMLSchema" xmlns:xs="http://www.w3.org/2001/XMLSchema" xmlns:p="http://schemas.microsoft.com/office/2006/metadata/properties" xmlns:ns2="82762546-134f-435b-a3d8-01776a5e047b" xmlns:ns3="67fdbd2b-1973-427c-bffa-6d718ee9b636" xmlns:ns4="3c6552ff-e203-492b-9a4a-86c2b1ce869f" targetNamespace="http://schemas.microsoft.com/office/2006/metadata/properties" ma:root="true" ma:fieldsID="00672294dec573198491a2eeb19b4524" ns2:_="" ns3:_="" ns4:_="">
    <xsd:import namespace="82762546-134f-435b-a3d8-01776a5e047b"/>
    <xsd:import namespace="67fdbd2b-1973-427c-bffa-6d718ee9b636"/>
    <xsd:import namespace="3c6552ff-e203-492b-9a4a-86c2b1ce86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62546-134f-435b-a3d8-01776a5e0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c470fb7-5308-496a-a12b-188b66d4a6e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fdbd2b-1973-427c-bffa-6d718ee9b63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c6552ff-e203-492b-9a4a-86c2b1ce869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9F64BCF-503F-4F2E-86A0-989497ECA44D}" ma:internalName="TaxCatchAll" ma:showField="CatchAllData" ma:web="{67fdbd2b-1973-427c-bffa-6d718ee9b6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1D95B-C4F8-42A5-A8CD-8BCEA44EB4CC}">
  <ds:schemaRefs>
    <ds:schemaRef ds:uri="3c6552ff-e203-492b-9a4a-86c2b1ce869f"/>
    <ds:schemaRef ds:uri="67fdbd2b-1973-427c-bffa-6d718ee9b636"/>
    <ds:schemaRef ds:uri="82762546-134f-435b-a3d8-01776a5e047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B9553C8-E7E8-4199-8135-42DC4FBF91E8}">
  <ds:schemaRefs>
    <ds:schemaRef ds:uri="http://schemas.microsoft.com/sharepoint/v3/contenttype/forms"/>
  </ds:schemaRefs>
</ds:datastoreItem>
</file>

<file path=customXml/itemProps3.xml><?xml version="1.0" encoding="utf-8"?>
<ds:datastoreItem xmlns:ds="http://schemas.openxmlformats.org/officeDocument/2006/customXml" ds:itemID="{8CDA3AEA-B85A-4CE4-9D6D-35319A2F46BE}">
  <ds:schemaRefs>
    <ds:schemaRef ds:uri="3c6552ff-e203-492b-9a4a-86c2b1ce869f"/>
    <ds:schemaRef ds:uri="67fdbd2b-1973-427c-bffa-6d718ee9b636"/>
    <ds:schemaRef ds:uri="82762546-134f-435b-a3d8-01776a5e04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3519</Words>
  <Application>Microsoft Office PowerPoint</Application>
  <PresentationFormat>Widescreen</PresentationFormat>
  <Paragraphs>390</Paragraphs>
  <Slides>57</Slides>
  <Notes>43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57</vt:i4>
      </vt:variant>
    </vt:vector>
  </HeadingPairs>
  <TitlesOfParts>
    <vt:vector size="68" baseType="lpstr">
      <vt:lpstr>Aptos</vt:lpstr>
      <vt:lpstr>Aptos Display</vt:lpstr>
      <vt:lpstr>Arial</vt:lpstr>
      <vt:lpstr>Calibri</vt:lpstr>
      <vt:lpstr>Calibri Light</vt:lpstr>
      <vt:lpstr>Comic Sans MS</vt:lpstr>
      <vt:lpstr>Google Sans</vt:lpstr>
      <vt:lpstr>Times New Roman</vt:lpstr>
      <vt:lpstr>Wingdings</vt:lpstr>
      <vt:lpstr>Office Theme</vt:lpstr>
      <vt:lpstr>1_Office Theme</vt:lpstr>
      <vt:lpstr>Lacon Childe School</vt:lpstr>
      <vt:lpstr>Aims of this Academic Year  Be motivated to succeed Get involved in a range of opportunities Be resilient Access support where necessary Be informed about all aspects of school life including Post 16 and Careers  BE THE BEST YOU CAN BE!</vt:lpstr>
      <vt:lpstr>    Overview of KS4 – Key Dates  </vt:lpstr>
      <vt:lpstr>Year 10 Curriculum (2 week timetable)          GCSE – written examinations at the end of Year 11 with some non-examined assessments (NEA)  OCR Nationals – equivalent to GCSE with some examined modules </vt:lpstr>
      <vt:lpstr>Grading system for GCSE      </vt:lpstr>
      <vt:lpstr>How can you monitor your child's progress?        </vt:lpstr>
      <vt:lpstr>Homework - Revision set by experts  Why is homework important?   If a student completes an hour’s homework per school night for five years, it is the equivalent of an extra school year.  In addition:  It can help students to make more rapid progress in learning.    It can also provide students with the opportunity to:   - practise further what has been learnt in class.   - apply what they have learnt in new contexts or situations.   - prepare them for future learning.   - integrate skills with knowledge and concepts.        </vt:lpstr>
      <vt:lpstr>Homework – Tasks set at Lacon Childe  Sparx Maths and Reader Online quizzing Retrieval/revision tasks: Flashcards Read, Cover, Repeat, Check Mind Map Revision Clock Application tasks: past papers pre-reading with questions planning for extended writing pieces      </vt:lpstr>
      <vt:lpstr>    Flashcards    </vt:lpstr>
      <vt:lpstr>       Read,    Cover,    Repeat,   Check    </vt:lpstr>
      <vt:lpstr>Mind Maps    </vt:lpstr>
      <vt:lpstr>Revision Clocks    </vt:lpstr>
      <vt:lpstr>   Year 10 Team Head of KS4 - Charlotte Johnston Charlotte.Johnston@laconchildeschool.co.uk  Assistant Lead - Alice Martin Alice.Martin@laconchildeschool.co.uk  Form tutors 10 Clee - Aleks Koziel  Aleksandra.Koziel@laconchildeschool.co.uk 10 Mortimer - Helen Gilder Helen.Gilder@laconchildeschool.co.uk 10 Stretton - Sam Martin Sam.Martin@laconchildeschool.co.uk 10 Wrekin - Marianne Salmon Marianne.Salmon@laconchildeschool.co.uk    </vt:lpstr>
      <vt:lpstr>Support at LCS for Year 10 students Safeguarding Team Designated safeguarding lead - Kara Guise Kara.Guise@laconchildeschool.co.uk Operational Designated Safeguarding lead - Kerry Jasper Kerry.Jasper@laconchildeschool.co.uk Deputy Safeguarding Lead for KS4 - Charlotte Johnston Charlotte.Johnston@laconchildeschool.co.uk  SEND  SEND Coordinator - Tim Stiles Tim.Stiles@laconchildeschool.co.uk Support Assistant – Becky Young School nurse – Emma O'Connell (Wednesday Week B) Social Prescriber – Becky Rohr (Monday/Tuesday) Mental Health and Support Team – Charlotte Elvidge (Thursday) </vt:lpstr>
      <vt:lpstr>External support  </vt:lpstr>
      <vt:lpstr>External support  https://www.healthforteens.co.uk/shropshire/find-help/  </vt:lpstr>
      <vt:lpstr>PowerPoint Presentation</vt:lpstr>
      <vt:lpstr>  Successful Students  </vt:lpstr>
      <vt:lpstr>  Year 10 GCSE Booklet  </vt:lpstr>
      <vt:lpstr>  Year 10 Mentoring   </vt:lpstr>
      <vt:lpstr>     </vt:lpstr>
      <vt:lpstr>Lacon Childe School Expectations</vt:lpstr>
      <vt:lpstr>Expectations Around School</vt:lpstr>
      <vt:lpstr>Classroom Rules &amp; Expectations</vt:lpstr>
      <vt:lpstr>Classroom Rules &amp; Expectations</vt:lpstr>
      <vt:lpstr>Classroom Rules &amp; Expectations</vt:lpstr>
      <vt:lpstr>Mobile Phones</vt:lpstr>
      <vt:lpstr>Behaviour  What happens if a student doesn’t follow the rules?</vt:lpstr>
      <vt:lpstr>Disruption to Learning</vt:lpstr>
      <vt:lpstr>Interventions</vt:lpstr>
      <vt:lpstr>Rewards</vt:lpstr>
      <vt:lpstr>Attendance</vt:lpstr>
      <vt:lpstr>Why does attendance matter?</vt:lpstr>
      <vt:lpstr>Knowing Our Students - Landscape</vt:lpstr>
      <vt:lpstr>Absence Bands</vt:lpstr>
      <vt:lpstr>Knowing Our Students – Y10 Banding</vt:lpstr>
      <vt:lpstr>Importance of Attendance – DFE Research</vt:lpstr>
      <vt:lpstr>Importance of Attendance – DFE Research</vt:lpstr>
      <vt:lpstr>PowerPoint Presentation</vt:lpstr>
      <vt:lpstr>Mathematics GCSE   Edexcel board</vt:lpstr>
      <vt:lpstr>Year 10 Maths</vt:lpstr>
      <vt:lpstr>For students </vt:lpstr>
      <vt:lpstr>For Parents</vt:lpstr>
      <vt:lpstr>For parents &amp; students - homework</vt:lpstr>
      <vt:lpstr>English Language and Literature</vt:lpstr>
      <vt:lpstr>GCSE English/ English Literature AQA</vt:lpstr>
      <vt:lpstr>For students </vt:lpstr>
      <vt:lpstr>For Parents</vt:lpstr>
      <vt:lpstr>PowerPoint Presentation</vt:lpstr>
      <vt:lpstr>   GCSE Science  </vt:lpstr>
      <vt:lpstr>  Revision and Homework in Science  </vt:lpstr>
      <vt:lpstr>PSHE        </vt:lpstr>
      <vt:lpstr> Careers Guidance  We have a careers advisor who comes in once a week on a Tuesday to talk to our students.  Mrs Hunter will conduct one-to-one interviews with our Year 10 students.   She is an expert in Careers guidance and has helped hundreds of our students to better understand what they want to do and how they can get there.   If your child is in any doubt about their future or has not made any decisions yet, please feel free to get in touch with Mrs Koziel for more information.        </vt:lpstr>
      <vt:lpstr>Work Experience  6-10th July 2026. One week placement.  Student responsibility. Can be anything!  Placement finalised by first week in December Sort it out as soon as possible! Unifrog - 29th October student log in deadline.     </vt:lpstr>
      <vt:lpstr>PowerPoint Presentation</vt:lpstr>
      <vt:lpstr>Post-16 Options  Now is the time to start thinking about the future! Will your child’s decision fall under:  Sixth Form College Apprenticeship Other Career Options  Lacon Childe School Careers Fayre - 6th October  </vt:lpstr>
      <vt:lpstr>Y10 Information Evening</vt:lpstr>
    </vt:vector>
  </TitlesOfParts>
  <Company>Telford and Wrekin IDT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Johnston, Charlotte</dc:creator>
  <cp:lastModifiedBy>Bill, Lisa</cp:lastModifiedBy>
  <cp:revision>5</cp:revision>
  <dcterms:created xsi:type="dcterms:W3CDTF">2025-09-15T12:32:24Z</dcterms:created>
  <dcterms:modified xsi:type="dcterms:W3CDTF">2025-10-01T14:32:28Z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0x01010002147561AB51DF428788596ACB76AD16</vt:lpwstr>
  </property>
  <property fmtid="{D5CDD505-2E9C-101B-9397-08002B2CF9AE}" pid="3" name="MediaServiceImageTags">
    <vt:lpwstr/>
  </property>
</Properties>
</file>