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4" r:id="rId5"/>
    <p:sldId id="261" r:id="rId6"/>
    <p:sldId id="263" r:id="rId7"/>
    <p:sldId id="265" r:id="rId8"/>
    <p:sldId id="266" r:id="rId9"/>
  </p:sldIdLst>
  <p:sldSz cx="12192000" cy="6858000"/>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9" autoAdjust="0"/>
    <p:restoredTop sz="94660"/>
  </p:normalViewPr>
  <p:slideViewPr>
    <p:cSldViewPr snapToGrid="0">
      <p:cViewPr varScale="1">
        <p:scale>
          <a:sx n="92" d="100"/>
          <a:sy n="92" d="100"/>
        </p:scale>
        <p:origin x="101" y="32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nessy, Emma" userId="54780449-32c0-4b10-b67b-0cb64c2ed66d" providerId="ADAL" clId="{00EA413F-B163-4330-82D3-CB2B781BFDFD}"/>
    <pc:docChg chg="undo custSel modSld">
      <pc:chgData name="Hennessy, Emma" userId="54780449-32c0-4b10-b67b-0cb64c2ed66d" providerId="ADAL" clId="{00EA413F-B163-4330-82D3-CB2B781BFDFD}" dt="2020-01-31T08:12:49.255" v="235" actId="20577"/>
      <pc:docMkLst>
        <pc:docMk/>
      </pc:docMkLst>
      <pc:sldChg chg="modSp">
        <pc:chgData name="Hennessy, Emma" userId="54780449-32c0-4b10-b67b-0cb64c2ed66d" providerId="ADAL" clId="{00EA413F-B163-4330-82D3-CB2B781BFDFD}" dt="2020-01-31T08:12:49.255" v="235" actId="20577"/>
        <pc:sldMkLst>
          <pc:docMk/>
          <pc:sldMk cId="0" sldId="261"/>
        </pc:sldMkLst>
        <pc:spChg chg="mod">
          <ac:chgData name="Hennessy, Emma" userId="54780449-32c0-4b10-b67b-0cb64c2ed66d" providerId="ADAL" clId="{00EA413F-B163-4330-82D3-CB2B781BFDFD}" dt="2020-01-31T08:12:49.255" v="235" actId="20577"/>
          <ac:spMkLst>
            <pc:docMk/>
            <pc:sldMk cId="0" sldId="261"/>
            <ac:spMk id="13313" creationId="{00000000-0000-0000-0000-000000000000}"/>
          </ac:spMkLst>
        </pc:spChg>
      </pc:sldChg>
      <pc:sldChg chg="modSp">
        <pc:chgData name="Hennessy, Emma" userId="54780449-32c0-4b10-b67b-0cb64c2ed66d" providerId="ADAL" clId="{00EA413F-B163-4330-82D3-CB2B781BFDFD}" dt="2020-01-31T08:11:24.537" v="117" actId="20577"/>
        <pc:sldMkLst>
          <pc:docMk/>
          <pc:sldMk cId="0" sldId="263"/>
        </pc:sldMkLst>
        <pc:spChg chg="mod">
          <ac:chgData name="Hennessy, Emma" userId="54780449-32c0-4b10-b67b-0cb64c2ed66d" providerId="ADAL" clId="{00EA413F-B163-4330-82D3-CB2B781BFDFD}" dt="2020-01-31T08:11:24.537" v="117" actId="20577"/>
          <ac:spMkLst>
            <pc:docMk/>
            <pc:sldMk cId="0" sldId="263"/>
            <ac:spMk id="14337" creationId="{00000000-0000-0000-0000-000000000000}"/>
          </ac:spMkLst>
        </pc:spChg>
        <pc:spChg chg="mod">
          <ac:chgData name="Hennessy, Emma" userId="54780449-32c0-4b10-b67b-0cb64c2ed66d" providerId="ADAL" clId="{00EA413F-B163-4330-82D3-CB2B781BFDFD}" dt="2020-01-31T08:08:48.428" v="56" actId="255"/>
          <ac:spMkLst>
            <pc:docMk/>
            <pc:sldMk cId="0" sldId="263"/>
            <ac:spMk id="14338"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39B9D8FB-81B8-4526-AC56-8FC084FCFA26}" type="datetimeFigureOut">
              <a:rPr lang="en-GB"/>
              <a:pPr>
                <a:defRPr/>
              </a:pPr>
              <a:t>31/01/2020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F3B0531-9F5A-4DED-A005-246E47E82C8C}"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B69E9D21-AD12-4456-B8B9-8705E0F59E43}" type="datetimeFigureOut">
              <a:rPr lang="en-GB"/>
              <a:pPr>
                <a:defRPr/>
              </a:pPr>
              <a:t>31/01/2020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5A2D7B1-274A-4F1F-B6CD-B2C0F586660D}"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FEEE6D95-D829-4B07-AD49-5160ADEE7DDB}" type="datetimeFigureOut">
              <a:rPr lang="en-GB"/>
              <a:pPr>
                <a:defRPr/>
              </a:pPr>
              <a:t>31/01/2020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BD8B33D-3F06-49D2-B540-732180C86DF7}"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E222264C-7503-4496-A05C-D872DBCCFAC9}" type="datetimeFigureOut">
              <a:rPr lang="en-GB"/>
              <a:pPr>
                <a:defRPr/>
              </a:pPr>
              <a:t>31/01/2020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1BF155B-5F59-4C20-9AED-1F83B50ACC4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1DEB291-F036-41B8-AA8F-5A6F44600979}" type="datetimeFigureOut">
              <a:rPr lang="en-GB"/>
              <a:pPr>
                <a:defRPr/>
              </a:pPr>
              <a:t>31/01/2020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29E9DC5-DF97-4292-86E6-225D49E112AE}"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601BDBC9-54B5-4086-BCA5-75E38F2BC32B}" type="datetimeFigureOut">
              <a:rPr lang="en-GB"/>
              <a:pPr>
                <a:defRPr/>
              </a:pPr>
              <a:t>31/01/2020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143E1533-1A54-49D1-B205-508326D342A2}"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1B64A46A-ED16-422C-9E33-04FF1A5501A3}" type="datetimeFigureOut">
              <a:rPr lang="en-GB"/>
              <a:pPr>
                <a:defRPr/>
              </a:pPr>
              <a:t>31/01/2020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04669704-3040-4227-975D-5A9D5D04085A}"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DB3451A6-8F3F-49F4-AC57-9E618E958A68}" type="datetimeFigureOut">
              <a:rPr lang="en-GB"/>
              <a:pPr>
                <a:defRPr/>
              </a:pPr>
              <a:t>31/01/2020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2D549184-4C1C-4C0A-9886-0DA80871EB8F}"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C5B28E5-7454-4386-A791-6F17C477C89F}" type="datetimeFigureOut">
              <a:rPr lang="en-GB"/>
              <a:pPr>
                <a:defRPr/>
              </a:pPr>
              <a:t>31/01/2020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4FAF5350-D9FE-4D93-A8CC-485DA2BC8CB0}"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1063233-1C2F-4E50-AEAD-53588363903C}" type="datetimeFigureOut">
              <a:rPr lang="en-GB"/>
              <a:pPr>
                <a:defRPr/>
              </a:pPr>
              <a:t>31/01/2020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85DE4DD-D5C6-42E2-8D81-2FD9AD87F8D5}"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CC07F52-E2D6-454E-8441-25E12E2809A3}" type="datetimeFigureOut">
              <a:rPr lang="en-GB"/>
              <a:pPr>
                <a:defRPr/>
              </a:pPr>
              <a:t>31/01/2020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692D9EE-CA63-4E59-9679-A8BE9E1CF493}"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F0716BF-9E5E-4B58-942C-FA9173BA2F2F}" type="datetimeFigureOut">
              <a:rPr lang="en-GB"/>
              <a:pPr>
                <a:defRPr/>
              </a:pPr>
              <a:t>31/01/2020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E07547B-8F34-444C-A98A-59BDA3EFDED5}"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3682" y="295835"/>
            <a:ext cx="9444318" cy="3214128"/>
          </a:xfrm>
        </p:spPr>
        <p:txBody>
          <a:bodyPr/>
          <a:lstStyle/>
          <a:p>
            <a:r>
              <a:rPr lang="en-GB" sz="7200" dirty="0">
                <a:latin typeface="Broadway" panose="04040905080B02020502" pitchFamily="82" charset="0"/>
              </a:rPr>
              <a:t>English Language</a:t>
            </a:r>
            <a:br>
              <a:rPr lang="en-GB" sz="7200" dirty="0">
                <a:latin typeface="Broadway" panose="04040905080B02020502" pitchFamily="82" charset="0"/>
              </a:rPr>
            </a:br>
            <a:r>
              <a:rPr lang="en-GB" sz="7200" dirty="0">
                <a:latin typeface="Broadway" panose="04040905080B02020502" pitchFamily="82" charset="0"/>
              </a:rPr>
              <a:t> </a:t>
            </a:r>
          </a:p>
        </p:txBody>
      </p:sp>
      <p:sp>
        <p:nvSpPr>
          <p:cNvPr id="3" name="Subtitle 2"/>
          <p:cNvSpPr>
            <a:spLocks noGrp="1"/>
          </p:cNvSpPr>
          <p:nvPr>
            <p:ph type="subTitle" idx="1"/>
          </p:nvPr>
        </p:nvSpPr>
        <p:spPr/>
        <p:txBody>
          <a:bodyPr/>
          <a:lstStyle/>
          <a:p>
            <a:r>
              <a:rPr lang="en-GB" sz="6600" dirty="0">
                <a:latin typeface="Broadway" panose="04040905080B02020502" pitchFamily="82" charset="0"/>
              </a:rPr>
              <a:t>Reading skills </a:t>
            </a:r>
          </a:p>
          <a:p>
            <a:r>
              <a:rPr lang="en-GB" sz="6600" dirty="0">
                <a:latin typeface="Broadway" panose="04040905080B02020502" pitchFamily="82" charset="0"/>
              </a:rPr>
              <a:t>Papers 1 and 2</a:t>
            </a:r>
          </a:p>
        </p:txBody>
      </p:sp>
    </p:spTree>
    <p:extLst>
      <p:ext uri="{BB962C8B-B14F-4D97-AF65-F5344CB8AC3E}">
        <p14:creationId xmlns:p14="http://schemas.microsoft.com/office/powerpoint/2010/main" val="3120432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a:xfrm>
            <a:off x="125413" y="0"/>
            <a:ext cx="4921250" cy="803275"/>
          </a:xfrm>
        </p:spPr>
        <p:txBody>
          <a:bodyPr/>
          <a:lstStyle/>
          <a:p>
            <a:pPr eaLnBrk="1" hangingPunct="1"/>
            <a:r>
              <a:rPr lang="en-GB" sz="1800" b="1" dirty="0"/>
              <a:t> Paper 1 </a:t>
            </a:r>
            <a:br>
              <a:rPr lang="en-GB" sz="1800" b="1" dirty="0"/>
            </a:br>
            <a:r>
              <a:rPr lang="en-GB" sz="1200" b="1" dirty="0"/>
              <a:t>Snap revision: In particular look at pages 4 -5, 10-18, 22-25, 30-31, 34-35 (ask if you </a:t>
            </a:r>
            <a:r>
              <a:rPr lang="en-GB" sz="1200" b="1"/>
              <a:t>want these)</a:t>
            </a:r>
            <a:endParaRPr lang="en-GB" sz="1200" b="1" dirty="0"/>
          </a:p>
        </p:txBody>
      </p:sp>
      <p:sp>
        <p:nvSpPr>
          <p:cNvPr id="13314" name="TextBox 3"/>
          <p:cNvSpPr txBox="1">
            <a:spLocks noChangeArrowheads="1"/>
          </p:cNvSpPr>
          <p:nvPr/>
        </p:nvSpPr>
        <p:spPr bwMode="auto">
          <a:xfrm>
            <a:off x="5316538" y="157163"/>
            <a:ext cx="6400800" cy="1196975"/>
          </a:xfrm>
          <a:prstGeom prst="rect">
            <a:avLst/>
          </a:prstGeom>
          <a:noFill/>
          <a:ln w="9525">
            <a:solidFill>
              <a:schemeClr val="tx1"/>
            </a:solidFill>
            <a:miter lim="800000"/>
            <a:headEnd/>
            <a:tailEnd/>
          </a:ln>
        </p:spPr>
        <p:txBody>
          <a:bodyPr>
            <a:spAutoFit/>
          </a:bodyPr>
          <a:lstStyle/>
          <a:p>
            <a:r>
              <a:rPr lang="en-GB" sz="1200" b="1" dirty="0">
                <a:latin typeface="Calibri" pitchFamily="34" charset="0"/>
              </a:rPr>
              <a:t>Question 1 (select and retrieve information) List 4 things …</a:t>
            </a:r>
          </a:p>
          <a:p>
            <a:r>
              <a:rPr lang="en-GB" sz="1200" b="1" dirty="0">
                <a:latin typeface="Calibri" pitchFamily="34" charset="0"/>
              </a:rPr>
              <a:t>Action points: This question depends on close reading and simple information retrieval.</a:t>
            </a:r>
          </a:p>
          <a:p>
            <a:r>
              <a:rPr lang="en-GB" sz="1200" dirty="0">
                <a:latin typeface="Calibri" pitchFamily="34" charset="0"/>
              </a:rPr>
              <a:t>a. Highlight information in the text.</a:t>
            </a:r>
          </a:p>
          <a:p>
            <a:r>
              <a:rPr lang="en-GB" sz="1200" dirty="0">
                <a:latin typeface="Calibri" pitchFamily="34" charset="0"/>
              </a:rPr>
              <a:t>b. Re-read and ask yourself – is it relevant? </a:t>
            </a:r>
          </a:p>
          <a:p>
            <a:r>
              <a:rPr lang="en-GB" sz="1200" dirty="0">
                <a:latin typeface="Calibri" pitchFamily="34" charset="0"/>
              </a:rPr>
              <a:t>c. Write as statements starting with the subject. No single word answers.</a:t>
            </a:r>
          </a:p>
          <a:p>
            <a:r>
              <a:rPr lang="en-GB" sz="1200" dirty="0">
                <a:latin typeface="Calibri" pitchFamily="34" charset="0"/>
              </a:rPr>
              <a:t>d. Pages 5, 18 of Snap revision guide</a:t>
            </a:r>
          </a:p>
        </p:txBody>
      </p:sp>
      <p:sp>
        <p:nvSpPr>
          <p:cNvPr id="13315" name="TextBox 4"/>
          <p:cNvSpPr txBox="1">
            <a:spLocks noChangeArrowheads="1"/>
          </p:cNvSpPr>
          <p:nvPr/>
        </p:nvSpPr>
        <p:spPr bwMode="auto">
          <a:xfrm>
            <a:off x="0" y="803275"/>
            <a:ext cx="4652963" cy="6109365"/>
          </a:xfrm>
          <a:prstGeom prst="rect">
            <a:avLst/>
          </a:prstGeom>
          <a:noFill/>
          <a:ln w="9525">
            <a:solidFill>
              <a:schemeClr val="tx1"/>
            </a:solidFill>
            <a:miter lim="800000"/>
            <a:headEnd/>
            <a:tailEnd/>
          </a:ln>
        </p:spPr>
        <p:txBody>
          <a:bodyPr wrap="square">
            <a:spAutoFit/>
          </a:bodyPr>
          <a:lstStyle/>
          <a:p>
            <a:r>
              <a:rPr lang="en-GB" sz="1200" b="1" dirty="0">
                <a:latin typeface="Calibri" pitchFamily="34" charset="0"/>
              </a:rPr>
              <a:t>Question 2 comment on / analyse language from a short specified passage</a:t>
            </a:r>
          </a:p>
          <a:p>
            <a:r>
              <a:rPr lang="en-GB" sz="1200" b="1" dirty="0">
                <a:latin typeface="Calibri" pitchFamily="34" charset="0"/>
              </a:rPr>
              <a:t> </a:t>
            </a:r>
            <a:r>
              <a:rPr lang="en-GB" altLang="en-US" sz="1100" dirty="0"/>
              <a:t>Language AO2 Explain how writers’ use language to achieve affects and influence readers, using relevant subject terminology.</a:t>
            </a:r>
            <a:endParaRPr lang="en-GB" sz="1100" b="1" dirty="0">
              <a:latin typeface="Calibri" pitchFamily="34" charset="0"/>
            </a:endParaRPr>
          </a:p>
          <a:p>
            <a:r>
              <a:rPr lang="en-GB" sz="1100" b="1" dirty="0">
                <a:latin typeface="Calibri" pitchFamily="34" charset="0"/>
              </a:rPr>
              <a:t>How you are assessed on the mark scheme:</a:t>
            </a:r>
          </a:p>
          <a:p>
            <a:pPr marL="171450" indent="-171450">
              <a:buFont typeface="Arial" panose="020B0604020202020204" pitchFamily="34" charset="0"/>
              <a:buChar char="•"/>
            </a:pPr>
            <a:r>
              <a:rPr lang="en-GB" sz="1100" dirty="0"/>
              <a:t>Making accurate use of subject terminology</a:t>
            </a:r>
          </a:p>
          <a:p>
            <a:pPr marL="171450" indent="-171450">
              <a:buFont typeface="Arial" panose="020B0604020202020204" pitchFamily="34" charset="0"/>
              <a:buChar char="•"/>
            </a:pPr>
            <a:r>
              <a:rPr lang="en-GB" sz="1100" dirty="0"/>
              <a:t>Selecting a range of appropriate textual details</a:t>
            </a:r>
          </a:p>
          <a:p>
            <a:pPr marL="171450" indent="-171450">
              <a:buFont typeface="Arial" panose="020B0604020202020204" pitchFamily="34" charset="0"/>
              <a:buChar char="•"/>
            </a:pPr>
            <a:r>
              <a:rPr lang="en-GB" sz="1100" dirty="0"/>
              <a:t>Explaining and analysing the effects of the writer’s language choices</a:t>
            </a:r>
            <a:endParaRPr lang="en-GB" altLang="en-US" sz="1100" dirty="0"/>
          </a:p>
          <a:p>
            <a:r>
              <a:rPr lang="en-GB" altLang="en-US" sz="1100" dirty="0" err="1"/>
              <a:t>Appro</a:t>
            </a:r>
            <a:r>
              <a:rPr lang="en-US" altLang="en-US" sz="1100" dirty="0"/>
              <a:t>ach:</a:t>
            </a:r>
          </a:p>
          <a:p>
            <a:r>
              <a:rPr lang="en-GB" altLang="en-US" sz="1100" dirty="0"/>
              <a:t>1. </a:t>
            </a:r>
            <a:r>
              <a:rPr lang="en-US" altLang="en-US" sz="1100" dirty="0"/>
              <a:t>H</a:t>
            </a:r>
            <a:r>
              <a:rPr lang="en-GB" altLang="en-US" sz="1100" dirty="0" err="1"/>
              <a:t>ighlight</a:t>
            </a:r>
            <a:r>
              <a:rPr lang="en-GB" altLang="en-US" sz="1100" dirty="0"/>
              <a:t> examples of language features.</a:t>
            </a:r>
          </a:p>
          <a:p>
            <a:r>
              <a:rPr lang="en-GB" altLang="en-US" sz="1100" dirty="0"/>
              <a:t>2. </a:t>
            </a:r>
            <a:r>
              <a:rPr lang="en-US" altLang="en-US" sz="1100" dirty="0"/>
              <a:t>U</a:t>
            </a:r>
            <a:r>
              <a:rPr lang="en-GB" altLang="en-US" sz="1100" dirty="0"/>
              <a:t>se subject terms, individual word classes and techniques e.g. adjectives, simile etc.</a:t>
            </a:r>
          </a:p>
          <a:p>
            <a:r>
              <a:rPr lang="en-GB" altLang="en-US" sz="1100" dirty="0"/>
              <a:t>3. </a:t>
            </a:r>
            <a:r>
              <a:rPr lang="en-US" altLang="en-US" sz="1100" dirty="0"/>
              <a:t>C</a:t>
            </a:r>
            <a:r>
              <a:rPr lang="en-GB" altLang="en-US" sz="1100" dirty="0"/>
              <a:t>over 2 or 3 different language features and paragraph these separately.</a:t>
            </a:r>
          </a:p>
          <a:p>
            <a:r>
              <a:rPr lang="en-GB" altLang="en-US" sz="1100" dirty="0"/>
              <a:t>4. </a:t>
            </a:r>
            <a:r>
              <a:rPr lang="en-US" altLang="en-US" sz="1100" dirty="0"/>
              <a:t>U</a:t>
            </a:r>
            <a:r>
              <a:rPr lang="en-GB" altLang="en-US" sz="1100" dirty="0"/>
              <a:t>se relevant quotations.</a:t>
            </a:r>
          </a:p>
          <a:p>
            <a:r>
              <a:rPr lang="en-GB" altLang="en-US" sz="1100" dirty="0"/>
              <a:t>5. </a:t>
            </a:r>
            <a:r>
              <a:rPr lang="en-US" altLang="en-US" sz="1100" dirty="0"/>
              <a:t>C</a:t>
            </a:r>
            <a:r>
              <a:rPr lang="en-GB" altLang="en-US" sz="1100" dirty="0" err="1"/>
              <a:t>omment</a:t>
            </a:r>
            <a:r>
              <a:rPr lang="en-GB" altLang="en-US" sz="1100" dirty="0"/>
              <a:t> on the effect of individual words and phrases. Try to label these e.g. verbs, </a:t>
            </a:r>
            <a:r>
              <a:rPr lang="en-US" altLang="en-US" sz="1100" dirty="0"/>
              <a:t>nouns, adjectives etc.</a:t>
            </a:r>
            <a:endParaRPr lang="en-GB" altLang="en-US" sz="1100" dirty="0"/>
          </a:p>
          <a:p>
            <a:r>
              <a:rPr lang="en-GB" altLang="en-US" sz="1100" dirty="0"/>
              <a:t>6. </a:t>
            </a:r>
            <a:r>
              <a:rPr lang="en-US" altLang="en-US" sz="1100" dirty="0"/>
              <a:t>L</a:t>
            </a:r>
            <a:r>
              <a:rPr lang="en-GB" altLang="en-US" sz="1100" dirty="0"/>
              <a:t>ink comments to the subject of the text</a:t>
            </a:r>
            <a:r>
              <a:rPr lang="en-US" altLang="en-US" sz="1100" dirty="0"/>
              <a:t>/ question. YOU MUST LINK THE EFFECTS TO THE CONTEXT WITHIN THIS PIECE OF WRITING.</a:t>
            </a:r>
            <a:endParaRPr lang="en-GB" altLang="en-US" sz="1100" dirty="0"/>
          </a:p>
          <a:p>
            <a:r>
              <a:rPr lang="en-GB" altLang="en-US" sz="1100" dirty="0"/>
              <a:t>7.</a:t>
            </a:r>
            <a:r>
              <a:rPr lang="en-US" altLang="en-US" sz="1100" dirty="0"/>
              <a:t> Consider</a:t>
            </a:r>
            <a:r>
              <a:rPr lang="en-GB" altLang="en-US" sz="1100" dirty="0"/>
              <a:t> alternative interpretations?</a:t>
            </a:r>
          </a:p>
          <a:p>
            <a:r>
              <a:rPr lang="en-GB" altLang="en-US" sz="1100" dirty="0"/>
              <a:t>8. </a:t>
            </a:r>
            <a:r>
              <a:rPr lang="en-US" altLang="en-US" sz="1100" dirty="0"/>
              <a:t>E</a:t>
            </a:r>
            <a:r>
              <a:rPr lang="en-GB" altLang="en-US" sz="1100" dirty="0" err="1"/>
              <a:t>xplore</a:t>
            </a:r>
            <a:r>
              <a:rPr lang="en-GB" altLang="en-US" sz="1100" dirty="0"/>
              <a:t> the effect on the reader.</a:t>
            </a:r>
          </a:p>
          <a:p>
            <a:r>
              <a:rPr lang="en-GB" altLang="en-US" sz="1100" dirty="0"/>
              <a:t>9. </a:t>
            </a:r>
            <a:r>
              <a:rPr lang="en-US" altLang="en-US" sz="1100" dirty="0"/>
              <a:t>L</a:t>
            </a:r>
            <a:r>
              <a:rPr lang="en-GB" altLang="en-US" sz="1100" dirty="0"/>
              <a:t>ink quotations to each other and </a:t>
            </a:r>
            <a:r>
              <a:rPr lang="en-GB" altLang="en-US" sz="1100" dirty="0" err="1"/>
              <a:t>identif</a:t>
            </a:r>
            <a:r>
              <a:rPr lang="en-US" altLang="en-US" sz="1100" dirty="0"/>
              <a:t>y</a:t>
            </a:r>
            <a:r>
              <a:rPr lang="en-GB" altLang="en-US" sz="1100" dirty="0"/>
              <a:t> patterns in use of imagery/ language.</a:t>
            </a:r>
          </a:p>
          <a:p>
            <a:r>
              <a:rPr lang="en-GB" sz="1100" b="1" dirty="0"/>
              <a:t>Pitfalls to avoid:</a:t>
            </a:r>
          </a:p>
          <a:p>
            <a:r>
              <a:rPr lang="en-GB" sz="1100" dirty="0"/>
              <a:t>Lack of subject terms;</a:t>
            </a:r>
          </a:p>
          <a:p>
            <a:r>
              <a:rPr lang="en-GB" sz="1100" dirty="0"/>
              <a:t>Poor choice of quotations;</a:t>
            </a:r>
          </a:p>
          <a:p>
            <a:r>
              <a:rPr lang="en-GB" sz="1100" dirty="0"/>
              <a:t>Lacking developed comments on the effect on the reader/ linkage to the question/ context of the writing.</a:t>
            </a:r>
          </a:p>
          <a:p>
            <a:r>
              <a:rPr lang="en-GB" sz="1100" b="1" dirty="0"/>
              <a:t>Actions:</a:t>
            </a:r>
          </a:p>
          <a:p>
            <a:r>
              <a:rPr lang="en-GB" sz="1100" dirty="0"/>
              <a:t>Learn key terms and build confidence with applying them correctly.</a:t>
            </a:r>
          </a:p>
          <a:p>
            <a:r>
              <a:rPr lang="en-GB" sz="1100" dirty="0"/>
              <a:t>Always consider why the writer used these words/ techniques? What is the intended effect?</a:t>
            </a:r>
          </a:p>
          <a:p>
            <a:r>
              <a:rPr lang="en-GB" sz="1100" dirty="0"/>
              <a:t>Snap revision: Pages 11, 37.</a:t>
            </a:r>
          </a:p>
        </p:txBody>
      </p:sp>
      <p:sp>
        <p:nvSpPr>
          <p:cNvPr id="13316" name="TextBox 5"/>
          <p:cNvSpPr txBox="1">
            <a:spLocks noChangeArrowheads="1"/>
          </p:cNvSpPr>
          <p:nvPr/>
        </p:nvSpPr>
        <p:spPr bwMode="auto">
          <a:xfrm>
            <a:off x="4652963" y="1311275"/>
            <a:ext cx="7539037" cy="5509200"/>
          </a:xfrm>
          <a:prstGeom prst="rect">
            <a:avLst/>
          </a:prstGeom>
          <a:noFill/>
          <a:ln w="9525">
            <a:solidFill>
              <a:schemeClr val="tx1"/>
            </a:solidFill>
            <a:miter lim="800000"/>
            <a:headEnd/>
            <a:tailEnd/>
          </a:ln>
        </p:spPr>
        <p:txBody>
          <a:bodyPr>
            <a:spAutoFit/>
          </a:bodyPr>
          <a:lstStyle/>
          <a:p>
            <a:r>
              <a:rPr lang="en-GB" sz="1100" b="1" dirty="0">
                <a:latin typeface="Calibri" pitchFamily="34" charset="0"/>
              </a:rPr>
              <a:t>Question 3 Structure (A02)</a:t>
            </a:r>
          </a:p>
          <a:p>
            <a:r>
              <a:rPr lang="en-GB" sz="1100" b="1" dirty="0">
                <a:latin typeface="Calibri" pitchFamily="34" charset="0"/>
              </a:rPr>
              <a:t>How you are assessed</a:t>
            </a:r>
            <a:r>
              <a:rPr lang="en-GB" sz="1100" dirty="0">
                <a:latin typeface="Calibri" pitchFamily="34" charset="0"/>
              </a:rPr>
              <a:t> on the mark scheme:</a:t>
            </a:r>
            <a:endParaRPr lang="en-GB" altLang="en-US" sz="1100" dirty="0"/>
          </a:p>
          <a:p>
            <a:r>
              <a:rPr lang="en-GB" altLang="en-US" sz="1100" dirty="0"/>
              <a:t>Explain how writers’ use structure to achieve affects and influence readers, using appropriate subject terminology. For this question you must consider the whole text. Consider the context which is given e.g. this extract comes from the beginning of a novel</a:t>
            </a:r>
            <a:r>
              <a:rPr lang="en-US" altLang="en-US" sz="1100" dirty="0"/>
              <a:t>.. Comments can be linked to whole text level e.g. openings and endings; paragraph level e.g. cohesion and shifts in paragraphs and sentence level where the sentence has an impact on the text as a whole e.g. a key sentence signposting a change or revelation.</a:t>
            </a:r>
          </a:p>
          <a:p>
            <a:r>
              <a:rPr lang="en-US" altLang="en-US" sz="1100" dirty="0"/>
              <a:t>You should: select appropriate examples or features linked to structure - </a:t>
            </a:r>
            <a:r>
              <a:rPr lang="en-US" altLang="en-US" sz="1100" dirty="0" err="1"/>
              <a:t>Analyse</a:t>
            </a:r>
            <a:r>
              <a:rPr lang="en-US" altLang="en-US" sz="1100" dirty="0"/>
              <a:t> the effects of these - Use relevant subject terminology.</a:t>
            </a:r>
            <a:endParaRPr lang="en-GB" altLang="en-US" sz="1100" dirty="0"/>
          </a:p>
          <a:p>
            <a:r>
              <a:rPr lang="en-US" altLang="en-US" sz="1100" dirty="0"/>
              <a:t>Approach:</a:t>
            </a:r>
          </a:p>
          <a:p>
            <a:r>
              <a:rPr lang="en-US" altLang="en-US" sz="1100" dirty="0"/>
              <a:t>1. I</a:t>
            </a:r>
            <a:r>
              <a:rPr lang="en-GB" altLang="en-US" sz="1100" dirty="0" err="1"/>
              <a:t>dentif</a:t>
            </a:r>
            <a:r>
              <a:rPr lang="en-US" altLang="en-US" sz="1100" dirty="0"/>
              <a:t>y</a:t>
            </a:r>
            <a:r>
              <a:rPr lang="en-GB" altLang="en-US" sz="1100" dirty="0"/>
              <a:t> structural shifts in the text and </a:t>
            </a:r>
            <a:r>
              <a:rPr lang="en-GB" altLang="en-US" sz="1100" dirty="0" err="1"/>
              <a:t>highligh</a:t>
            </a:r>
            <a:r>
              <a:rPr lang="en-US" altLang="en-US" sz="1100" dirty="0"/>
              <a:t>t</a:t>
            </a:r>
            <a:r>
              <a:rPr lang="en-GB" altLang="en-US" sz="1100" dirty="0"/>
              <a:t> these.</a:t>
            </a:r>
          </a:p>
          <a:p>
            <a:r>
              <a:rPr lang="en-GB" altLang="en-US" sz="1100" dirty="0"/>
              <a:t>2. </a:t>
            </a:r>
            <a:r>
              <a:rPr lang="en-US" altLang="en-US" sz="1100" dirty="0"/>
              <a:t>U</a:t>
            </a:r>
            <a:r>
              <a:rPr lang="en-GB" altLang="en-US" sz="1100" dirty="0"/>
              <a:t>se relevant subject terminology: perspective, foreshadowing, shifts in focus , zooming in</a:t>
            </a:r>
            <a:r>
              <a:rPr lang="en-US" altLang="en-US" sz="1100" dirty="0"/>
              <a:t> -</a:t>
            </a:r>
            <a:r>
              <a:rPr lang="en-GB" altLang="en-US" sz="1100" dirty="0"/>
              <a:t> cinematic approach</a:t>
            </a:r>
            <a:r>
              <a:rPr lang="en-US" altLang="en-US" sz="1100" dirty="0"/>
              <a:t> to give sequential understanding, changes in narrative perspective e.g. change to dialogue – outward to inward perspectives/ understanding of characters. links between external actions and internal thoughts e.g. flashback, foreshadowing, use of repetition and symbolic threads, discourse markers and connectives and their effect on the whole text, shifts in time or place,  juxtaposition of viewpoints, unanswered questions to intrigue and engage the reader.</a:t>
            </a:r>
            <a:endParaRPr lang="en-GB" altLang="en-US" sz="1100" dirty="0"/>
          </a:p>
          <a:p>
            <a:r>
              <a:rPr lang="en-GB" altLang="en-US" sz="1100" dirty="0"/>
              <a:t>3. </a:t>
            </a:r>
            <a:r>
              <a:rPr lang="en-US" altLang="en-US" sz="1100" dirty="0"/>
              <a:t>U</a:t>
            </a:r>
            <a:r>
              <a:rPr lang="en-GB" altLang="en-US" sz="1100" dirty="0"/>
              <a:t>se PEE paragraphs.</a:t>
            </a:r>
          </a:p>
          <a:p>
            <a:r>
              <a:rPr lang="en-GB" altLang="en-US" sz="1100" dirty="0"/>
              <a:t>4. </a:t>
            </a:r>
            <a:r>
              <a:rPr lang="en-US" altLang="en-US" sz="1100" dirty="0"/>
              <a:t>E</a:t>
            </a:r>
            <a:r>
              <a:rPr lang="en-GB" altLang="en-US" sz="1100" dirty="0" err="1"/>
              <a:t>xplore</a:t>
            </a:r>
            <a:r>
              <a:rPr lang="en-GB" altLang="en-US" sz="1100" dirty="0"/>
              <a:t> the writer’s intentions in making these shifts.</a:t>
            </a:r>
          </a:p>
          <a:p>
            <a:r>
              <a:rPr lang="en-GB" altLang="en-US" sz="1100" dirty="0"/>
              <a:t>5. </a:t>
            </a:r>
            <a:r>
              <a:rPr lang="en-US" altLang="en-US" sz="1100" dirty="0"/>
              <a:t>Write</a:t>
            </a:r>
            <a:r>
              <a:rPr lang="en-GB" altLang="en-US" sz="1100" dirty="0"/>
              <a:t> about the effect on the reader.</a:t>
            </a:r>
          </a:p>
          <a:p>
            <a:r>
              <a:rPr lang="en-GB" altLang="en-US" sz="1100" dirty="0"/>
              <a:t>6. </a:t>
            </a:r>
            <a:r>
              <a:rPr lang="en-US" altLang="en-US" sz="1100" dirty="0"/>
              <a:t>C</a:t>
            </a:r>
            <a:r>
              <a:rPr lang="en-GB" altLang="en-US" sz="1100" dirty="0" err="1"/>
              <a:t>onsider</a:t>
            </a:r>
            <a:r>
              <a:rPr lang="en-GB" altLang="en-US" sz="1100" dirty="0"/>
              <a:t> how these structural effects fit with where the extract came from. E.g. introducing ideas, characters, setting at the beginning of a text or building dramatic tension later in a text.</a:t>
            </a:r>
          </a:p>
          <a:p>
            <a:r>
              <a:rPr lang="en-GB" altLang="en-US" sz="1100" b="1" dirty="0"/>
              <a:t>Ask yourself these questions:</a:t>
            </a:r>
          </a:p>
          <a:p>
            <a:r>
              <a:rPr lang="en-GB" altLang="en-US" sz="1100" dirty="0"/>
              <a:t>What is the writer </a:t>
            </a:r>
            <a:r>
              <a:rPr lang="en-GB" altLang="en-US" sz="1100" dirty="0" err="1"/>
              <a:t>focusin</a:t>
            </a:r>
            <a:r>
              <a:rPr lang="en-US" altLang="en-US" sz="1100" dirty="0"/>
              <a:t>g on at the beginning? Why is this? What structural features are being used? What is the effect on me as the reader? How does the text develop? Why is the writer taking me through a particular sequence? How is this specific in making me consider intended meanings at this point? What structural feature is being used and why? Is the text divided into 2 distinct parts (e.g. individual on his own shifts to group situation, outside description of setting shifts to inside) What does the writer focus on at the end of the text? Why is this? How does it affect me as a reader what am I left thinking of feeling? Why has the writer sought to bring me to this point of understanding?</a:t>
            </a:r>
            <a:endParaRPr lang="en-GB" altLang="en-US" sz="1100" dirty="0"/>
          </a:p>
          <a:p>
            <a:r>
              <a:rPr lang="en-GB" sz="1100" b="1" dirty="0"/>
              <a:t>Pitfalls to avoid:</a:t>
            </a:r>
          </a:p>
          <a:p>
            <a:r>
              <a:rPr lang="en-GB" sz="1100" dirty="0"/>
              <a:t>Generalised comments – be specific. Mistakenly focusing on language instead of structure.</a:t>
            </a:r>
          </a:p>
          <a:p>
            <a:r>
              <a:rPr lang="en-GB" sz="1100" dirty="0"/>
              <a:t>Actions: Snap Revision pages  31, 35, 37</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Box 3"/>
          <p:cNvSpPr txBox="1">
            <a:spLocks noChangeArrowheads="1"/>
          </p:cNvSpPr>
          <p:nvPr/>
        </p:nvSpPr>
        <p:spPr bwMode="auto">
          <a:xfrm>
            <a:off x="5422900" y="0"/>
            <a:ext cx="6653213" cy="6555641"/>
          </a:xfrm>
          <a:prstGeom prst="rect">
            <a:avLst/>
          </a:prstGeom>
          <a:noFill/>
          <a:ln w="9525">
            <a:solidFill>
              <a:schemeClr val="tx1"/>
            </a:solidFill>
            <a:miter lim="800000"/>
            <a:headEnd/>
            <a:tailEnd/>
          </a:ln>
        </p:spPr>
        <p:txBody>
          <a:bodyPr>
            <a:spAutoFit/>
          </a:bodyPr>
          <a:lstStyle/>
          <a:p>
            <a:r>
              <a:rPr lang="en-GB" sz="1200" b="1" dirty="0">
                <a:latin typeface="Calibri" pitchFamily="34" charset="0"/>
              </a:rPr>
              <a:t>Question 5 A05 and AO6 24/ 16 marks</a:t>
            </a:r>
          </a:p>
          <a:p>
            <a:r>
              <a:rPr lang="en-GB" sz="1200" b="1" dirty="0">
                <a:latin typeface="Calibri" pitchFamily="34" charset="0"/>
              </a:rPr>
              <a:t>How you are assessed:</a:t>
            </a:r>
          </a:p>
          <a:p>
            <a:r>
              <a:rPr lang="en-GB" sz="1200" b="1" dirty="0">
                <a:latin typeface="Calibri" pitchFamily="34" charset="0"/>
              </a:rPr>
              <a:t>Content</a:t>
            </a:r>
          </a:p>
          <a:p>
            <a:pPr>
              <a:buFont typeface="Arial" charset="0"/>
              <a:buChar char="•"/>
            </a:pPr>
            <a:r>
              <a:rPr lang="en-GB" sz="1200" dirty="0">
                <a:latin typeface="Calibri" pitchFamily="34" charset="0"/>
              </a:rPr>
              <a:t>Register matched to audience  - Register matched to purpose - Vocabulary and linguistic devices</a:t>
            </a:r>
          </a:p>
          <a:p>
            <a:pPr>
              <a:buFont typeface="Arial" charset="0"/>
              <a:buChar char="•"/>
            </a:pPr>
            <a:r>
              <a:rPr lang="en-GB" sz="1200" dirty="0">
                <a:latin typeface="Calibri" pitchFamily="34" charset="0"/>
              </a:rPr>
              <a:t>Use of structural features - Development of ideas -Fluent and coherent paragraphs</a:t>
            </a:r>
          </a:p>
          <a:p>
            <a:pPr>
              <a:buFont typeface="Arial" charset="0"/>
              <a:buChar char="•"/>
            </a:pPr>
            <a:r>
              <a:rPr lang="en-GB" sz="1200" dirty="0">
                <a:latin typeface="Calibri" pitchFamily="34" charset="0"/>
              </a:rPr>
              <a:t> </a:t>
            </a:r>
            <a:r>
              <a:rPr lang="en-GB" sz="1200" b="1" dirty="0">
                <a:latin typeface="Calibri" pitchFamily="34" charset="0"/>
              </a:rPr>
              <a:t>Accuracy</a:t>
            </a:r>
          </a:p>
          <a:p>
            <a:r>
              <a:rPr lang="en-GB" sz="1200" dirty="0">
                <a:latin typeface="Calibri" pitchFamily="34" charset="0"/>
              </a:rPr>
              <a:t>Accurate demarcation of sentences - Range of punctuation - Use of Standard English and grammatical agreement - Accuracy of spelling - Range of sophisticated vocabulary</a:t>
            </a:r>
          </a:p>
          <a:p>
            <a:r>
              <a:rPr lang="en-GB" sz="1200" b="1" dirty="0">
                <a:latin typeface="Calibri" pitchFamily="34" charset="0"/>
              </a:rPr>
              <a:t>Approach: Refer to writing booklet</a:t>
            </a:r>
            <a:endParaRPr lang="en-GB" altLang="en-US" sz="1200" dirty="0"/>
          </a:p>
          <a:p>
            <a:r>
              <a:rPr lang="en-GB" altLang="en-US" sz="1050" dirty="0"/>
              <a:t>1. </a:t>
            </a:r>
            <a:r>
              <a:rPr lang="en-US" altLang="en-US" sz="1050" dirty="0"/>
              <a:t>A</a:t>
            </a:r>
            <a:r>
              <a:rPr lang="en-GB" altLang="en-US" sz="1050" dirty="0" err="1"/>
              <a:t>nnotate</a:t>
            </a:r>
            <a:r>
              <a:rPr lang="en-GB" altLang="en-US" sz="1050" dirty="0"/>
              <a:t> the picture and plan a sequence of paragraphs for progression – consider narrative perspective </a:t>
            </a:r>
            <a:r>
              <a:rPr lang="en-US" altLang="en-US" sz="1050" dirty="0"/>
              <a:t>(</a:t>
            </a:r>
            <a:r>
              <a:rPr lang="en-US" altLang="en-US" sz="1050" dirty="0" err="1"/>
              <a:t>Ist</a:t>
            </a:r>
            <a:r>
              <a:rPr lang="en-US" altLang="en-US" sz="1050" dirty="0"/>
              <a:t> person?)  - use the 5 point plan (wide angle/zoom/track/action/wide).</a:t>
            </a:r>
            <a:endParaRPr lang="en-GB" altLang="en-US" sz="1050" dirty="0"/>
          </a:p>
          <a:p>
            <a:r>
              <a:rPr lang="en-GB" altLang="en-US" sz="1050" dirty="0"/>
              <a:t>2. </a:t>
            </a:r>
            <a:r>
              <a:rPr lang="en-US" altLang="en-US" sz="1050" dirty="0"/>
              <a:t>C</a:t>
            </a:r>
            <a:r>
              <a:rPr lang="en-GB" altLang="en-US" sz="1050" dirty="0" err="1"/>
              <a:t>onsider</a:t>
            </a:r>
            <a:r>
              <a:rPr lang="en-GB" altLang="en-US" sz="1050" dirty="0"/>
              <a:t> how </a:t>
            </a:r>
            <a:r>
              <a:rPr lang="en-US" altLang="en-US" sz="1050" dirty="0"/>
              <a:t>to</a:t>
            </a:r>
            <a:r>
              <a:rPr lang="en-GB" altLang="en-US" sz="1050" dirty="0"/>
              <a:t> use structural devices such as varied paragraph length, repetition, symbolic threads.</a:t>
            </a:r>
          </a:p>
          <a:p>
            <a:r>
              <a:rPr lang="en-GB" altLang="en-US" sz="1050" dirty="0"/>
              <a:t>3. </a:t>
            </a:r>
            <a:r>
              <a:rPr lang="en-US" altLang="en-US" sz="1050" dirty="0"/>
              <a:t>Consider use of</a:t>
            </a:r>
            <a:r>
              <a:rPr lang="en-GB" altLang="en-US" sz="1050" dirty="0"/>
              <a:t> contrast for effect.</a:t>
            </a:r>
          </a:p>
          <a:p>
            <a:r>
              <a:rPr lang="en-GB" altLang="en-US" sz="1050" dirty="0"/>
              <a:t>4. </a:t>
            </a:r>
            <a:r>
              <a:rPr lang="en-US" altLang="en-US" sz="1050" dirty="0"/>
              <a:t>List and include</a:t>
            </a:r>
            <a:r>
              <a:rPr lang="en-GB" altLang="en-US" sz="1050" dirty="0"/>
              <a:t> a range of language techniques throughout (simile, metaphor, personification, onomatopoeia, alliteration). Aiming to build patterns in use of imagery.</a:t>
            </a:r>
          </a:p>
          <a:p>
            <a:r>
              <a:rPr lang="en-GB" altLang="en-US" sz="1050" dirty="0"/>
              <a:t>5. </a:t>
            </a:r>
            <a:r>
              <a:rPr lang="en-US" altLang="en-US" sz="1050" dirty="0"/>
              <a:t>List and include a</a:t>
            </a:r>
            <a:r>
              <a:rPr lang="en-GB" altLang="en-US" sz="1050" dirty="0"/>
              <a:t> range of verbs and adjectives for impact on the reader</a:t>
            </a:r>
          </a:p>
          <a:p>
            <a:r>
              <a:rPr lang="en-GB" altLang="en-US" sz="1050" dirty="0"/>
              <a:t>6. </a:t>
            </a:r>
            <a:r>
              <a:rPr lang="en-US" altLang="en-US" sz="1050" dirty="0"/>
              <a:t>F</a:t>
            </a:r>
            <a:r>
              <a:rPr lang="en-GB" altLang="en-US" sz="1050" dirty="0" err="1"/>
              <a:t>ocu</a:t>
            </a:r>
            <a:r>
              <a:rPr lang="en-US" altLang="en-US" sz="1050" dirty="0"/>
              <a:t>s</a:t>
            </a:r>
            <a:r>
              <a:rPr lang="en-GB" altLang="en-US" sz="1050" dirty="0"/>
              <a:t> on details linked to places or people – zooming in</a:t>
            </a:r>
          </a:p>
          <a:p>
            <a:r>
              <a:rPr lang="en-GB" altLang="en-US" sz="1050" dirty="0"/>
              <a:t>7. </a:t>
            </a:r>
            <a:r>
              <a:rPr lang="en-US" altLang="en-US" sz="1050" dirty="0"/>
              <a:t>F</a:t>
            </a:r>
            <a:r>
              <a:rPr lang="en-GB" altLang="en-US" sz="1050" dirty="0" err="1"/>
              <a:t>ocus</a:t>
            </a:r>
            <a:r>
              <a:rPr lang="en-GB" altLang="en-US" sz="1050" dirty="0"/>
              <a:t> on setting and atmosphere (possibly us</a:t>
            </a:r>
            <a:r>
              <a:rPr lang="en-US" altLang="en-US" sz="1050" dirty="0" err="1"/>
              <a:t>ing</a:t>
            </a:r>
            <a:r>
              <a:rPr lang="en-GB" altLang="en-US" sz="1050" dirty="0"/>
              <a:t> pathetic fallacy)</a:t>
            </a:r>
          </a:p>
          <a:p>
            <a:r>
              <a:rPr lang="en-GB" altLang="en-US" sz="1050" dirty="0"/>
              <a:t>8. </a:t>
            </a:r>
            <a:r>
              <a:rPr lang="en-US" altLang="en-US" sz="1050" dirty="0"/>
              <a:t>Use</a:t>
            </a:r>
            <a:r>
              <a:rPr lang="en-GB" altLang="en-US" sz="1050" dirty="0"/>
              <a:t> a range of sensory description – particularly sound</a:t>
            </a:r>
          </a:p>
          <a:p>
            <a:r>
              <a:rPr lang="en-GB" altLang="en-US" sz="1050" dirty="0"/>
              <a:t>9. </a:t>
            </a:r>
            <a:r>
              <a:rPr lang="en-US" altLang="en-US" sz="1050" dirty="0"/>
              <a:t>S</a:t>
            </a:r>
            <a:r>
              <a:rPr lang="en-GB" altLang="en-US" sz="1050" dirty="0" err="1"/>
              <a:t>ustain</a:t>
            </a:r>
            <a:r>
              <a:rPr lang="en-GB" altLang="en-US" sz="1050" dirty="0"/>
              <a:t> the quality of description and vocabulary throughout</a:t>
            </a:r>
          </a:p>
          <a:p>
            <a:r>
              <a:rPr lang="en-GB" altLang="en-US" sz="1050" dirty="0"/>
              <a:t>10. Consciously craft every sentence for variety and impact. </a:t>
            </a:r>
            <a:r>
              <a:rPr lang="en-US" altLang="en-US" sz="1050" dirty="0"/>
              <a:t>Check off: single word sentences/ paragraphs, repetition, groups of 3/ listing, complex sentences, starting sentences with prepositions, adverbs, verbs, short sentences for impact, accurate use of semi colons, colons and dashes.</a:t>
            </a:r>
            <a:endParaRPr lang="en-GB" altLang="en-US" sz="1050" dirty="0"/>
          </a:p>
          <a:p>
            <a:r>
              <a:rPr lang="en-GB" altLang="en-US" sz="1050" dirty="0"/>
              <a:t>10. </a:t>
            </a:r>
            <a:r>
              <a:rPr lang="en-US" altLang="en-US" sz="1050" dirty="0"/>
              <a:t>Check last paragraph is consciously crafted for impact on reader/ structural effect e.g. wider angle/ link back to beginning?</a:t>
            </a:r>
            <a:endParaRPr lang="en-GB" sz="1050" dirty="0">
              <a:latin typeface="Calibri" pitchFamily="34" charset="0"/>
            </a:endParaRPr>
          </a:p>
          <a:p>
            <a:r>
              <a:rPr lang="en-GB" sz="1200" b="1" dirty="0">
                <a:latin typeface="Calibri" pitchFamily="34" charset="0"/>
              </a:rPr>
              <a:t>Pitfalls to avoid:</a:t>
            </a:r>
          </a:p>
          <a:p>
            <a:r>
              <a:rPr lang="en-GB" sz="1200" dirty="0">
                <a:latin typeface="Calibri" pitchFamily="34" charset="0"/>
              </a:rPr>
              <a:t>A lack of planning/ direction / development/ purpose;</a:t>
            </a:r>
          </a:p>
          <a:p>
            <a:r>
              <a:rPr lang="en-GB" sz="1200" dirty="0">
                <a:latin typeface="Calibri" pitchFamily="34" charset="0"/>
              </a:rPr>
              <a:t>A weak structure. PLAN – PROOF READ – CHANGE – IMPROVE;</a:t>
            </a:r>
          </a:p>
          <a:p>
            <a:r>
              <a:rPr lang="en-GB" sz="1200" dirty="0">
                <a:latin typeface="Calibri" pitchFamily="34" charset="0"/>
              </a:rPr>
              <a:t>Lack of variety in language and imagery.</a:t>
            </a:r>
          </a:p>
          <a:p>
            <a:r>
              <a:rPr lang="en-GB" sz="1200" b="1" dirty="0">
                <a:latin typeface="Calibri" pitchFamily="34" charset="0"/>
              </a:rPr>
              <a:t>Action points:</a:t>
            </a:r>
          </a:p>
          <a:p>
            <a:r>
              <a:rPr lang="en-GB" sz="1200" dirty="0">
                <a:latin typeface="Calibri" pitchFamily="34" charset="0"/>
              </a:rPr>
              <a:t>a. Write a list of A* vocab words to include.</a:t>
            </a:r>
          </a:p>
          <a:p>
            <a:r>
              <a:rPr lang="en-GB" sz="1200" dirty="0">
                <a:latin typeface="Calibri" pitchFamily="34" charset="0"/>
              </a:rPr>
              <a:t>b. Review uses  of punctuation. Make sure you understand/ include  semi-colons/ colons/ dashes.</a:t>
            </a:r>
          </a:p>
          <a:p>
            <a:r>
              <a:rPr lang="en-GB" sz="1200" dirty="0">
                <a:latin typeface="Calibri" pitchFamily="34" charset="0"/>
              </a:rPr>
              <a:t>c. Know how to develop an interesting narrative voice.</a:t>
            </a:r>
          </a:p>
          <a:p>
            <a:r>
              <a:rPr lang="en-GB" sz="1200" dirty="0">
                <a:latin typeface="Calibri" pitchFamily="34" charset="0"/>
              </a:rPr>
              <a:t>d. Have a bank of ideas for narrative voice, description of 2 characters, elements linked to setting and atmosphere: sun, sky, clouds, fog, rain, snow, stone, vegetation, water etc.</a:t>
            </a:r>
          </a:p>
          <a:p>
            <a:r>
              <a:rPr lang="en-GB" sz="1200" dirty="0">
                <a:latin typeface="Calibri" pitchFamily="34" charset="0"/>
              </a:rPr>
              <a:t>e. Practise a cinematic approach and annotate a variety of pictures– zooming in on details. </a:t>
            </a:r>
          </a:p>
          <a:p>
            <a:endParaRPr lang="en-GB" sz="1200" dirty="0">
              <a:latin typeface="Calibri" pitchFamily="34" charset="0"/>
            </a:endParaRPr>
          </a:p>
        </p:txBody>
      </p:sp>
      <p:sp>
        <p:nvSpPr>
          <p:cNvPr id="14338" name="TextBox 4"/>
          <p:cNvSpPr txBox="1">
            <a:spLocks noChangeArrowheads="1"/>
          </p:cNvSpPr>
          <p:nvPr/>
        </p:nvSpPr>
        <p:spPr bwMode="auto">
          <a:xfrm>
            <a:off x="0" y="141288"/>
            <a:ext cx="5422900" cy="6086282"/>
          </a:xfrm>
          <a:prstGeom prst="rect">
            <a:avLst/>
          </a:prstGeom>
          <a:noFill/>
          <a:ln w="9525">
            <a:solidFill>
              <a:schemeClr val="tx1"/>
            </a:solidFill>
            <a:miter lim="800000"/>
            <a:headEnd/>
            <a:tailEnd/>
          </a:ln>
        </p:spPr>
        <p:txBody>
          <a:bodyPr>
            <a:spAutoFit/>
          </a:bodyPr>
          <a:lstStyle/>
          <a:p>
            <a:pPr marL="342900" indent="-342900"/>
            <a:r>
              <a:rPr lang="en-GB" sz="1200" b="1" dirty="0">
                <a:latin typeface="Calibri" pitchFamily="34" charset="0"/>
              </a:rPr>
              <a:t>Question 4</a:t>
            </a:r>
          </a:p>
          <a:p>
            <a:pPr marL="342900" indent="-342900"/>
            <a:r>
              <a:rPr lang="en-GB" sz="1200" b="1" dirty="0">
                <a:latin typeface="Calibri" pitchFamily="34" charset="0"/>
              </a:rPr>
              <a:t>How you are assessed: </a:t>
            </a:r>
            <a:r>
              <a:rPr lang="en-GB" altLang="en-US" sz="1200" dirty="0"/>
              <a:t> (A04)</a:t>
            </a:r>
          </a:p>
          <a:p>
            <a:pPr marL="342900" indent="-342900"/>
            <a:endParaRPr lang="en-GB" altLang="en-US" sz="1200" dirty="0"/>
          </a:p>
          <a:p>
            <a:pPr marL="342900" indent="-342900"/>
            <a:r>
              <a:rPr lang="en-GB" altLang="en-US" sz="1200" dirty="0"/>
              <a:t> </a:t>
            </a:r>
            <a:r>
              <a:rPr lang="en-GB" altLang="en-US" sz="1050" dirty="0"/>
              <a:t>Evaluate texts critically and support with appropriate textual references.</a:t>
            </a:r>
          </a:p>
          <a:p>
            <a:pPr marL="342900" indent="-342900"/>
            <a:r>
              <a:rPr lang="en-US" altLang="en-US" sz="1050" b="1" dirty="0"/>
              <a:t>Consider the h</a:t>
            </a:r>
            <a:r>
              <a:rPr lang="en-GB" altLang="en-US" sz="1050" b="1" dirty="0"/>
              <a:t>ow and the why…</a:t>
            </a:r>
          </a:p>
          <a:p>
            <a:pPr marL="342900" indent="-342900"/>
            <a:r>
              <a:rPr lang="en-GB" altLang="en-US" sz="1050" b="1" dirty="0"/>
              <a:t>This question will be based around a quo</a:t>
            </a:r>
            <a:r>
              <a:rPr lang="en-US" altLang="en-US" sz="1050" b="1" dirty="0"/>
              <a:t>ted statement linked to a reader’s reaction. You will be expected to look for evidence initially to agree and explore the writer’s intentions. You may also include a paragraph where you challenge the statement (if you have the evidence and this is relevant). This question is likely to be based around characters in the text. Methods you may wish to look for in particular are: those linked to description e.g. imagery, figurative language, adjectives, adverbs; dialogue – imperatives/ questions/ repetition/ colloquialisms, contrast and juxtaposition.</a:t>
            </a:r>
          </a:p>
          <a:p>
            <a:pPr marL="342900" indent="-342900"/>
            <a:endParaRPr lang="en-GB" altLang="en-US" sz="1050" b="1" dirty="0"/>
          </a:p>
          <a:p>
            <a:pPr marL="342900" indent="-342900"/>
            <a:r>
              <a:rPr lang="en-US" altLang="en-US" sz="1050" b="1" dirty="0"/>
              <a:t>Approach:</a:t>
            </a:r>
          </a:p>
          <a:p>
            <a:pPr marL="342900" indent="-342900"/>
            <a:r>
              <a:rPr lang="en-US" altLang="en-US" sz="1050" dirty="0"/>
              <a:t>1. H</a:t>
            </a:r>
            <a:r>
              <a:rPr lang="en-GB" altLang="en-US" sz="1050" dirty="0" err="1"/>
              <a:t>ighlight</a:t>
            </a:r>
            <a:r>
              <a:rPr lang="en-US" altLang="en-US" sz="1050" dirty="0"/>
              <a:t>/ annotate</a:t>
            </a:r>
            <a:r>
              <a:rPr lang="en-GB" altLang="en-US" sz="1050" dirty="0"/>
              <a:t> 3 or 4 relevant parts of the text linked to the writer’s methods from the relevant part of the text.</a:t>
            </a:r>
          </a:p>
          <a:p>
            <a:pPr marL="342900" indent="-342900"/>
            <a:r>
              <a:rPr lang="en-GB" altLang="en-US" sz="1050" dirty="0"/>
              <a:t>2. </a:t>
            </a:r>
            <a:r>
              <a:rPr lang="en-US" altLang="en-US" sz="1050" dirty="0"/>
              <a:t>U</a:t>
            </a:r>
            <a:r>
              <a:rPr lang="en-GB" altLang="en-US" sz="1050" dirty="0"/>
              <a:t>se subject terms where appropriate.</a:t>
            </a:r>
          </a:p>
          <a:p>
            <a:pPr marL="342900" indent="-342900"/>
            <a:r>
              <a:rPr lang="en-GB" altLang="en-US" sz="1050" dirty="0"/>
              <a:t>3. </a:t>
            </a:r>
            <a:r>
              <a:rPr lang="en-US" altLang="en-US" sz="1050" dirty="0"/>
              <a:t>C</a:t>
            </a:r>
            <a:r>
              <a:rPr lang="en-GB" altLang="en-US" sz="1050" dirty="0"/>
              <a:t>over 3 or 4 separate points (I agree/ disagree and why).</a:t>
            </a:r>
          </a:p>
          <a:p>
            <a:pPr marL="342900" indent="-342900"/>
            <a:r>
              <a:rPr lang="en-GB" altLang="en-US" sz="1050" dirty="0"/>
              <a:t>4. </a:t>
            </a:r>
            <a:r>
              <a:rPr lang="en-US" altLang="en-US" sz="1050" dirty="0"/>
              <a:t>U</a:t>
            </a:r>
            <a:r>
              <a:rPr lang="en-GB" altLang="en-US" sz="1050" dirty="0"/>
              <a:t>se relevant quotations.</a:t>
            </a:r>
          </a:p>
          <a:p>
            <a:pPr marL="342900" indent="-342900"/>
            <a:r>
              <a:rPr lang="en-GB" altLang="en-US" sz="1050" dirty="0"/>
              <a:t>5. </a:t>
            </a:r>
            <a:r>
              <a:rPr lang="en-US" altLang="en-US" sz="1050" dirty="0"/>
              <a:t>C</a:t>
            </a:r>
            <a:r>
              <a:rPr lang="en-GB" altLang="en-US" sz="1050" dirty="0" err="1"/>
              <a:t>omment</a:t>
            </a:r>
            <a:r>
              <a:rPr lang="en-GB" altLang="en-US" sz="1050" dirty="0"/>
              <a:t> on the effect of individual words and phrases.</a:t>
            </a:r>
          </a:p>
          <a:p>
            <a:pPr marL="342900" indent="-342900"/>
            <a:r>
              <a:rPr lang="en-GB" altLang="en-US" sz="1050" dirty="0"/>
              <a:t>6. </a:t>
            </a:r>
            <a:r>
              <a:rPr lang="en-US" altLang="en-US" sz="1050" dirty="0"/>
              <a:t>L</a:t>
            </a:r>
            <a:r>
              <a:rPr lang="en-GB" altLang="en-US" sz="1050" dirty="0"/>
              <a:t>ink comments to the subject of the text.</a:t>
            </a:r>
          </a:p>
          <a:p>
            <a:pPr marL="342900" indent="-342900"/>
            <a:r>
              <a:rPr lang="en-GB" altLang="en-US" sz="1050" dirty="0"/>
              <a:t>7. </a:t>
            </a:r>
            <a:r>
              <a:rPr lang="en-US" altLang="en-US" sz="1050" dirty="0"/>
              <a:t>E</a:t>
            </a:r>
            <a:r>
              <a:rPr lang="en-GB" altLang="en-US" sz="1050" dirty="0" err="1"/>
              <a:t>xplore</a:t>
            </a:r>
            <a:r>
              <a:rPr lang="en-GB" altLang="en-US" sz="1050" dirty="0"/>
              <a:t> the effect on the reader, thinking about why the writer made these choices.</a:t>
            </a:r>
          </a:p>
          <a:p>
            <a:pPr marL="342900" indent="-342900"/>
            <a:r>
              <a:rPr lang="en-GB" altLang="en-US" sz="1050" dirty="0"/>
              <a:t>8. </a:t>
            </a:r>
            <a:r>
              <a:rPr lang="en-US" altLang="en-US" sz="1050" dirty="0"/>
              <a:t>L</a:t>
            </a:r>
            <a:r>
              <a:rPr lang="en-GB" altLang="en-US" sz="1050" dirty="0"/>
              <a:t>ink quotations to each other and </a:t>
            </a:r>
            <a:r>
              <a:rPr lang="en-GB" altLang="en-US" sz="1050" dirty="0" err="1"/>
              <a:t>identif</a:t>
            </a:r>
            <a:r>
              <a:rPr lang="en-US" altLang="en-US" sz="1050" dirty="0"/>
              <a:t>y</a:t>
            </a:r>
            <a:r>
              <a:rPr lang="en-GB" altLang="en-US" sz="1050" dirty="0"/>
              <a:t> patterns in use of imagery/ language.</a:t>
            </a:r>
          </a:p>
          <a:p>
            <a:pPr marL="342900" indent="-342900"/>
            <a:endParaRPr lang="en-GB" sz="1050" dirty="0">
              <a:latin typeface="Calibri" pitchFamily="34" charset="0"/>
            </a:endParaRPr>
          </a:p>
          <a:p>
            <a:pPr marL="342900" indent="-342900"/>
            <a:r>
              <a:rPr lang="en-GB" sz="1100" b="1" dirty="0">
                <a:latin typeface="Calibri" pitchFamily="34" charset="0"/>
              </a:rPr>
              <a:t>Pitfalls to avoid: </a:t>
            </a:r>
            <a:endParaRPr lang="en-GB" sz="1100" dirty="0">
              <a:latin typeface="Calibri" pitchFamily="34" charset="0"/>
            </a:endParaRPr>
          </a:p>
          <a:p>
            <a:pPr marL="342900" indent="-342900"/>
            <a:r>
              <a:rPr lang="en-GB" sz="1100" dirty="0">
                <a:latin typeface="Calibri" pitchFamily="34" charset="0"/>
              </a:rPr>
              <a:t>Vague, general comments;</a:t>
            </a:r>
          </a:p>
          <a:p>
            <a:pPr marL="342900" indent="-342900"/>
            <a:r>
              <a:rPr lang="en-GB" sz="1100" dirty="0">
                <a:latin typeface="Calibri" pitchFamily="34" charset="0"/>
              </a:rPr>
              <a:t>A lack of relevant quotations explored;</a:t>
            </a:r>
          </a:p>
          <a:p>
            <a:pPr marL="342900" indent="-342900"/>
            <a:r>
              <a:rPr lang="en-GB" sz="1100" dirty="0">
                <a:latin typeface="Calibri" pitchFamily="34" charset="0"/>
              </a:rPr>
              <a:t>Unclear on methods, evidence and  effect;</a:t>
            </a:r>
          </a:p>
          <a:p>
            <a:pPr marL="342900" indent="-342900"/>
            <a:r>
              <a:rPr lang="en-GB" sz="1100" dirty="0">
                <a:latin typeface="Calibri" pitchFamily="34" charset="0"/>
              </a:rPr>
              <a:t>Misunderstanding the writer’s intentions.</a:t>
            </a:r>
          </a:p>
          <a:p>
            <a:pPr marL="342900" indent="-342900"/>
            <a:endParaRPr lang="en-GB" sz="1100" dirty="0">
              <a:latin typeface="Calibri" pitchFamily="34" charset="0"/>
            </a:endParaRPr>
          </a:p>
          <a:p>
            <a:pPr marL="342900" indent="-342900"/>
            <a:r>
              <a:rPr lang="en-GB" sz="1100" b="1" dirty="0">
                <a:latin typeface="Calibri" pitchFamily="34" charset="0"/>
              </a:rPr>
              <a:t>Action points:</a:t>
            </a:r>
          </a:p>
          <a:p>
            <a:pPr marL="342900" indent="-342900"/>
            <a:r>
              <a:rPr lang="en-GB" sz="1100" b="1" dirty="0">
                <a:latin typeface="Calibri" pitchFamily="34" charset="0"/>
              </a:rPr>
              <a:t>a. </a:t>
            </a:r>
            <a:r>
              <a:rPr lang="en-GB" sz="1100" dirty="0">
                <a:latin typeface="Calibri" pitchFamily="34" charset="0"/>
              </a:rPr>
              <a:t> Highlight evidence on the texts.</a:t>
            </a:r>
            <a:endParaRPr lang="en-GB" sz="1100" b="1" dirty="0">
              <a:latin typeface="Calibri" pitchFamily="34" charset="0"/>
            </a:endParaRPr>
          </a:p>
          <a:p>
            <a:pPr marL="342900" indent="-342900"/>
            <a:r>
              <a:rPr lang="en-GB" sz="1100" b="1" dirty="0">
                <a:latin typeface="Calibri" pitchFamily="34" charset="0"/>
              </a:rPr>
              <a:t>b. </a:t>
            </a:r>
            <a:r>
              <a:rPr lang="en-GB" sz="1100" dirty="0">
                <a:latin typeface="Calibri" pitchFamily="34" charset="0"/>
              </a:rPr>
              <a:t> Review a paragraph you wrote for this question and add the key elements you missed in purple pen. </a:t>
            </a:r>
          </a:p>
          <a:p>
            <a:pPr marL="342900" indent="-342900">
              <a:buFontTx/>
              <a:buAutoNum type="alphaLcPeriod" startAt="3"/>
            </a:pPr>
            <a:r>
              <a:rPr lang="en-GB" sz="1100" dirty="0">
                <a:latin typeface="Calibri" pitchFamily="34" charset="0"/>
              </a:rPr>
              <a:t>Complete more practice questions! Pages 25, 31, 35, 37.</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413" y="0"/>
            <a:ext cx="4921250" cy="803275"/>
          </a:xfrm>
        </p:spPr>
        <p:txBody>
          <a:bodyPr>
            <a:normAutofit fontScale="90000"/>
          </a:bodyPr>
          <a:lstStyle/>
          <a:p>
            <a:r>
              <a:rPr lang="en-GB" sz="1800" b="1"/>
              <a:t> Paper 2 </a:t>
            </a:r>
            <a:br>
              <a:rPr lang="en-GB" sz="1800" b="1"/>
            </a:br>
            <a:r>
              <a:rPr lang="en-GB" sz="1800" b="1"/>
              <a:t>Snap revision: In particular look at skills pages 26-29, questions pages 38-42.</a:t>
            </a:r>
          </a:p>
        </p:txBody>
      </p:sp>
      <p:sp>
        <p:nvSpPr>
          <p:cNvPr id="13314" name="TextBox 3"/>
          <p:cNvSpPr txBox="1">
            <a:spLocks noChangeArrowheads="1"/>
          </p:cNvSpPr>
          <p:nvPr/>
        </p:nvSpPr>
        <p:spPr bwMode="auto">
          <a:xfrm>
            <a:off x="5316538" y="1"/>
            <a:ext cx="6875462" cy="1384995"/>
          </a:xfrm>
          <a:prstGeom prst="rect">
            <a:avLst/>
          </a:prstGeom>
          <a:noFill/>
          <a:ln w="9525">
            <a:solidFill>
              <a:schemeClr val="tx1"/>
            </a:solidFill>
            <a:miter lim="800000"/>
            <a:headEnd/>
            <a:tailEnd/>
          </a:ln>
        </p:spPr>
        <p:txBody>
          <a:bodyPr wrap="square">
            <a:spAutoFit/>
          </a:bodyPr>
          <a:lstStyle/>
          <a:p>
            <a:r>
              <a:rPr lang="en-GB" sz="1200" b="1" dirty="0">
                <a:latin typeface="Calibri" pitchFamily="34" charset="0"/>
              </a:rPr>
              <a:t>Question 1 (select and retrieve information)</a:t>
            </a:r>
          </a:p>
          <a:p>
            <a:r>
              <a:rPr lang="en-GB" sz="1200" b="1" dirty="0">
                <a:latin typeface="Calibri" pitchFamily="34" charset="0"/>
              </a:rPr>
              <a:t>Action points: This question depends on close reading and some interpretation.</a:t>
            </a:r>
          </a:p>
          <a:p>
            <a:r>
              <a:rPr lang="en-GB" sz="1200" dirty="0">
                <a:latin typeface="Calibri" pitchFamily="34" charset="0"/>
              </a:rPr>
              <a:t>a. Highlight information in the text.</a:t>
            </a:r>
          </a:p>
          <a:p>
            <a:r>
              <a:rPr lang="en-GB" sz="1200" dirty="0">
                <a:latin typeface="Calibri" pitchFamily="34" charset="0"/>
              </a:rPr>
              <a:t>b. Re-read and ask yourself – is it true? Is there evidence?</a:t>
            </a:r>
          </a:p>
          <a:p>
            <a:r>
              <a:rPr lang="en-GB" sz="1200" dirty="0">
                <a:latin typeface="Calibri" pitchFamily="34" charset="0"/>
              </a:rPr>
              <a:t>To practise …</a:t>
            </a:r>
          </a:p>
          <a:p>
            <a:r>
              <a:rPr lang="en-GB" sz="1200" dirty="0">
                <a:latin typeface="Calibri" pitchFamily="34" charset="0"/>
              </a:rPr>
              <a:t>c. In pairs you could write your own true or false statements on texts and test each other.</a:t>
            </a:r>
          </a:p>
          <a:p>
            <a:r>
              <a:rPr lang="en-GB" sz="1200" dirty="0">
                <a:latin typeface="Calibri" pitchFamily="34" charset="0"/>
              </a:rPr>
              <a:t>d. </a:t>
            </a:r>
            <a:r>
              <a:rPr lang="en-GB" sz="1200">
                <a:latin typeface="Calibri" pitchFamily="34" charset="0"/>
              </a:rPr>
              <a:t>Pages 7, </a:t>
            </a:r>
            <a:r>
              <a:rPr lang="en-GB" sz="1200" dirty="0">
                <a:latin typeface="Calibri" pitchFamily="34" charset="0"/>
              </a:rPr>
              <a:t>19, 20,  37 of Snap revision guide</a:t>
            </a:r>
          </a:p>
        </p:txBody>
      </p:sp>
      <p:sp>
        <p:nvSpPr>
          <p:cNvPr id="5" name="TextBox 4"/>
          <p:cNvSpPr txBox="1"/>
          <p:nvPr/>
        </p:nvSpPr>
        <p:spPr>
          <a:xfrm>
            <a:off x="125413" y="803275"/>
            <a:ext cx="5045075" cy="6001643"/>
          </a:xfrm>
          <a:prstGeom prst="rect">
            <a:avLst/>
          </a:prstGeom>
          <a:noFill/>
          <a:ln>
            <a:solidFill>
              <a:schemeClr val="tx1"/>
            </a:solidFill>
          </a:ln>
        </p:spPr>
        <p:txBody>
          <a:bodyPr>
            <a:spAutoFit/>
          </a:bodyPr>
          <a:lstStyle/>
          <a:p>
            <a:r>
              <a:rPr lang="en-GB" sz="1200" b="1" dirty="0">
                <a:latin typeface="Calibri" pitchFamily="34" charset="0"/>
              </a:rPr>
              <a:t>Question 2 (compare and synthesise)</a:t>
            </a:r>
          </a:p>
          <a:p>
            <a:r>
              <a:rPr lang="en-GB" sz="1200" b="1" dirty="0">
                <a:latin typeface="Calibri" pitchFamily="34" charset="0"/>
              </a:rPr>
              <a:t>How you are assessed</a:t>
            </a:r>
          </a:p>
          <a:p>
            <a:r>
              <a:rPr lang="en-GB" sz="1200" dirty="0">
                <a:latin typeface="Calibri" pitchFamily="34" charset="0"/>
              </a:rPr>
              <a:t>3 bullet points on the mark scheme for this question:</a:t>
            </a:r>
          </a:p>
          <a:p>
            <a:pPr>
              <a:buFont typeface="Arial" charset="0"/>
              <a:buChar char="•"/>
            </a:pPr>
            <a:r>
              <a:rPr lang="en-GB" sz="1200" dirty="0">
                <a:latin typeface="Calibri" pitchFamily="34" charset="0"/>
              </a:rPr>
              <a:t>Statements showing differences  (these need to be clear /perceptive)</a:t>
            </a:r>
          </a:p>
          <a:p>
            <a:pPr>
              <a:buFont typeface="Arial" charset="0"/>
              <a:buChar char="•"/>
            </a:pPr>
            <a:r>
              <a:rPr lang="en-GB" sz="1200" dirty="0">
                <a:latin typeface="Calibri" pitchFamily="34" charset="0"/>
              </a:rPr>
              <a:t>Selects references/ textual detail  (these need to be relevant to q focus)</a:t>
            </a:r>
          </a:p>
          <a:p>
            <a:pPr>
              <a:buFont typeface="Arial" charset="0"/>
              <a:buChar char="•"/>
            </a:pPr>
            <a:r>
              <a:rPr lang="en-GB" sz="1200" dirty="0">
                <a:latin typeface="Calibri" pitchFamily="34" charset="0"/>
              </a:rPr>
              <a:t>Makes inferences (an inference is a conclusion/ judgement you come to based on evidence)</a:t>
            </a:r>
          </a:p>
          <a:p>
            <a:r>
              <a:rPr lang="en-GB" sz="1200" b="1" dirty="0">
                <a:latin typeface="Calibri" pitchFamily="34" charset="0"/>
              </a:rPr>
              <a:t>Synthesis and interpretation of both texts needed for b3/4</a:t>
            </a:r>
          </a:p>
          <a:p>
            <a:r>
              <a:rPr lang="en-GB" sz="1200" b="1" dirty="0">
                <a:latin typeface="Calibri" pitchFamily="34" charset="0"/>
              </a:rPr>
              <a:t>Approach :</a:t>
            </a:r>
          </a:p>
          <a:p>
            <a:r>
              <a:rPr lang="en-GB" sz="1200" dirty="0">
                <a:latin typeface="Calibri" pitchFamily="34" charset="0"/>
              </a:rPr>
              <a:t>Look for key words in the question and underline – </a:t>
            </a:r>
            <a:r>
              <a:rPr lang="en-GB" sz="1200" b="1" dirty="0">
                <a:latin typeface="Calibri" pitchFamily="34" charset="0"/>
              </a:rPr>
              <a:t>differences or maybe similarities</a:t>
            </a:r>
          </a:p>
          <a:p>
            <a:r>
              <a:rPr lang="en-GB" sz="1200" dirty="0">
                <a:latin typeface="Calibri" pitchFamily="34" charset="0"/>
              </a:rPr>
              <a:t>Look for points of contrast, highlight evidence on the text</a:t>
            </a:r>
          </a:p>
          <a:p>
            <a:r>
              <a:rPr lang="en-GB" sz="1200" b="1" dirty="0">
                <a:latin typeface="Calibri" pitchFamily="34" charset="0"/>
              </a:rPr>
              <a:t>You must complete at least 2 point – example – inference – link and synthesise paragraphs in the time.</a:t>
            </a:r>
          </a:p>
          <a:p>
            <a:r>
              <a:rPr lang="en-GB" sz="1200" b="1" dirty="0">
                <a:latin typeface="Calibri" pitchFamily="34" charset="0"/>
              </a:rPr>
              <a:t>Pitfalls –In the mock did you?</a:t>
            </a:r>
          </a:p>
          <a:p>
            <a:r>
              <a:rPr lang="en-GB" sz="1200" b="1" dirty="0">
                <a:latin typeface="Calibri" pitchFamily="34" charset="0"/>
              </a:rPr>
              <a:t>Focus on language analysis instead?</a:t>
            </a:r>
          </a:p>
          <a:p>
            <a:r>
              <a:rPr lang="en-GB" sz="1200" dirty="0">
                <a:latin typeface="Calibri" pitchFamily="34" charset="0"/>
              </a:rPr>
              <a:t>Lack a clear focus on the question?</a:t>
            </a:r>
          </a:p>
          <a:p>
            <a:r>
              <a:rPr lang="en-GB" sz="1200" dirty="0">
                <a:latin typeface="Calibri" pitchFamily="34" charset="0"/>
              </a:rPr>
              <a:t>Lack a clear focus on differences?</a:t>
            </a:r>
          </a:p>
          <a:p>
            <a:r>
              <a:rPr lang="en-GB" sz="1200" dirty="0">
                <a:latin typeface="Calibri" pitchFamily="34" charset="0"/>
              </a:rPr>
              <a:t>Fail to cover at least 2 clear points?</a:t>
            </a:r>
          </a:p>
          <a:p>
            <a:r>
              <a:rPr lang="en-GB" sz="1200" dirty="0">
                <a:latin typeface="Calibri" pitchFamily="34" charset="0"/>
              </a:rPr>
              <a:t>Fail to include quotations/ evidence?</a:t>
            </a:r>
          </a:p>
          <a:p>
            <a:r>
              <a:rPr lang="en-GB" sz="1200" dirty="0">
                <a:latin typeface="Calibri" pitchFamily="34" charset="0"/>
              </a:rPr>
              <a:t>Have unclear Inferences? Just repeat or rephrase the point?</a:t>
            </a:r>
          </a:p>
          <a:p>
            <a:r>
              <a:rPr lang="en-GB" sz="1200" dirty="0">
                <a:latin typeface="Calibri" pitchFamily="34" charset="0"/>
              </a:rPr>
              <a:t>Lack  synthesising statements giving interpretation and bringing the texts together? Remember to use connectives: furthermore, however, overall.</a:t>
            </a:r>
          </a:p>
          <a:p>
            <a:r>
              <a:rPr lang="en-GB" sz="1200" b="1" dirty="0">
                <a:latin typeface="Calibri" pitchFamily="34" charset="0"/>
              </a:rPr>
              <a:t>Action points</a:t>
            </a:r>
          </a:p>
          <a:p>
            <a:r>
              <a:rPr lang="en-GB" sz="1200" dirty="0">
                <a:latin typeface="Calibri" pitchFamily="34" charset="0"/>
              </a:rPr>
              <a:t>a. Practise inferences. Develop an inference  linked to a quotation you used.</a:t>
            </a:r>
          </a:p>
          <a:p>
            <a:r>
              <a:rPr lang="en-GB" sz="1200" dirty="0">
                <a:latin typeface="Calibri" pitchFamily="34" charset="0"/>
              </a:rPr>
              <a:t>b. Write a paragraph on one difference mentioned in class on the mock paper you didn’t cover. </a:t>
            </a:r>
          </a:p>
          <a:p>
            <a:r>
              <a:rPr lang="en-GB" sz="1200" dirty="0">
                <a:latin typeface="Calibri" pitchFamily="34" charset="0"/>
              </a:rPr>
              <a:t>c. Add in connectives – to help your ‘synthesising comments.’ Remember to finish a last sentence starting with ‘Overall’ and giving a summative comment comparing the texts. </a:t>
            </a:r>
          </a:p>
          <a:p>
            <a:r>
              <a:rPr lang="en-GB" sz="1200" dirty="0">
                <a:latin typeface="Calibri" pitchFamily="34" charset="0"/>
              </a:rPr>
              <a:t>d. Complete questions on pages 19, 21, 33,   in the Snap revision guide. Skills pages 8-9.</a:t>
            </a:r>
          </a:p>
        </p:txBody>
      </p:sp>
      <p:sp>
        <p:nvSpPr>
          <p:cNvPr id="6" name="TextBox 5"/>
          <p:cNvSpPr txBox="1"/>
          <p:nvPr/>
        </p:nvSpPr>
        <p:spPr>
          <a:xfrm>
            <a:off x="5316538" y="1311275"/>
            <a:ext cx="6681787" cy="5395913"/>
          </a:xfrm>
          <a:prstGeom prst="rect">
            <a:avLst/>
          </a:prstGeom>
          <a:noFill/>
          <a:ln>
            <a:solidFill>
              <a:schemeClr val="tx1"/>
            </a:solidFill>
          </a:ln>
        </p:spPr>
        <p:txBody>
          <a:bodyPr>
            <a:spAutoFit/>
          </a:bodyPr>
          <a:lstStyle/>
          <a:p>
            <a:r>
              <a:rPr lang="en-GB" sz="1200" b="1" dirty="0">
                <a:latin typeface="Calibri" pitchFamily="34" charset="0"/>
              </a:rPr>
              <a:t>Question 3 (language analysis)</a:t>
            </a:r>
          </a:p>
          <a:p>
            <a:r>
              <a:rPr lang="en-GB" sz="1200" b="1" dirty="0">
                <a:latin typeface="Calibri" pitchFamily="34" charset="0"/>
              </a:rPr>
              <a:t>How you are assessed</a:t>
            </a:r>
            <a:r>
              <a:rPr lang="en-GB" sz="1200" dirty="0">
                <a:latin typeface="Calibri" pitchFamily="34" charset="0"/>
              </a:rPr>
              <a:t> on the mark scheme</a:t>
            </a:r>
          </a:p>
          <a:p>
            <a:pPr>
              <a:buFont typeface="Arial" charset="0"/>
              <a:buChar char="•"/>
            </a:pPr>
            <a:r>
              <a:rPr lang="en-GB" sz="1200" dirty="0">
                <a:latin typeface="Calibri" pitchFamily="34" charset="0"/>
              </a:rPr>
              <a:t>Making accurate use of subject terminology</a:t>
            </a:r>
          </a:p>
          <a:p>
            <a:pPr>
              <a:buFont typeface="Arial" charset="0"/>
              <a:buChar char="•"/>
            </a:pPr>
            <a:r>
              <a:rPr lang="en-GB" sz="1200" dirty="0">
                <a:latin typeface="Calibri" pitchFamily="34" charset="0"/>
              </a:rPr>
              <a:t>Selecting a range of appropriate textual details</a:t>
            </a:r>
          </a:p>
          <a:p>
            <a:pPr>
              <a:buFont typeface="Arial" charset="0"/>
              <a:buChar char="•"/>
            </a:pPr>
            <a:r>
              <a:rPr lang="en-GB" sz="1200" dirty="0">
                <a:latin typeface="Calibri" pitchFamily="34" charset="0"/>
              </a:rPr>
              <a:t>Explaining and analysing the effects of the writer’s language choices</a:t>
            </a:r>
          </a:p>
          <a:p>
            <a:r>
              <a:rPr lang="en-GB" sz="1200" b="1" dirty="0">
                <a:latin typeface="Calibri" pitchFamily="34" charset="0"/>
              </a:rPr>
              <a:t>Approach:</a:t>
            </a:r>
          </a:p>
          <a:p>
            <a:r>
              <a:rPr lang="en-GB" sz="1200" dirty="0">
                <a:latin typeface="Calibri" pitchFamily="34" charset="0"/>
              </a:rPr>
              <a:t>Read </a:t>
            </a:r>
            <a:r>
              <a:rPr lang="en-GB" sz="1200" b="1" dirty="0">
                <a:latin typeface="Calibri" pitchFamily="34" charset="0"/>
              </a:rPr>
              <a:t>the relevant section of the text </a:t>
            </a:r>
            <a:r>
              <a:rPr lang="en-GB" sz="1200" dirty="0">
                <a:latin typeface="Calibri" pitchFamily="34" charset="0"/>
              </a:rPr>
              <a:t>and highlight language features – look for 3</a:t>
            </a:r>
          </a:p>
          <a:p>
            <a:r>
              <a:rPr lang="en-GB" sz="1200" dirty="0">
                <a:latin typeface="Calibri" pitchFamily="34" charset="0"/>
              </a:rPr>
              <a:t>Build 3 detailed paragraphs around exploring the effects of language. </a:t>
            </a:r>
          </a:p>
          <a:p>
            <a:r>
              <a:rPr lang="en-GB" sz="1200" b="1" dirty="0">
                <a:latin typeface="Calibri" pitchFamily="34" charset="0"/>
              </a:rPr>
              <a:t>You should: identify the feature (subject terminology), give the example, explore effect, focus down on word level, link to reader/ context, explore an alternative interpretation or linked quote.</a:t>
            </a:r>
          </a:p>
          <a:p>
            <a:r>
              <a:rPr lang="en-GB" sz="1200" b="1" dirty="0">
                <a:latin typeface="Calibri" pitchFamily="34" charset="0"/>
              </a:rPr>
              <a:t>Content you may come across for this question:</a:t>
            </a:r>
          </a:p>
          <a:p>
            <a:pPr>
              <a:buFont typeface="Wingdings" pitchFamily="2" charset="2"/>
              <a:buChar char="Ø"/>
            </a:pPr>
            <a:r>
              <a:rPr lang="en-GB" sz="1200" b="1" dirty="0">
                <a:latin typeface="Calibri" pitchFamily="34" charset="0"/>
              </a:rPr>
              <a:t> Imagery – metaphor, simile, personification</a:t>
            </a:r>
          </a:p>
          <a:p>
            <a:pPr>
              <a:buFont typeface="Wingdings" pitchFamily="2" charset="2"/>
              <a:buChar char="Ø"/>
            </a:pPr>
            <a:r>
              <a:rPr lang="en-GB" sz="1200" dirty="0">
                <a:latin typeface="Calibri" pitchFamily="34" charset="0"/>
              </a:rPr>
              <a:t>Use of proper nouns, adjectives, verbs (look out for imperatives), adverbs</a:t>
            </a:r>
          </a:p>
          <a:p>
            <a:pPr>
              <a:buFont typeface="Wingdings" pitchFamily="2" charset="2"/>
              <a:buChar char="Ø"/>
            </a:pPr>
            <a:r>
              <a:rPr lang="en-GB" sz="1200" dirty="0">
                <a:latin typeface="Calibri" pitchFamily="34" charset="0"/>
              </a:rPr>
              <a:t>Rhetorical devices – rhetorical questions, triadic structure, repetition</a:t>
            </a:r>
          </a:p>
          <a:p>
            <a:pPr>
              <a:buFont typeface="Wingdings" pitchFamily="2" charset="2"/>
              <a:buChar char="Ø"/>
            </a:pPr>
            <a:r>
              <a:rPr lang="en-GB" sz="1200" dirty="0">
                <a:latin typeface="Calibri" pitchFamily="34" charset="0"/>
              </a:rPr>
              <a:t>Tone created by complex vocabulary/ humour/ exaggeration</a:t>
            </a:r>
          </a:p>
          <a:p>
            <a:pPr>
              <a:buFont typeface="Wingdings" pitchFamily="2" charset="2"/>
              <a:buChar char="Ø"/>
            </a:pPr>
            <a:r>
              <a:rPr lang="en-GB" sz="1200" dirty="0">
                <a:latin typeface="Calibri" pitchFamily="34" charset="0"/>
              </a:rPr>
              <a:t>Use of exaggeration/ hyperbole/ emotive language </a:t>
            </a:r>
          </a:p>
          <a:p>
            <a:pPr>
              <a:buFont typeface="Wingdings" pitchFamily="2" charset="2"/>
              <a:buChar char="Ø"/>
            </a:pPr>
            <a:r>
              <a:rPr lang="en-GB" sz="1200" dirty="0">
                <a:latin typeface="Calibri" pitchFamily="34" charset="0"/>
              </a:rPr>
              <a:t>Semantic fields – patterns in word choices e.g. religion, darkness, conflict, </a:t>
            </a:r>
          </a:p>
          <a:p>
            <a:pPr>
              <a:buFont typeface="Wingdings" pitchFamily="2" charset="2"/>
              <a:buChar char="Ø"/>
            </a:pPr>
            <a:r>
              <a:rPr lang="en-GB" sz="1200" dirty="0">
                <a:latin typeface="Calibri" pitchFamily="34" charset="0"/>
              </a:rPr>
              <a:t>Alliteration, onomatopoeia – effects of  how words sound</a:t>
            </a:r>
          </a:p>
          <a:p>
            <a:pPr>
              <a:buFont typeface="Wingdings" pitchFamily="2" charset="2"/>
              <a:buChar char="Ø"/>
            </a:pPr>
            <a:r>
              <a:rPr lang="en-GB" sz="1200" dirty="0">
                <a:latin typeface="Calibri" pitchFamily="34" charset="0"/>
              </a:rPr>
              <a:t>Contrast and juxtaposition in diction/ semantic fields</a:t>
            </a:r>
          </a:p>
          <a:p>
            <a:r>
              <a:rPr lang="en-GB" sz="1200" b="1" dirty="0">
                <a:latin typeface="Calibri" pitchFamily="34" charset="0"/>
              </a:rPr>
              <a:t>Pitfalls – Did you?</a:t>
            </a:r>
          </a:p>
          <a:p>
            <a:r>
              <a:rPr lang="en-GB" sz="1200" dirty="0">
                <a:latin typeface="Calibri" pitchFamily="34" charset="0"/>
              </a:rPr>
              <a:t>Fail to use subject terminology? </a:t>
            </a:r>
          </a:p>
          <a:p>
            <a:r>
              <a:rPr lang="en-GB" sz="1200" dirty="0">
                <a:latin typeface="Calibri" pitchFamily="34" charset="0"/>
              </a:rPr>
              <a:t>Fail to cover 3 separate points linked to language?</a:t>
            </a:r>
          </a:p>
          <a:p>
            <a:r>
              <a:rPr lang="en-GB" sz="1200" dirty="0">
                <a:latin typeface="Calibri" pitchFamily="34" charset="0"/>
              </a:rPr>
              <a:t>Fail to focus specifically on the effect of individual words?</a:t>
            </a:r>
          </a:p>
          <a:p>
            <a:r>
              <a:rPr lang="en-GB" sz="1200" dirty="0">
                <a:latin typeface="Calibri" pitchFamily="34" charset="0"/>
              </a:rPr>
              <a:t>Fail to focus on the effect on the reader/ link to the context and the question.</a:t>
            </a:r>
          </a:p>
          <a:p>
            <a:r>
              <a:rPr lang="en-GB" sz="1200" b="1" dirty="0">
                <a:latin typeface="Calibri" pitchFamily="34" charset="0"/>
              </a:rPr>
              <a:t>Actions </a:t>
            </a:r>
          </a:p>
          <a:p>
            <a:r>
              <a:rPr lang="en-GB" sz="1200" dirty="0">
                <a:latin typeface="Calibri" pitchFamily="34" charset="0"/>
              </a:rPr>
              <a:t>a. Practise annotating texts for language features and consider their effects – why have they been used?</a:t>
            </a:r>
          </a:p>
          <a:p>
            <a:r>
              <a:rPr lang="en-GB" sz="1200" dirty="0">
                <a:latin typeface="Calibri" pitchFamily="34" charset="0"/>
              </a:rPr>
              <a:t> b. Learn grammatical terminology. Revise from the Literacy Skills booklet  - noun, adverbial, prepositional phrases, semantic field etc.</a:t>
            </a:r>
          </a:p>
          <a:p>
            <a:r>
              <a:rPr lang="en-GB" sz="1200" dirty="0">
                <a:latin typeface="Calibri" pitchFamily="34" charset="0"/>
              </a:rPr>
              <a:t>c. Q3 page 33, page 39 of Snap revision guide. Skills pages 12-15.</a:t>
            </a:r>
          </a:p>
        </p:txBody>
      </p:sp>
    </p:spTree>
    <p:extLst>
      <p:ext uri="{BB962C8B-B14F-4D97-AF65-F5344CB8AC3E}">
        <p14:creationId xmlns:p14="http://schemas.microsoft.com/office/powerpoint/2010/main" val="1345021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422900" y="0"/>
            <a:ext cx="6653213" cy="6924973"/>
          </a:xfrm>
          <a:prstGeom prst="rect">
            <a:avLst/>
          </a:prstGeom>
          <a:noFill/>
          <a:ln>
            <a:solidFill>
              <a:schemeClr val="tx1"/>
            </a:solidFill>
          </a:ln>
        </p:spPr>
        <p:txBody>
          <a:bodyPr>
            <a:spAutoFit/>
          </a:bodyPr>
          <a:lstStyle/>
          <a:p>
            <a:r>
              <a:rPr lang="en-GB" sz="1200" b="1" dirty="0">
                <a:latin typeface="Calibri" pitchFamily="34" charset="0"/>
              </a:rPr>
              <a:t>Question 5</a:t>
            </a:r>
          </a:p>
          <a:p>
            <a:r>
              <a:rPr lang="en-GB" sz="1200" b="1" dirty="0">
                <a:latin typeface="Calibri" pitchFamily="34" charset="0"/>
              </a:rPr>
              <a:t>How you are assessed:</a:t>
            </a:r>
          </a:p>
          <a:p>
            <a:r>
              <a:rPr lang="en-GB" sz="1200" b="1" dirty="0">
                <a:latin typeface="Calibri" pitchFamily="34" charset="0"/>
              </a:rPr>
              <a:t>Content</a:t>
            </a:r>
          </a:p>
          <a:p>
            <a:pPr>
              <a:buFont typeface="Arial" charset="0"/>
              <a:buChar char="•"/>
            </a:pPr>
            <a:r>
              <a:rPr lang="en-GB" sz="1200" dirty="0">
                <a:latin typeface="Calibri" pitchFamily="34" charset="0"/>
              </a:rPr>
              <a:t>Register matched to audience</a:t>
            </a:r>
          </a:p>
          <a:p>
            <a:pPr>
              <a:buFont typeface="Arial" charset="0"/>
              <a:buChar char="•"/>
            </a:pPr>
            <a:r>
              <a:rPr lang="en-GB" sz="1200" dirty="0">
                <a:latin typeface="Calibri" pitchFamily="34" charset="0"/>
              </a:rPr>
              <a:t>Register matched to purpose</a:t>
            </a:r>
          </a:p>
          <a:p>
            <a:pPr>
              <a:buFont typeface="Arial" charset="0"/>
              <a:buChar char="•"/>
            </a:pPr>
            <a:r>
              <a:rPr lang="en-GB" sz="1200" dirty="0">
                <a:latin typeface="Calibri" pitchFamily="34" charset="0"/>
              </a:rPr>
              <a:t>Vocabulary and linguistic devices</a:t>
            </a:r>
          </a:p>
          <a:p>
            <a:pPr>
              <a:buFont typeface="Arial" charset="0"/>
              <a:buChar char="•"/>
            </a:pPr>
            <a:r>
              <a:rPr lang="en-GB" sz="1200" dirty="0">
                <a:latin typeface="Calibri" pitchFamily="34" charset="0"/>
              </a:rPr>
              <a:t>Use of structural features</a:t>
            </a:r>
          </a:p>
          <a:p>
            <a:pPr>
              <a:buFont typeface="Arial" charset="0"/>
              <a:buChar char="•"/>
            </a:pPr>
            <a:r>
              <a:rPr lang="en-GB" sz="1200" dirty="0">
                <a:latin typeface="Calibri" pitchFamily="34" charset="0"/>
              </a:rPr>
              <a:t>Development of ideas</a:t>
            </a:r>
          </a:p>
          <a:p>
            <a:pPr>
              <a:buFont typeface="Arial" charset="0"/>
              <a:buChar char="•"/>
            </a:pPr>
            <a:r>
              <a:rPr lang="en-GB" sz="1200" dirty="0">
                <a:latin typeface="Calibri" pitchFamily="34" charset="0"/>
              </a:rPr>
              <a:t>Fluent and coherent paragraphs , using discourse markers</a:t>
            </a:r>
          </a:p>
          <a:p>
            <a:r>
              <a:rPr lang="en-GB" sz="1200" b="1" dirty="0">
                <a:latin typeface="Calibri" pitchFamily="34" charset="0"/>
              </a:rPr>
              <a:t>Accuracy</a:t>
            </a:r>
          </a:p>
          <a:p>
            <a:r>
              <a:rPr lang="en-GB" sz="1200" dirty="0">
                <a:latin typeface="Calibri" pitchFamily="34" charset="0"/>
              </a:rPr>
              <a:t>Accurate demarcation of sentences</a:t>
            </a:r>
          </a:p>
          <a:p>
            <a:r>
              <a:rPr lang="en-GB" sz="1200" dirty="0">
                <a:latin typeface="Calibri" pitchFamily="34" charset="0"/>
              </a:rPr>
              <a:t>Range of punctuation</a:t>
            </a:r>
          </a:p>
          <a:p>
            <a:r>
              <a:rPr lang="en-GB" sz="1200" dirty="0">
                <a:latin typeface="Calibri" pitchFamily="34" charset="0"/>
              </a:rPr>
              <a:t>Use of Standard English and grammatical agreement</a:t>
            </a:r>
          </a:p>
          <a:p>
            <a:r>
              <a:rPr lang="en-GB" sz="1200" dirty="0">
                <a:latin typeface="Calibri" pitchFamily="34" charset="0"/>
              </a:rPr>
              <a:t>Accuracy of spelling</a:t>
            </a:r>
          </a:p>
          <a:p>
            <a:r>
              <a:rPr lang="en-GB" sz="1200" dirty="0">
                <a:latin typeface="Calibri" pitchFamily="34" charset="0"/>
              </a:rPr>
              <a:t>Range of sophisticated vocabulary</a:t>
            </a:r>
          </a:p>
          <a:p>
            <a:r>
              <a:rPr lang="en-GB" sz="1200" b="1" dirty="0">
                <a:latin typeface="Calibri" pitchFamily="34" charset="0"/>
              </a:rPr>
              <a:t>Approach:</a:t>
            </a:r>
          </a:p>
          <a:p>
            <a:r>
              <a:rPr lang="en-GB" sz="1200" dirty="0">
                <a:latin typeface="Calibri" pitchFamily="34" charset="0"/>
              </a:rPr>
              <a:t>Consider the </a:t>
            </a:r>
            <a:r>
              <a:rPr lang="en-GB" sz="1200" b="1" dirty="0">
                <a:latin typeface="Calibri" pitchFamily="34" charset="0"/>
              </a:rPr>
              <a:t>SLAP</a:t>
            </a:r>
            <a:r>
              <a:rPr lang="en-GB" sz="1200" dirty="0">
                <a:latin typeface="Calibri" pitchFamily="34" charset="0"/>
              </a:rPr>
              <a:t> (subject - language - audience – purpose) and highlight in the question.</a:t>
            </a:r>
          </a:p>
          <a:p>
            <a:r>
              <a:rPr lang="en-GB" sz="1200" dirty="0">
                <a:latin typeface="Calibri" pitchFamily="34" charset="0"/>
              </a:rPr>
              <a:t>Plan  - for or against, number paragraph points, consider development :source material? Magic list – geography, history, beliefs </a:t>
            </a:r>
            <a:r>
              <a:rPr lang="en-GB" sz="1200" dirty="0" err="1">
                <a:latin typeface="Calibri" pitchFamily="34" charset="0"/>
              </a:rPr>
              <a:t>etc</a:t>
            </a:r>
            <a:r>
              <a:rPr lang="en-GB" sz="1200" dirty="0">
                <a:latin typeface="Calibri" pitchFamily="34" charset="0"/>
              </a:rPr>
              <a:t>?, personal experience?)</a:t>
            </a:r>
          </a:p>
          <a:p>
            <a:r>
              <a:rPr lang="en-GB" sz="1200" dirty="0">
                <a:latin typeface="Calibri" pitchFamily="34" charset="0"/>
              </a:rPr>
              <a:t>List  key linguistic features IDAFOREST/ punctuation/ discourse markers</a:t>
            </a:r>
          </a:p>
          <a:p>
            <a:r>
              <a:rPr lang="en-GB" sz="1200" b="1" dirty="0">
                <a:latin typeface="Calibri" pitchFamily="34" charset="0"/>
              </a:rPr>
              <a:t>Pitfalls to avoid:</a:t>
            </a:r>
          </a:p>
          <a:p>
            <a:r>
              <a:rPr lang="en-GB" sz="1200" dirty="0">
                <a:latin typeface="Calibri" pitchFamily="34" charset="0"/>
              </a:rPr>
              <a:t>A lack of planning/ direction / development/ purpose</a:t>
            </a:r>
          </a:p>
          <a:p>
            <a:r>
              <a:rPr lang="en-GB" sz="1200" dirty="0">
                <a:latin typeface="Calibri" pitchFamily="34" charset="0"/>
              </a:rPr>
              <a:t>Missing the tone/ register required for the text type and audience (e.g. .formality required for a broadsheet newspaper)</a:t>
            </a:r>
          </a:p>
          <a:p>
            <a:r>
              <a:rPr lang="en-GB" sz="1200" dirty="0">
                <a:latin typeface="Calibri" pitchFamily="34" charset="0"/>
              </a:rPr>
              <a:t>A weak structure. PLAN the best sequence of your points, develop paragraphs, consider counter argument, finish with a strong concluding paragraph – pack in rhetorical features throughout.</a:t>
            </a:r>
          </a:p>
          <a:p>
            <a:r>
              <a:rPr lang="en-GB" sz="1200" dirty="0">
                <a:latin typeface="Calibri" pitchFamily="34" charset="0"/>
              </a:rPr>
              <a:t>Limited variety in vocabulary range, linguistic features, sentence and punctuation range – PROOF READ – CHANGE - IMPROVE</a:t>
            </a:r>
          </a:p>
          <a:p>
            <a:r>
              <a:rPr lang="en-GB" sz="1200" b="1" dirty="0">
                <a:latin typeface="Calibri" pitchFamily="34" charset="0"/>
              </a:rPr>
              <a:t>Action points:</a:t>
            </a:r>
          </a:p>
          <a:p>
            <a:r>
              <a:rPr lang="en-GB" sz="1200" dirty="0">
                <a:latin typeface="Calibri" pitchFamily="34" charset="0"/>
              </a:rPr>
              <a:t>a. Write a list of discourse markers/ connectives to signpost changes.</a:t>
            </a:r>
          </a:p>
          <a:p>
            <a:r>
              <a:rPr lang="en-GB" sz="1200" dirty="0">
                <a:latin typeface="Calibri" pitchFamily="34" charset="0"/>
              </a:rPr>
              <a:t>b. Review uses  of punctuation. Make sure you understand/ include  semi-colons/ colons/ dashes.</a:t>
            </a:r>
          </a:p>
          <a:p>
            <a:r>
              <a:rPr lang="en-GB" sz="1200" dirty="0">
                <a:latin typeface="Calibri" pitchFamily="34" charset="0"/>
              </a:rPr>
              <a:t>c. Know how to develop ideas from the trigger list e.g. geography, history or source material.</a:t>
            </a:r>
          </a:p>
          <a:p>
            <a:r>
              <a:rPr lang="en-GB" sz="1200" dirty="0">
                <a:latin typeface="Calibri" pitchFamily="34" charset="0"/>
              </a:rPr>
              <a:t>d. Build a list of A* words and use in your writing/ speaking so you are confident with using them.</a:t>
            </a:r>
          </a:p>
          <a:p>
            <a:r>
              <a:rPr lang="en-GB" sz="1200" dirty="0">
                <a:latin typeface="Calibri" pitchFamily="34" charset="0"/>
              </a:rPr>
              <a:t>d. Read a range of different writing from viewpoints e.g. reviews, articles, blogs, letters, speeches and annotate for features. Look on the Internet.</a:t>
            </a:r>
          </a:p>
          <a:p>
            <a:r>
              <a:rPr lang="en-GB" sz="1200" dirty="0">
                <a:latin typeface="Calibri" pitchFamily="34" charset="0"/>
              </a:rPr>
              <a:t>e. Revise the basic conventions for different text types e.g. letters, blogs, broadsheet articles.</a:t>
            </a:r>
          </a:p>
          <a:p>
            <a:r>
              <a:rPr lang="en-GB" sz="1200" dirty="0">
                <a:latin typeface="Calibri" pitchFamily="34" charset="0"/>
              </a:rPr>
              <a:t>f. Re-write a section of your mock and improve sentence structure/ devices/ paragraph development.</a:t>
            </a:r>
          </a:p>
        </p:txBody>
      </p:sp>
      <p:sp>
        <p:nvSpPr>
          <p:cNvPr id="5" name="TextBox 4"/>
          <p:cNvSpPr txBox="1"/>
          <p:nvPr/>
        </p:nvSpPr>
        <p:spPr>
          <a:xfrm>
            <a:off x="0" y="141288"/>
            <a:ext cx="5422900" cy="6740307"/>
          </a:xfrm>
          <a:prstGeom prst="rect">
            <a:avLst/>
          </a:prstGeom>
          <a:noFill/>
          <a:ln>
            <a:solidFill>
              <a:schemeClr val="tx1"/>
            </a:solidFill>
          </a:ln>
        </p:spPr>
        <p:txBody>
          <a:bodyPr>
            <a:spAutoFit/>
          </a:bodyPr>
          <a:lstStyle/>
          <a:p>
            <a:pPr marL="342900" indent="-342900"/>
            <a:r>
              <a:rPr lang="en-GB" sz="1200" b="1" dirty="0">
                <a:latin typeface="Calibri" pitchFamily="34" charset="0"/>
              </a:rPr>
              <a:t>Question 4</a:t>
            </a:r>
          </a:p>
          <a:p>
            <a:pPr marL="342900" indent="-342900"/>
            <a:r>
              <a:rPr lang="en-GB" sz="1200" b="1" dirty="0">
                <a:latin typeface="Calibri" pitchFamily="34" charset="0"/>
              </a:rPr>
              <a:t>How you are assessed: </a:t>
            </a:r>
          </a:p>
          <a:p>
            <a:pPr marL="342900" indent="-342900">
              <a:buFont typeface="Arial" charset="0"/>
              <a:buChar char="•"/>
            </a:pPr>
            <a:r>
              <a:rPr lang="en-GB" sz="1200" dirty="0">
                <a:latin typeface="Calibri" pitchFamily="34" charset="0"/>
              </a:rPr>
              <a:t>Show an understanding of different ideas and perspectives (tone and viewpoint)</a:t>
            </a:r>
          </a:p>
          <a:p>
            <a:pPr marL="342900" indent="-342900">
              <a:buFont typeface="Arial" charset="0"/>
              <a:buChar char="•"/>
            </a:pPr>
            <a:r>
              <a:rPr lang="en-GB" sz="1200" dirty="0">
                <a:latin typeface="Calibri" pitchFamily="34" charset="0"/>
              </a:rPr>
              <a:t>Select a range of supporting details from both texts</a:t>
            </a:r>
          </a:p>
          <a:p>
            <a:pPr marL="342900" indent="-342900">
              <a:buFont typeface="Arial" charset="0"/>
              <a:buChar char="•"/>
            </a:pPr>
            <a:r>
              <a:rPr lang="en-GB" sz="1200" dirty="0">
                <a:latin typeface="Calibri" pitchFamily="34" charset="0"/>
              </a:rPr>
              <a:t>Explain/ analyse how writers’ methods are used</a:t>
            </a:r>
          </a:p>
          <a:p>
            <a:pPr marL="342900" indent="-342900">
              <a:buFont typeface="Arial" charset="0"/>
              <a:buChar char="•"/>
            </a:pPr>
            <a:r>
              <a:rPr lang="en-GB" sz="1200" dirty="0">
                <a:latin typeface="Calibri" pitchFamily="34" charset="0"/>
              </a:rPr>
              <a:t>Compare and explore differences (e.g. </a:t>
            </a:r>
            <a:r>
              <a:rPr lang="en-GB" sz="1200" b="1" dirty="0">
                <a:latin typeface="Calibri" pitchFamily="34" charset="0"/>
              </a:rPr>
              <a:t>link to context and narrative perspective</a:t>
            </a:r>
            <a:r>
              <a:rPr lang="en-GB" sz="1200" dirty="0">
                <a:latin typeface="Calibri" pitchFamily="34" charset="0"/>
              </a:rPr>
              <a:t>)</a:t>
            </a:r>
          </a:p>
          <a:p>
            <a:pPr marL="342900" indent="-342900"/>
            <a:r>
              <a:rPr lang="en-GB" sz="1200" b="1" dirty="0">
                <a:latin typeface="Calibri" pitchFamily="34" charset="0"/>
              </a:rPr>
              <a:t>Approach:</a:t>
            </a:r>
          </a:p>
          <a:p>
            <a:pPr marL="342900" indent="-342900"/>
            <a:r>
              <a:rPr lang="en-GB" sz="1200" dirty="0">
                <a:latin typeface="Calibri" pitchFamily="34" charset="0"/>
              </a:rPr>
              <a:t> Focus on the question and relevant parts of the text. You will be looking at the whole of both texts for this question.</a:t>
            </a:r>
          </a:p>
          <a:p>
            <a:pPr marL="342900" indent="-342900"/>
            <a:r>
              <a:rPr lang="en-GB" sz="1200" dirty="0">
                <a:latin typeface="Calibri" pitchFamily="34" charset="0"/>
              </a:rPr>
              <a:t>Start by identifying the writer’s perspective on the subject and the tone used linked to the purpose of the text.  </a:t>
            </a:r>
          </a:p>
          <a:p>
            <a:pPr marL="342900" indent="-342900"/>
            <a:r>
              <a:rPr lang="en-GB" sz="1200" dirty="0">
                <a:latin typeface="Calibri" pitchFamily="34" charset="0"/>
              </a:rPr>
              <a:t>Now think about </a:t>
            </a:r>
            <a:r>
              <a:rPr lang="en-GB" sz="1200" b="1" dirty="0">
                <a:latin typeface="Calibri" pitchFamily="34" charset="0"/>
              </a:rPr>
              <a:t>methods – how </a:t>
            </a:r>
            <a:r>
              <a:rPr lang="en-GB" sz="1200" dirty="0">
                <a:latin typeface="Calibri" pitchFamily="34" charset="0"/>
              </a:rPr>
              <a:t>this tone/ attitude is conveyed. </a:t>
            </a:r>
            <a:r>
              <a:rPr lang="en-GB" sz="1200" b="1" dirty="0">
                <a:latin typeface="Calibri" pitchFamily="34" charset="0"/>
              </a:rPr>
              <a:t>Highlight and number</a:t>
            </a:r>
            <a:r>
              <a:rPr lang="en-GB" sz="1200" dirty="0">
                <a:latin typeface="Calibri" pitchFamily="34" charset="0"/>
              </a:rPr>
              <a:t> on the texts what you will compare.</a:t>
            </a:r>
          </a:p>
          <a:p>
            <a:pPr marL="342900" indent="-342900"/>
            <a:r>
              <a:rPr lang="en-GB" sz="1200" b="1" dirty="0">
                <a:latin typeface="Calibri" pitchFamily="34" charset="0"/>
              </a:rPr>
              <a:t>Build 3 paragraphs: </a:t>
            </a:r>
            <a:r>
              <a:rPr lang="en-GB" sz="1200" dirty="0">
                <a:latin typeface="Calibri" pitchFamily="34" charset="0"/>
              </a:rPr>
              <a:t>start with </a:t>
            </a:r>
            <a:r>
              <a:rPr lang="en-GB" sz="1200" b="1" dirty="0">
                <a:latin typeface="Calibri" pitchFamily="34" charset="0"/>
              </a:rPr>
              <a:t>the method </a:t>
            </a:r>
            <a:r>
              <a:rPr lang="en-GB" sz="1200" dirty="0">
                <a:latin typeface="Calibri" pitchFamily="34" charset="0"/>
              </a:rPr>
              <a:t>and explain how this links to the </a:t>
            </a:r>
            <a:r>
              <a:rPr lang="en-GB" sz="1200" b="1" dirty="0">
                <a:latin typeface="Calibri" pitchFamily="34" charset="0"/>
              </a:rPr>
              <a:t>tone</a:t>
            </a:r>
            <a:r>
              <a:rPr lang="en-GB" sz="1200" dirty="0">
                <a:latin typeface="Calibri" pitchFamily="34" charset="0"/>
              </a:rPr>
              <a:t>/ attitudes presented. Give an </a:t>
            </a:r>
            <a:r>
              <a:rPr lang="en-GB" sz="1200" b="1" dirty="0">
                <a:latin typeface="Calibri" pitchFamily="34" charset="0"/>
              </a:rPr>
              <a:t>example</a:t>
            </a:r>
            <a:r>
              <a:rPr lang="en-GB" sz="1200" dirty="0">
                <a:latin typeface="Calibri" pitchFamily="34" charset="0"/>
              </a:rPr>
              <a:t>, explore </a:t>
            </a:r>
            <a:r>
              <a:rPr lang="en-GB" sz="1200" b="1" dirty="0">
                <a:latin typeface="Calibri" pitchFamily="34" charset="0"/>
              </a:rPr>
              <a:t>effect</a:t>
            </a:r>
            <a:r>
              <a:rPr lang="en-GB" sz="1200" dirty="0">
                <a:latin typeface="Calibri" pitchFamily="34" charset="0"/>
              </a:rPr>
              <a:t> – focus at </a:t>
            </a:r>
            <a:r>
              <a:rPr lang="en-GB" sz="1200" b="1" dirty="0">
                <a:latin typeface="Calibri" pitchFamily="34" charset="0"/>
              </a:rPr>
              <a:t>word level</a:t>
            </a:r>
            <a:r>
              <a:rPr lang="en-GB" sz="1200" dirty="0">
                <a:latin typeface="Calibri" pitchFamily="34" charset="0"/>
              </a:rPr>
              <a:t>,  link to purpose, </a:t>
            </a:r>
            <a:r>
              <a:rPr lang="en-GB" sz="1200" b="1" dirty="0">
                <a:latin typeface="Calibri" pitchFamily="34" charset="0"/>
              </a:rPr>
              <a:t>reflect (</a:t>
            </a:r>
            <a:r>
              <a:rPr lang="en-GB" sz="1200" dirty="0">
                <a:latin typeface="Calibri" pitchFamily="34" charset="0"/>
              </a:rPr>
              <a:t>so/ therefore sentence linked back to question</a:t>
            </a:r>
            <a:r>
              <a:rPr lang="en-GB" sz="1200" b="1" dirty="0">
                <a:latin typeface="Calibri" pitchFamily="34" charset="0"/>
              </a:rPr>
              <a:t>), link to text B with connective</a:t>
            </a:r>
            <a:r>
              <a:rPr lang="en-GB" sz="1200" dirty="0">
                <a:latin typeface="Calibri" pitchFamily="34" charset="0"/>
              </a:rPr>
              <a:t>, same sequence for text B.</a:t>
            </a:r>
          </a:p>
          <a:p>
            <a:pPr marL="342900" indent="-342900"/>
            <a:r>
              <a:rPr lang="en-GB" sz="1200" dirty="0">
                <a:latin typeface="Calibri" pitchFamily="34" charset="0"/>
              </a:rPr>
              <a:t> Methods could be language or structural features. Read carefully for tone and attitude </a:t>
            </a:r>
            <a:r>
              <a:rPr lang="en-GB" sz="1200" b="1" dirty="0">
                <a:latin typeface="Calibri" pitchFamily="34" charset="0"/>
              </a:rPr>
              <a:t>of the writer, check your evidence.</a:t>
            </a:r>
          </a:p>
          <a:p>
            <a:pPr marL="342900" indent="-342900"/>
            <a:r>
              <a:rPr lang="en-GB" sz="1200" b="1" dirty="0">
                <a:latin typeface="Calibri" pitchFamily="34" charset="0"/>
              </a:rPr>
              <a:t>For this question look out for:</a:t>
            </a:r>
            <a:endParaRPr lang="en-GB" sz="1200" dirty="0">
              <a:latin typeface="Calibri" pitchFamily="34" charset="0"/>
            </a:endParaRPr>
          </a:p>
          <a:p>
            <a:pPr marL="342900" indent="-342900">
              <a:buFont typeface="Wingdings" pitchFamily="2" charset="2"/>
              <a:buChar char="Ø"/>
            </a:pPr>
            <a:r>
              <a:rPr lang="en-GB" sz="1200" dirty="0">
                <a:latin typeface="Calibri" pitchFamily="34" charset="0"/>
              </a:rPr>
              <a:t>Humorous, critical, formal, colloquial, poignant, hyperbolic linked to the tone</a:t>
            </a:r>
          </a:p>
          <a:p>
            <a:pPr marL="342900" indent="-342900">
              <a:buFont typeface="Wingdings" pitchFamily="2" charset="2"/>
              <a:buChar char="Ø"/>
            </a:pPr>
            <a:r>
              <a:rPr lang="en-GB" sz="1200" dirty="0">
                <a:latin typeface="Calibri" pitchFamily="34" charset="0"/>
              </a:rPr>
              <a:t>Use of contemporary references v traditional values</a:t>
            </a:r>
          </a:p>
          <a:p>
            <a:pPr marL="342900" indent="-342900">
              <a:buFont typeface="Wingdings" pitchFamily="2" charset="2"/>
              <a:buChar char="Ø"/>
            </a:pPr>
            <a:r>
              <a:rPr lang="en-GB" sz="1200" dirty="0">
                <a:latin typeface="Calibri" pitchFamily="34" charset="0"/>
              </a:rPr>
              <a:t>Public address e.g. in form of article v private address e.g. in form of letter/ diary</a:t>
            </a:r>
          </a:p>
          <a:p>
            <a:pPr marL="342900" indent="-342900"/>
            <a:r>
              <a:rPr lang="en-GB" sz="1200" b="1" dirty="0">
                <a:latin typeface="Calibri" pitchFamily="34" charset="0"/>
              </a:rPr>
              <a:t>Pitfalls to avoid: </a:t>
            </a:r>
            <a:endParaRPr lang="en-GB" sz="1200" dirty="0">
              <a:latin typeface="Calibri" pitchFamily="34" charset="0"/>
            </a:endParaRPr>
          </a:p>
          <a:p>
            <a:pPr marL="342900" indent="-342900"/>
            <a:r>
              <a:rPr lang="en-GB" sz="1200" dirty="0">
                <a:latin typeface="Calibri" pitchFamily="34" charset="0"/>
              </a:rPr>
              <a:t>Vague, general comments;</a:t>
            </a:r>
          </a:p>
          <a:p>
            <a:pPr marL="342900" indent="-342900"/>
            <a:r>
              <a:rPr lang="en-GB" sz="1200" dirty="0">
                <a:latin typeface="Calibri" pitchFamily="34" charset="0"/>
              </a:rPr>
              <a:t>A lack of clear comparison; </a:t>
            </a:r>
          </a:p>
          <a:p>
            <a:pPr marL="342900" indent="-342900"/>
            <a:r>
              <a:rPr lang="en-GB" sz="1200" dirty="0">
                <a:latin typeface="Calibri" pitchFamily="34" charset="0"/>
              </a:rPr>
              <a:t>Unclear on methods, evidence and  effect;</a:t>
            </a:r>
          </a:p>
          <a:p>
            <a:pPr marL="342900" indent="-342900"/>
            <a:r>
              <a:rPr lang="en-GB" sz="1200" dirty="0">
                <a:latin typeface="Calibri" pitchFamily="34" charset="0"/>
              </a:rPr>
              <a:t>Misunderstanding the tone – check the evidence;</a:t>
            </a:r>
          </a:p>
          <a:p>
            <a:pPr marL="342900" indent="-342900"/>
            <a:r>
              <a:rPr lang="en-GB" sz="1200" dirty="0">
                <a:latin typeface="Calibri" pitchFamily="34" charset="0"/>
              </a:rPr>
              <a:t>Quotations failing to illustrate your point.</a:t>
            </a:r>
          </a:p>
          <a:p>
            <a:pPr marL="342900" indent="-342900"/>
            <a:r>
              <a:rPr lang="en-GB" sz="1200" b="1" dirty="0">
                <a:latin typeface="Calibri" pitchFamily="34" charset="0"/>
              </a:rPr>
              <a:t>Action points:</a:t>
            </a:r>
          </a:p>
          <a:p>
            <a:pPr marL="342900" indent="-342900"/>
            <a:r>
              <a:rPr lang="en-GB" sz="1200" b="1" dirty="0">
                <a:latin typeface="Calibri" pitchFamily="34" charset="0"/>
              </a:rPr>
              <a:t>a. </a:t>
            </a:r>
            <a:r>
              <a:rPr lang="en-GB" sz="1200" dirty="0">
                <a:latin typeface="Calibri" pitchFamily="34" charset="0"/>
              </a:rPr>
              <a:t> Highlight and number evidence on the texts</a:t>
            </a:r>
            <a:r>
              <a:rPr lang="en-GB" sz="1200" b="1" dirty="0">
                <a:latin typeface="Calibri" pitchFamily="34" charset="0"/>
              </a:rPr>
              <a:t>. Re-write mock responses.</a:t>
            </a:r>
            <a:endParaRPr lang="en-GB" sz="1200" dirty="0">
              <a:latin typeface="Calibri" pitchFamily="34" charset="0"/>
            </a:endParaRPr>
          </a:p>
          <a:p>
            <a:pPr marL="342900" indent="-342900">
              <a:buFontTx/>
              <a:buAutoNum type="alphaLcPeriod" startAt="3"/>
            </a:pPr>
            <a:r>
              <a:rPr lang="en-GB" sz="1200" dirty="0">
                <a:latin typeface="Calibri" pitchFamily="34" charset="0"/>
              </a:rPr>
              <a:t>Complete more practice questions! Pages 33 and 39 in Snap revision. (Pages 26, 27, 28  refer to skills for this question).</a:t>
            </a:r>
          </a:p>
        </p:txBody>
      </p:sp>
    </p:spTree>
    <p:extLst>
      <p:ext uri="{BB962C8B-B14F-4D97-AF65-F5344CB8AC3E}">
        <p14:creationId xmlns:p14="http://schemas.microsoft.com/office/powerpoint/2010/main" val="21701075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2147561AB51DF428788596ACB76AD16" ma:contentTypeVersion="" ma:contentTypeDescription="Create a new document." ma:contentTypeScope="" ma:versionID="c30aa04d24a07937a2b09f4145c986e6">
  <xsd:schema xmlns:xsd="http://www.w3.org/2001/XMLSchema" xmlns:xs="http://www.w3.org/2001/XMLSchema" xmlns:p="http://schemas.microsoft.com/office/2006/metadata/properties" xmlns:ns2="82762546-134f-435b-a3d8-01776a5e047b" xmlns:ns3="67fdbd2b-1973-427c-bffa-6d718ee9b636" targetNamespace="http://schemas.microsoft.com/office/2006/metadata/properties" ma:root="true" ma:fieldsID="641fa8d89fc11a00723e8facf33a9f09" ns2:_="" ns3:_="">
    <xsd:import namespace="82762546-134f-435b-a3d8-01776a5e047b"/>
    <xsd:import namespace="67fdbd2b-1973-427c-bffa-6d718ee9b63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762546-134f-435b-a3d8-01776a5e04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fdbd2b-1973-427c-bffa-6d718ee9b63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5816318-6E9F-4CC5-A583-AF2A84F2EEC8}">
  <ds:schemaRefs>
    <ds:schemaRef ds:uri="82762546-134f-435b-a3d8-01776a5e047b"/>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07773F82-310B-46DF-8A4A-9F378D286F18}">
  <ds:schemaRefs>
    <ds:schemaRef ds:uri="http://schemas.microsoft.com/sharepoint/v3/contenttype/forms"/>
  </ds:schemaRefs>
</ds:datastoreItem>
</file>

<file path=customXml/itemProps3.xml><?xml version="1.0" encoding="utf-8"?>
<ds:datastoreItem xmlns:ds="http://schemas.openxmlformats.org/officeDocument/2006/customXml" ds:itemID="{992C68A1-7B2C-46D4-99B6-E71C50EF0671}"/>
</file>

<file path=docProps/app.xml><?xml version="1.0" encoding="utf-8"?>
<Properties xmlns="http://schemas.openxmlformats.org/officeDocument/2006/extended-properties" xmlns:vt="http://schemas.openxmlformats.org/officeDocument/2006/docPropsVTypes">
  <Template>Writing to persuade and argue features</Template>
  <TotalTime>1253</TotalTime>
  <Words>3112</Words>
  <Application>Microsoft Office PowerPoint</Application>
  <PresentationFormat>Widescreen</PresentationFormat>
  <Paragraphs>222</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Broadway</vt:lpstr>
      <vt:lpstr>Calibri</vt:lpstr>
      <vt:lpstr>Calibri Light</vt:lpstr>
      <vt:lpstr>Wingdings</vt:lpstr>
      <vt:lpstr>Office Theme</vt:lpstr>
      <vt:lpstr>English Language  </vt:lpstr>
      <vt:lpstr> Paper 1  Snap revision: In particular look at pages 4 -5, 10-18, 22-25, 30-31, 34-35 (ask if you want these)</vt:lpstr>
      <vt:lpstr>PowerPoint Presentation</vt:lpstr>
      <vt:lpstr> Paper 2  Snap revision: In particular look at skills pages 26-29, questions pages 38-42.</vt:lpstr>
      <vt:lpstr>PowerPoint Presentation</vt:lpstr>
    </vt:vector>
  </TitlesOfParts>
  <Company>The Lacon Childe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Mock Feedback</dc:title>
  <dc:creator>Emma Hennessy</dc:creator>
  <cp:lastModifiedBy>Hennessy, Emma</cp:lastModifiedBy>
  <cp:revision>51</cp:revision>
  <cp:lastPrinted>2017-05-03T12:38:13Z</cp:lastPrinted>
  <dcterms:created xsi:type="dcterms:W3CDTF">2016-06-21T11:03:43Z</dcterms:created>
  <dcterms:modified xsi:type="dcterms:W3CDTF">2020-01-31T08:12:58Z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0x01010002147561AB51DF428788596ACB76AD16</vt:lpwstr>
  </property>
</Properties>
</file>