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9" r:id="rId7"/>
    <p:sldId id="258" r:id="rId8"/>
    <p:sldId id="260" r:id="rId9"/>
    <p:sldId id="261" r:id="rId10"/>
    <p:sldId id="262" r:id="rId11"/>
    <p:sldId id="263" r:id="rId12"/>
    <p:sldId id="264" r:id="rId13"/>
    <p:sldId id="266"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 Rhiannon" userId="70411b3b-d6df-47f7-9d8a-70bb93a1d69a" providerId="ADAL" clId="{8417FA1F-A546-4A7F-BA13-679C4B8B53FE}"/>
    <pc:docChg chg="delSld">
      <pc:chgData name="Bird, Rhiannon" userId="70411b3b-d6df-47f7-9d8a-70bb93a1d69a" providerId="ADAL" clId="{8417FA1F-A546-4A7F-BA13-679C4B8B53FE}" dt="2020-03-17T12:19:39.474" v="0" actId="47"/>
      <pc:docMkLst>
        <pc:docMk/>
      </pc:docMkLst>
      <pc:sldChg chg="del">
        <pc:chgData name="Bird, Rhiannon" userId="70411b3b-d6df-47f7-9d8a-70bb93a1d69a" providerId="ADAL" clId="{8417FA1F-A546-4A7F-BA13-679C4B8B53FE}" dt="2020-03-17T12:19:39.474" v="0" actId="47"/>
        <pc:sldMkLst>
          <pc:docMk/>
          <pc:sldMk cId="3339869079"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9C64E-8C94-471A-B416-CA43FCE6FC70}" type="datetimeFigureOut">
              <a:rPr lang="en-GB" smtClean="0"/>
              <a:t>17/03/2020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5AC2A-2ED1-4121-B3CA-15C7885D0CE6}" type="slidenum">
              <a:rPr lang="en-GB" smtClean="0"/>
              <a:t>‹#›</a:t>
            </a:fld>
            <a:endParaRPr lang="en-GB"/>
          </a:p>
        </p:txBody>
      </p:sp>
    </p:spTree>
    <p:extLst>
      <p:ext uri="{BB962C8B-B14F-4D97-AF65-F5344CB8AC3E}">
        <p14:creationId xmlns:p14="http://schemas.microsoft.com/office/powerpoint/2010/main" val="367533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Join </a:t>
            </a:r>
            <a:r>
              <a:rPr lang="en-GB"/>
              <a:t>pin group.</a:t>
            </a:r>
          </a:p>
        </p:txBody>
      </p:sp>
      <p:sp>
        <p:nvSpPr>
          <p:cNvPr id="4" name="Slide Number Placeholder 3"/>
          <p:cNvSpPr>
            <a:spLocks noGrp="1"/>
          </p:cNvSpPr>
          <p:nvPr>
            <p:ph type="sldNum" sz="quarter" idx="10"/>
          </p:nvPr>
        </p:nvSpPr>
        <p:spPr/>
        <p:txBody>
          <a:bodyPr/>
          <a:lstStyle/>
          <a:p>
            <a:fld id="{3185AC2A-2ED1-4121-B3CA-15C7885D0CE6}" type="slidenum">
              <a:rPr lang="en-GB" smtClean="0"/>
              <a:t>6</a:t>
            </a:fld>
            <a:endParaRPr lang="en-GB"/>
          </a:p>
        </p:txBody>
      </p:sp>
    </p:spTree>
    <p:extLst>
      <p:ext uri="{BB962C8B-B14F-4D97-AF65-F5344CB8AC3E}">
        <p14:creationId xmlns:p14="http://schemas.microsoft.com/office/powerpoint/2010/main" val="27342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D74418-AE2D-44CB-BF3C-F11F573089E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151965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74418-AE2D-44CB-BF3C-F11F573089E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4432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74418-AE2D-44CB-BF3C-F11F573089E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416352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74418-AE2D-44CB-BF3C-F11F573089E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93408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74418-AE2D-44CB-BF3C-F11F573089E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373677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D74418-AE2D-44CB-BF3C-F11F573089E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118356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D74418-AE2D-44CB-BF3C-F11F573089E8}"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219999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D74418-AE2D-44CB-BF3C-F11F573089E8}"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234036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74418-AE2D-44CB-BF3C-F11F573089E8}"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286921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74418-AE2D-44CB-BF3C-F11F573089E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238462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74418-AE2D-44CB-BF3C-F11F573089E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8A65A1-1CF9-4F33-8AA7-5286CFFB9B1E}" type="slidenum">
              <a:rPr lang="en-GB" smtClean="0"/>
              <a:t>‹#›</a:t>
            </a:fld>
            <a:endParaRPr lang="en-GB"/>
          </a:p>
        </p:txBody>
      </p:sp>
    </p:spTree>
    <p:extLst>
      <p:ext uri="{BB962C8B-B14F-4D97-AF65-F5344CB8AC3E}">
        <p14:creationId xmlns:p14="http://schemas.microsoft.com/office/powerpoint/2010/main" val="392884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4418-AE2D-44CB-BF3C-F11F573089E8}" type="datetimeFigureOut">
              <a:rPr lang="en-GB" smtClean="0"/>
              <a:t>17/03/2020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A65A1-1CF9-4F33-8AA7-5286CFFB9B1E}" type="slidenum">
              <a:rPr lang="en-GB" smtClean="0"/>
              <a:t>‹#›</a:t>
            </a:fld>
            <a:endParaRPr lang="en-GB"/>
          </a:p>
        </p:txBody>
      </p:sp>
    </p:spTree>
    <p:extLst>
      <p:ext uri="{BB962C8B-B14F-4D97-AF65-F5344CB8AC3E}">
        <p14:creationId xmlns:p14="http://schemas.microsoft.com/office/powerpoint/2010/main" val="23719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764704"/>
            <a:ext cx="7772400" cy="1470025"/>
          </a:xfrm>
        </p:spPr>
        <p:txBody>
          <a:bodyPr/>
          <a:lstStyle/>
          <a:p>
            <a:r>
              <a:rPr lang="en-GB" dirty="0"/>
              <a:t>Testing and Evaluation</a:t>
            </a:r>
          </a:p>
        </p:txBody>
      </p:sp>
      <p:sp>
        <p:nvSpPr>
          <p:cNvPr id="3" name="Subtitle 2"/>
          <p:cNvSpPr>
            <a:spLocks noGrp="1"/>
          </p:cNvSpPr>
          <p:nvPr>
            <p:ph type="subTitle" idx="1"/>
          </p:nvPr>
        </p:nvSpPr>
        <p:spPr>
          <a:xfrm>
            <a:off x="1619672" y="2132856"/>
            <a:ext cx="6400800" cy="3528392"/>
          </a:xfrm>
        </p:spPr>
        <p:txBody>
          <a:bodyPr>
            <a:normAutofit fontScale="40000" lnSpcReduction="20000"/>
          </a:bodyPr>
          <a:lstStyle/>
          <a:p>
            <a:pPr algn="l"/>
            <a:r>
              <a:rPr lang="en-GB" sz="5100" dirty="0">
                <a:solidFill>
                  <a:schemeClr val="tx2"/>
                </a:solidFill>
              </a:rPr>
              <a:t>In the testing and evaluation section of your folder you should have;</a:t>
            </a:r>
          </a:p>
          <a:p>
            <a:pPr marL="514350" indent="-514350" algn="l">
              <a:buAutoNum type="arabicPeriod"/>
            </a:pPr>
            <a:r>
              <a:rPr lang="en-GB" sz="5100" dirty="0">
                <a:solidFill>
                  <a:schemeClr val="tx2"/>
                </a:solidFill>
              </a:rPr>
              <a:t>An evaluation against the specification.</a:t>
            </a:r>
          </a:p>
          <a:p>
            <a:pPr marL="514350" indent="-514350" algn="l">
              <a:buAutoNum type="arabicPeriod"/>
            </a:pPr>
            <a:r>
              <a:rPr lang="en-GB" sz="5100" dirty="0">
                <a:solidFill>
                  <a:schemeClr val="tx2"/>
                </a:solidFill>
              </a:rPr>
              <a:t>A testing section with client feedback and reflections of your own.</a:t>
            </a:r>
          </a:p>
          <a:p>
            <a:pPr marL="514350" indent="-514350" algn="l">
              <a:buAutoNum type="arabicPeriod"/>
            </a:pPr>
            <a:r>
              <a:rPr lang="en-GB" sz="5100" dirty="0">
                <a:solidFill>
                  <a:schemeClr val="tx2"/>
                </a:solidFill>
              </a:rPr>
              <a:t>A product and manufacturing final evaluation – see slide 13. </a:t>
            </a:r>
          </a:p>
          <a:p>
            <a:pPr algn="l"/>
            <a:r>
              <a:rPr lang="en-GB" sz="5100" dirty="0">
                <a:solidFill>
                  <a:schemeClr val="tx2"/>
                </a:solidFill>
              </a:rPr>
              <a:t>Remember your </a:t>
            </a:r>
            <a:r>
              <a:rPr lang="en-GB" sz="5100" dirty="0" err="1">
                <a:solidFill>
                  <a:schemeClr val="tx2"/>
                </a:solidFill>
              </a:rPr>
              <a:t>evauations</a:t>
            </a:r>
            <a:r>
              <a:rPr lang="en-GB" sz="5100" dirty="0">
                <a:solidFill>
                  <a:schemeClr val="tx2"/>
                </a:solidFill>
              </a:rPr>
              <a:t> do not need to follow the same order, there are different examples of what could be included in the example work.</a:t>
            </a:r>
          </a:p>
          <a:p>
            <a:pPr algn="l"/>
            <a:endParaRPr lang="en-GB" sz="5100" dirty="0">
              <a:solidFill>
                <a:schemeClr val="tx2"/>
              </a:solidFill>
            </a:endParaRPr>
          </a:p>
          <a:p>
            <a:pPr algn="l"/>
            <a:r>
              <a:rPr lang="en-GB" sz="5100" dirty="0">
                <a:solidFill>
                  <a:schemeClr val="tx2"/>
                </a:solidFill>
              </a:rPr>
              <a:t>***</a:t>
            </a:r>
            <a:r>
              <a:rPr lang="en-GB" sz="5100" dirty="0">
                <a:solidFill>
                  <a:srgbClr val="FF0000"/>
                </a:solidFill>
              </a:rPr>
              <a:t>Please email me your NEA when it is completed.</a:t>
            </a:r>
          </a:p>
          <a:p>
            <a:pPr marL="514350" indent="-514350" algn="l">
              <a:buAutoNum type="arabicPeriod"/>
            </a:pPr>
            <a:endParaRPr lang="en-GB" sz="5100" dirty="0"/>
          </a:p>
          <a:p>
            <a:pPr marL="514350" indent="-514350" algn="l">
              <a:buAutoNum type="arabicPeriod"/>
            </a:pPr>
            <a:endParaRPr lang="en-GB" dirty="0"/>
          </a:p>
        </p:txBody>
      </p:sp>
    </p:spTree>
    <p:extLst>
      <p:ext uri="{BB962C8B-B14F-4D97-AF65-F5344CB8AC3E}">
        <p14:creationId xmlns:p14="http://schemas.microsoft.com/office/powerpoint/2010/main" val="107125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2571" y="72572"/>
            <a:ext cx="9007929" cy="275069"/>
          </a:xfrm>
          <a:prstGeom prst="roundRect">
            <a:avLst/>
          </a:prstGeom>
          <a:solidFill>
            <a:srgbClr val="E7C352"/>
          </a:solidFill>
          <a:ln>
            <a:solidFill>
              <a:srgbClr val="521C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1000" dirty="0">
                <a:ln>
                  <a:solidFill>
                    <a:srgbClr val="DE7518"/>
                  </a:solidFill>
                </a:ln>
                <a:solidFill>
                  <a:srgbClr val="541D06"/>
                </a:solidFill>
              </a:rPr>
              <a:t>Evaluation</a:t>
            </a:r>
          </a:p>
        </p:txBody>
      </p:sp>
      <p:sp>
        <p:nvSpPr>
          <p:cNvPr id="7" name="Rectangle 6"/>
          <p:cNvSpPr/>
          <p:nvPr/>
        </p:nvSpPr>
        <p:spPr>
          <a:xfrm>
            <a:off x="0" y="6641480"/>
            <a:ext cx="9144000" cy="216520"/>
          </a:xfrm>
          <a:prstGeom prst="rect">
            <a:avLst/>
          </a:prstGeom>
          <a:solidFill>
            <a:srgbClr val="E1C050"/>
          </a:solidFill>
          <a:ln>
            <a:solidFill>
              <a:srgbClr val="541D06"/>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GB" sz="900" dirty="0">
                <a:solidFill>
                  <a:srgbClr val="D95003"/>
                </a:solidFill>
              </a:rPr>
              <a:t>Samuel Lloyd- candidate no: 4190				Page 29 of 35</a:t>
            </a:r>
          </a:p>
        </p:txBody>
      </p:sp>
      <p:graphicFrame>
        <p:nvGraphicFramePr>
          <p:cNvPr id="5" name="Table 4"/>
          <p:cNvGraphicFramePr>
            <a:graphicFrameLocks noGrp="1"/>
          </p:cNvGraphicFramePr>
          <p:nvPr>
            <p:extLst>
              <p:ext uri="{D42A27DB-BD31-4B8C-83A1-F6EECF244321}">
                <p14:modId xmlns:p14="http://schemas.microsoft.com/office/powerpoint/2010/main" val="31374362"/>
              </p:ext>
            </p:extLst>
          </p:nvPr>
        </p:nvGraphicFramePr>
        <p:xfrm>
          <a:off x="68036" y="440805"/>
          <a:ext cx="9007928" cy="6156609"/>
        </p:xfrm>
        <a:graphic>
          <a:graphicData uri="http://schemas.openxmlformats.org/drawingml/2006/table">
            <a:tbl>
              <a:tblPr firstRow="1" bandRow="1">
                <a:tableStyleId>{5940675A-B579-460E-94D1-54222C63F5DA}</a:tableStyleId>
              </a:tblPr>
              <a:tblGrid>
                <a:gridCol w="3755341">
                  <a:extLst>
                    <a:ext uri="{9D8B030D-6E8A-4147-A177-3AD203B41FA5}">
                      <a16:colId xmlns:a16="http://schemas.microsoft.com/office/drawing/2014/main" val="4275838271"/>
                    </a:ext>
                  </a:extLst>
                </a:gridCol>
                <a:gridCol w="462988">
                  <a:extLst>
                    <a:ext uri="{9D8B030D-6E8A-4147-A177-3AD203B41FA5}">
                      <a16:colId xmlns:a16="http://schemas.microsoft.com/office/drawing/2014/main" val="2881221905"/>
                    </a:ext>
                  </a:extLst>
                </a:gridCol>
                <a:gridCol w="4789599">
                  <a:extLst>
                    <a:ext uri="{9D8B030D-6E8A-4147-A177-3AD203B41FA5}">
                      <a16:colId xmlns:a16="http://schemas.microsoft.com/office/drawing/2014/main" val="2067538128"/>
                    </a:ext>
                  </a:extLst>
                </a:gridCol>
              </a:tblGrid>
              <a:tr h="286759">
                <a:tc>
                  <a:txBody>
                    <a:bodyPr/>
                    <a:lstStyle/>
                    <a:p>
                      <a:r>
                        <a:rPr lang="en-GB" sz="1100" b="1" dirty="0">
                          <a:solidFill>
                            <a:srgbClr val="DE7518"/>
                          </a:solidFill>
                          <a:latin typeface="+mn-lt"/>
                        </a:rPr>
                        <a:t>Specification</a:t>
                      </a:r>
                      <a:r>
                        <a:rPr lang="en-GB" sz="1100" b="1" baseline="0" dirty="0">
                          <a:solidFill>
                            <a:srgbClr val="DE7518"/>
                          </a:solidFill>
                          <a:latin typeface="+mn-lt"/>
                        </a:rPr>
                        <a:t> Point</a:t>
                      </a:r>
                      <a:endParaRPr lang="en-GB" sz="1100" b="1" dirty="0">
                        <a:solidFill>
                          <a:srgbClr val="DE7518"/>
                        </a:solidFill>
                        <a:latin typeface="+mn-lt"/>
                      </a:endParaRPr>
                    </a:p>
                  </a:txBody>
                  <a:tcPr marL="65303" marR="65303" marT="32654" marB="32654">
                    <a:solidFill>
                      <a:srgbClr val="E7C352"/>
                    </a:solidFill>
                  </a:tcPr>
                </a:tc>
                <a:tc>
                  <a:txBody>
                    <a:bodyPr/>
                    <a:lstStyle/>
                    <a:p>
                      <a:r>
                        <a:rPr lang="en-GB" sz="1100" b="1" dirty="0">
                          <a:solidFill>
                            <a:srgbClr val="DE7518"/>
                          </a:solidFill>
                          <a:latin typeface="+mn-lt"/>
                        </a:rPr>
                        <a:t>Met?</a:t>
                      </a:r>
                    </a:p>
                  </a:txBody>
                  <a:tcPr marL="65303" marR="65303" marT="32654" marB="32654">
                    <a:solidFill>
                      <a:srgbClr val="E7C352"/>
                    </a:solidFill>
                  </a:tcPr>
                </a:tc>
                <a:tc>
                  <a:txBody>
                    <a:bodyPr/>
                    <a:lstStyle/>
                    <a:p>
                      <a:r>
                        <a:rPr lang="en-GB" sz="1100" b="1" dirty="0">
                          <a:solidFill>
                            <a:srgbClr val="DE7518"/>
                          </a:solidFill>
                          <a:latin typeface="+mn-lt"/>
                        </a:rPr>
                        <a:t>Evaluation/ Explanation</a:t>
                      </a:r>
                    </a:p>
                  </a:txBody>
                  <a:tcPr marL="65303" marR="65303" marT="32654" marB="32654">
                    <a:solidFill>
                      <a:srgbClr val="E7C352"/>
                    </a:solidFill>
                  </a:tcPr>
                </a:tc>
                <a:extLst>
                  <a:ext uri="{0D108BD9-81ED-4DB2-BD59-A6C34878D82A}">
                    <a16:rowId xmlns:a16="http://schemas.microsoft.com/office/drawing/2014/main" val="3170013846"/>
                  </a:ext>
                </a:extLst>
              </a:tr>
              <a:tr h="617758">
                <a:tc>
                  <a:txBody>
                    <a:bodyPr/>
                    <a:lstStyle/>
                    <a:p>
                      <a:pPr algn="ctr"/>
                      <a:r>
                        <a:rPr lang="en-GB" sz="900" b="1" u="sng" dirty="0">
                          <a:solidFill>
                            <a:schemeClr val="tx1"/>
                          </a:solidFill>
                        </a:rPr>
                        <a:t>Appearance</a:t>
                      </a:r>
                    </a:p>
                    <a:p>
                      <a:pPr algn="ctr"/>
                      <a:r>
                        <a:rPr lang="en-GB" sz="900" dirty="0">
                          <a:solidFill>
                            <a:schemeClr val="tx1"/>
                          </a:solidFill>
                        </a:rPr>
                        <a:t>As my client said that he will be hanging it up on the ground floor of his home, any visitors to his house will see it. As a result, the wall hanging needs to look impressive, but also complement other furniture in the house.</a:t>
                      </a:r>
                    </a:p>
                  </a:txBody>
                  <a:tcPr marL="65303" marR="65303" marT="32654" marB="32654">
                    <a:solidFill>
                      <a:srgbClr val="F6E8BC"/>
                    </a:solidFill>
                  </a:tcPr>
                </a:tc>
                <a:tc>
                  <a:txBody>
                    <a:bodyPr/>
                    <a:lstStyle/>
                    <a:p>
                      <a:endParaRPr lang="en-GB" sz="1300" dirty="0">
                        <a:latin typeface="+mn-lt"/>
                      </a:endParaRPr>
                    </a:p>
                  </a:txBody>
                  <a:tcPr marL="65303" marR="65303" marT="32654" marB="32654">
                    <a:solidFill>
                      <a:srgbClr val="92D050"/>
                    </a:solidFill>
                  </a:tcPr>
                </a:tc>
                <a:tc>
                  <a:txBody>
                    <a:bodyPr/>
                    <a:lstStyle/>
                    <a:p>
                      <a:r>
                        <a:rPr lang="en-GB" sz="900" dirty="0">
                          <a:latin typeface="+mn-lt"/>
                        </a:rPr>
                        <a:t>The black back fabric contrasts nicely with the vibrant colours that I have used for the decoration,</a:t>
                      </a:r>
                      <a:r>
                        <a:rPr lang="en-GB" sz="900" baseline="0" dirty="0">
                          <a:latin typeface="+mn-lt"/>
                        </a:rPr>
                        <a:t> and for the reverse applique I used the black fabric on top so it acts as a border for the technique. I think that the product is very versatile in that it could fit in with a vast range of schemes, although it would fit it particularly well with furniture from the design movement that the product was inspired from.</a:t>
                      </a:r>
                      <a:endParaRPr lang="en-GB" sz="900" dirty="0">
                        <a:latin typeface="+mn-lt"/>
                      </a:endParaRPr>
                    </a:p>
                  </a:txBody>
                  <a:tcPr marL="65303" marR="65303" marT="32654" marB="32654">
                    <a:solidFill>
                      <a:srgbClr val="F6E8BC"/>
                    </a:solidFill>
                  </a:tcPr>
                </a:tc>
                <a:extLst>
                  <a:ext uri="{0D108BD9-81ED-4DB2-BD59-A6C34878D82A}">
                    <a16:rowId xmlns:a16="http://schemas.microsoft.com/office/drawing/2014/main" val="1207135230"/>
                  </a:ext>
                </a:extLst>
              </a:tr>
              <a:tr h="617758">
                <a:tc>
                  <a:txBody>
                    <a:bodyPr/>
                    <a:lstStyle/>
                    <a:p>
                      <a:pPr algn="ctr"/>
                      <a:r>
                        <a:rPr lang="en-GB" sz="900" b="1" u="sng" dirty="0">
                          <a:solidFill>
                            <a:schemeClr val="tx1"/>
                          </a:solidFill>
                        </a:rPr>
                        <a:t>Weight</a:t>
                      </a:r>
                    </a:p>
                    <a:p>
                      <a:pPr algn="ctr"/>
                      <a:r>
                        <a:rPr lang="en-GB" sz="900" dirty="0">
                          <a:solidFill>
                            <a:schemeClr val="tx1"/>
                          </a:solidFill>
                        </a:rPr>
                        <a:t>Owing to the size of the product, and the amount of decoration covering the surface area of it, the product will be quite heavy. As a result, I will have to ensure that the tab tops and cane will be able to support the product.</a:t>
                      </a:r>
                      <a:endParaRPr lang="en-GB" sz="900" dirty="0">
                        <a:latin typeface="+mn-lt"/>
                      </a:endParaRPr>
                    </a:p>
                  </a:txBody>
                  <a:tcPr marL="65303" marR="65303" marT="32654" marB="32654">
                    <a:solidFill>
                      <a:srgbClr val="F6E8BC"/>
                    </a:solidFill>
                  </a:tcPr>
                </a:tc>
                <a:tc>
                  <a:txBody>
                    <a:bodyPr/>
                    <a:lstStyle/>
                    <a:p>
                      <a:endParaRPr lang="en-GB" sz="1300" dirty="0">
                        <a:latin typeface="+mn-lt"/>
                      </a:endParaRPr>
                    </a:p>
                  </a:txBody>
                  <a:tcPr marL="65303" marR="65303" marT="32654" marB="32654">
                    <a:solidFill>
                      <a:srgbClr val="92D050"/>
                    </a:solidFill>
                  </a:tcPr>
                </a:tc>
                <a:tc>
                  <a:txBody>
                    <a:bodyPr/>
                    <a:lstStyle/>
                    <a:p>
                      <a:r>
                        <a:rPr lang="en-GB" sz="900" dirty="0">
                          <a:latin typeface="+mn-lt"/>
                        </a:rPr>
                        <a:t>Having hung the product up when</a:t>
                      </a:r>
                      <a:r>
                        <a:rPr lang="en-GB" sz="900" baseline="0" dirty="0">
                          <a:latin typeface="+mn-lt"/>
                        </a:rPr>
                        <a:t> it was completed with its’ bamboo cane, it was obvious that weight would not be an issue that would compromise the function of the product. Although, when purchasing the bamboo to suspend the product, I selected a cane that had a bigger diameter as smaller canes may have become flexible under its’ weight, and potentially end up snapping.</a:t>
                      </a:r>
                      <a:endParaRPr lang="en-GB" sz="900" dirty="0">
                        <a:latin typeface="+mn-lt"/>
                      </a:endParaRPr>
                    </a:p>
                  </a:txBody>
                  <a:tcPr marL="65303" marR="65303" marT="32654" marB="32654">
                    <a:solidFill>
                      <a:srgbClr val="F6E8BC"/>
                    </a:solidFill>
                  </a:tcPr>
                </a:tc>
                <a:extLst>
                  <a:ext uri="{0D108BD9-81ED-4DB2-BD59-A6C34878D82A}">
                    <a16:rowId xmlns:a16="http://schemas.microsoft.com/office/drawing/2014/main" val="2191013069"/>
                  </a:ext>
                </a:extLst>
              </a:tr>
              <a:tr h="810752">
                <a:tc>
                  <a:txBody>
                    <a:bodyPr/>
                    <a:lstStyle/>
                    <a:p>
                      <a:pPr algn="ctr"/>
                      <a:r>
                        <a:rPr lang="en-GB" sz="900" b="1" u="sng" dirty="0">
                          <a:solidFill>
                            <a:schemeClr val="tx1"/>
                          </a:solidFill>
                        </a:rPr>
                        <a:t>Size</a:t>
                      </a:r>
                    </a:p>
                    <a:p>
                      <a:pPr algn="ctr"/>
                      <a:r>
                        <a:rPr lang="en-GB" sz="900" dirty="0">
                          <a:solidFill>
                            <a:schemeClr val="tx1"/>
                          </a:solidFill>
                        </a:rPr>
                        <a:t>My client has expressed a wish for the wall hanging to cover a lot of wall space. As a result, I will consider this when determining the size of the product, but it should not be too big and end up ‘dwarfing’ other items of furniture in the clients’ home.</a:t>
                      </a:r>
                    </a:p>
                  </a:txBody>
                  <a:tcPr marL="65303" marR="65303" marT="32654" marB="32654">
                    <a:solidFill>
                      <a:srgbClr val="F6E8BC"/>
                    </a:solidFill>
                  </a:tcPr>
                </a:tc>
                <a:tc>
                  <a:txBody>
                    <a:bodyPr/>
                    <a:lstStyle/>
                    <a:p>
                      <a:endParaRPr lang="en-GB" sz="1300" dirty="0">
                        <a:latin typeface="+mn-lt"/>
                      </a:endParaRPr>
                    </a:p>
                  </a:txBody>
                  <a:tcPr marL="65303" marR="65303" marT="32654" marB="32654">
                    <a:solidFill>
                      <a:srgbClr val="92D050"/>
                    </a:solidFill>
                  </a:tcPr>
                </a:tc>
                <a:tc>
                  <a:txBody>
                    <a:bodyPr/>
                    <a:lstStyle/>
                    <a:p>
                      <a:r>
                        <a:rPr lang="en-GB" sz="900" dirty="0">
                          <a:latin typeface="+mn-lt"/>
                        </a:rPr>
                        <a:t>My product measures approx. W130cm</a:t>
                      </a:r>
                      <a:r>
                        <a:rPr lang="en-GB" sz="900" baseline="0" dirty="0">
                          <a:latin typeface="+mn-lt"/>
                        </a:rPr>
                        <a:t> x H75cm which, when hung up on the wall, looks very eye-catching due to this size. My client wanted it to cover a lot of wall space, and subsequently, my product could be used as a centrepiece for a room.</a:t>
                      </a:r>
                      <a:endParaRPr lang="en-GB" sz="900" dirty="0">
                        <a:latin typeface="+mn-lt"/>
                      </a:endParaRPr>
                    </a:p>
                  </a:txBody>
                  <a:tcPr marL="65303" marR="65303" marT="32654" marB="32654">
                    <a:solidFill>
                      <a:srgbClr val="F6E8BC"/>
                    </a:solidFill>
                  </a:tcPr>
                </a:tc>
                <a:extLst>
                  <a:ext uri="{0D108BD9-81ED-4DB2-BD59-A6C34878D82A}">
                    <a16:rowId xmlns:a16="http://schemas.microsoft.com/office/drawing/2014/main" val="3978266825"/>
                  </a:ext>
                </a:extLst>
              </a:tr>
              <a:tr h="979709">
                <a:tc>
                  <a:txBody>
                    <a:bodyPr/>
                    <a:lstStyle/>
                    <a:p>
                      <a:pPr algn="ctr"/>
                      <a:r>
                        <a:rPr lang="en-GB" sz="900" b="1" u="sng" dirty="0">
                          <a:solidFill>
                            <a:schemeClr val="tx1"/>
                          </a:solidFill>
                        </a:rPr>
                        <a:t>Function</a:t>
                      </a:r>
                    </a:p>
                    <a:p>
                      <a:pPr algn="ctr"/>
                      <a:r>
                        <a:rPr lang="en-GB" sz="900" dirty="0">
                          <a:solidFill>
                            <a:schemeClr val="tx1"/>
                          </a:solidFill>
                        </a:rPr>
                        <a:t>My client wants the wall hanging to complement existing furniture in either the dining room or the lounge. Regardless, the product will be seen by visitors to the house, and therefore it needs to be highly decorative and eye-catching. The wall hanging will also improve the acoustics of the room and minimise any echoes, and therefore make the room feel more ‘lived in’.</a:t>
                      </a:r>
                      <a:endParaRPr lang="en-GB" sz="900" dirty="0">
                        <a:latin typeface="+mn-lt"/>
                      </a:endParaRPr>
                    </a:p>
                  </a:txBody>
                  <a:tcPr marL="65303" marR="65303" marT="32654" marB="32654">
                    <a:solidFill>
                      <a:srgbClr val="F6E8BC"/>
                    </a:solidFill>
                  </a:tcPr>
                </a:tc>
                <a:tc>
                  <a:txBody>
                    <a:bodyPr/>
                    <a:lstStyle/>
                    <a:p>
                      <a:endParaRPr lang="en-GB" sz="1300" dirty="0">
                        <a:latin typeface="+mn-lt"/>
                      </a:endParaRPr>
                    </a:p>
                  </a:txBody>
                  <a:tcPr marL="65303" marR="65303" marT="32654" marB="32654">
                    <a:solidFill>
                      <a:srgbClr val="92D050"/>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900" dirty="0">
                          <a:latin typeface="+mn-lt"/>
                        </a:rPr>
                        <a:t>I think that the product contains many design features,</a:t>
                      </a:r>
                      <a:r>
                        <a:rPr lang="en-GB" sz="900" baseline="0" dirty="0">
                          <a:latin typeface="+mn-lt"/>
                        </a:rPr>
                        <a:t> both obvious and subtle, that nod towards the 1960s. The chalet style house was a popular type of dwelling during the period, and the pattern of the curtains was inspired from ‘fashionable’ colour schemes and patterns. These striking elements draw the eye in to appreciate the smaller details, such as the furniture and removal men. It is quite versatile in that it can compliment a range of different interior schemes while preventing echoes in the room in which it is placed.</a:t>
                      </a:r>
                      <a:endParaRPr lang="en-GB" sz="900" dirty="0">
                        <a:latin typeface="+mn-lt"/>
                      </a:endParaRPr>
                    </a:p>
                    <a:p>
                      <a:endParaRPr lang="en-GB" sz="900" dirty="0">
                        <a:latin typeface="+mn-lt"/>
                      </a:endParaRPr>
                    </a:p>
                  </a:txBody>
                  <a:tcPr marL="65303" marR="65303" marT="32654" marB="32654">
                    <a:solidFill>
                      <a:srgbClr val="F6E8BC"/>
                    </a:solidFill>
                  </a:tcPr>
                </a:tc>
                <a:extLst>
                  <a:ext uri="{0D108BD9-81ED-4DB2-BD59-A6C34878D82A}">
                    <a16:rowId xmlns:a16="http://schemas.microsoft.com/office/drawing/2014/main" val="3594844576"/>
                  </a:ext>
                </a:extLst>
              </a:tr>
              <a:tr h="617758">
                <a:tc>
                  <a:txBody>
                    <a:bodyPr/>
                    <a:lstStyle/>
                    <a:p>
                      <a:pPr algn="ctr"/>
                      <a:r>
                        <a:rPr lang="en-GB" sz="900" b="1" u="sng" dirty="0">
                          <a:solidFill>
                            <a:schemeClr val="tx1"/>
                          </a:solidFill>
                        </a:rPr>
                        <a:t>Surface decoration</a:t>
                      </a:r>
                    </a:p>
                    <a:p>
                      <a:pPr algn="ctr"/>
                      <a:r>
                        <a:rPr lang="en-GB" sz="900" dirty="0">
                          <a:solidFill>
                            <a:schemeClr val="tx1"/>
                          </a:solidFill>
                        </a:rPr>
                        <a:t>I will use a variety of techniques that best capture the key design elements of the wall hanging. I will try and use cotton where I can, because my client has expressed a preference for it over more man- made materials such as polyester. </a:t>
                      </a:r>
                      <a:endParaRPr lang="en-GB" sz="900" dirty="0">
                        <a:latin typeface="+mn-lt"/>
                      </a:endParaRPr>
                    </a:p>
                  </a:txBody>
                  <a:tcPr marL="65303" marR="65303" marT="32654" marB="32654">
                    <a:solidFill>
                      <a:srgbClr val="F6E8BC"/>
                    </a:solidFill>
                  </a:tcPr>
                </a:tc>
                <a:tc>
                  <a:txBody>
                    <a:bodyPr/>
                    <a:lstStyle/>
                    <a:p>
                      <a:endParaRPr lang="en-GB" sz="1300" dirty="0">
                        <a:latin typeface="+mn-lt"/>
                      </a:endParaRPr>
                    </a:p>
                  </a:txBody>
                  <a:tcPr marL="65303" marR="65303" marT="32654" marB="32654">
                    <a:solidFill>
                      <a:srgbClr val="92D050"/>
                    </a:solidFill>
                  </a:tcPr>
                </a:tc>
                <a:tc>
                  <a:txBody>
                    <a:bodyPr/>
                    <a:lstStyle/>
                    <a:p>
                      <a:r>
                        <a:rPr lang="en-GB" sz="900" dirty="0">
                          <a:latin typeface="+mn-lt"/>
                        </a:rPr>
                        <a:t>Throughout my product,</a:t>
                      </a:r>
                      <a:r>
                        <a:rPr lang="en-GB" sz="900" baseline="0" dirty="0">
                          <a:latin typeface="+mn-lt"/>
                        </a:rPr>
                        <a:t> I have extensively used cotton which satisfies the clients’ wishes to avoid man- made materials where possible. Through my technique trials, I assessed each technique and its’ suitability to each individual design. Heat transfer was used on intricate designs, and for larger components such as the house, I used reverse applique.</a:t>
                      </a:r>
                      <a:endParaRPr lang="en-GB" sz="900" dirty="0">
                        <a:latin typeface="+mn-lt"/>
                      </a:endParaRPr>
                    </a:p>
                  </a:txBody>
                  <a:tcPr marL="65303" marR="65303" marT="32654" marB="32654">
                    <a:solidFill>
                      <a:srgbClr val="F6E8BC"/>
                    </a:solidFill>
                  </a:tcPr>
                </a:tc>
                <a:extLst>
                  <a:ext uri="{0D108BD9-81ED-4DB2-BD59-A6C34878D82A}">
                    <a16:rowId xmlns:a16="http://schemas.microsoft.com/office/drawing/2014/main" val="4169106115"/>
                  </a:ext>
                </a:extLst>
              </a:tr>
              <a:tr h="718451">
                <a:tc>
                  <a:txBody>
                    <a:bodyPr/>
                    <a:lstStyle/>
                    <a:p>
                      <a:pPr algn="ctr"/>
                      <a:r>
                        <a:rPr lang="en-GB" sz="900" b="1" u="sng" dirty="0">
                          <a:solidFill>
                            <a:schemeClr val="tx1"/>
                          </a:solidFill>
                        </a:rPr>
                        <a:t>Theme</a:t>
                      </a:r>
                    </a:p>
                    <a:p>
                      <a:pPr algn="ctr"/>
                      <a:r>
                        <a:rPr lang="en-GB" sz="900" dirty="0">
                          <a:solidFill>
                            <a:schemeClr val="tx1"/>
                          </a:solidFill>
                        </a:rPr>
                        <a:t>I am basing the theme of the wall hanging loosely around the ‘contemporary’ style, which my client is interested in. For the decoration of the product, as well any patterns on the fabrics that I may use, I will centre it around my theme.</a:t>
                      </a:r>
                    </a:p>
                  </a:txBody>
                  <a:tcPr marL="65303" marR="65303" marT="32654" marB="32654">
                    <a:solidFill>
                      <a:srgbClr val="F6E8BC"/>
                    </a:solidFill>
                  </a:tcPr>
                </a:tc>
                <a:tc>
                  <a:txBody>
                    <a:bodyPr/>
                    <a:lstStyle/>
                    <a:p>
                      <a:endParaRPr lang="en-GB" sz="1300" dirty="0">
                        <a:latin typeface="+mn-lt"/>
                      </a:endParaRPr>
                    </a:p>
                  </a:txBody>
                  <a:tcPr marL="65303" marR="65303" marT="32654" marB="32654">
                    <a:solidFill>
                      <a:srgbClr val="92D050"/>
                    </a:solidFill>
                  </a:tcPr>
                </a:tc>
                <a:tc>
                  <a:txBody>
                    <a:bodyPr/>
                    <a:lstStyle/>
                    <a:p>
                      <a:r>
                        <a:rPr lang="en-GB" sz="900" dirty="0">
                          <a:solidFill>
                            <a:schemeClr val="tx1"/>
                          </a:solidFill>
                          <a:latin typeface="+mn-lt"/>
                        </a:rPr>
                        <a:t>To manufacture</a:t>
                      </a:r>
                      <a:r>
                        <a:rPr lang="en-GB" sz="900" baseline="0" dirty="0">
                          <a:solidFill>
                            <a:schemeClr val="tx1"/>
                          </a:solidFill>
                          <a:latin typeface="+mn-lt"/>
                        </a:rPr>
                        <a:t> the CAD CAM woman who was produced on the computerised sewing machine, I found a selection of old household product adverts from the 1960s, whose products were aimed at housewives and regularly portrayed a woman using the product, and used the images of them to create my person. Again, I have tried to incorporate popular colours in the clothes she is wearing. Elsewhere on the wall hanging, there are inclusions of furniture and architecture that are all iconic of the era.</a:t>
                      </a:r>
                      <a:endParaRPr lang="en-GB" sz="900" dirty="0">
                        <a:solidFill>
                          <a:schemeClr val="tx1"/>
                        </a:solidFill>
                        <a:latin typeface="+mn-lt"/>
                      </a:endParaRPr>
                    </a:p>
                  </a:txBody>
                  <a:tcPr marL="65303" marR="65303" marT="32654" marB="32654">
                    <a:solidFill>
                      <a:srgbClr val="F6E8BC"/>
                    </a:solidFill>
                  </a:tcPr>
                </a:tc>
                <a:extLst>
                  <a:ext uri="{0D108BD9-81ED-4DB2-BD59-A6C34878D82A}">
                    <a16:rowId xmlns:a16="http://schemas.microsoft.com/office/drawing/2014/main" val="277216368"/>
                  </a:ext>
                </a:extLst>
              </a:tr>
              <a:tr h="854188">
                <a:tc>
                  <a:txBody>
                    <a:bodyPr/>
                    <a:lstStyle/>
                    <a:p>
                      <a:pPr algn="ctr"/>
                      <a:r>
                        <a:rPr lang="en-GB" sz="900" b="1" u="sng" dirty="0">
                          <a:solidFill>
                            <a:schemeClr val="tx1"/>
                          </a:solidFill>
                        </a:rPr>
                        <a:t>Safety</a:t>
                      </a:r>
                    </a:p>
                    <a:p>
                      <a:pPr algn="ctr"/>
                      <a:r>
                        <a:rPr lang="en-GB" sz="900" dirty="0">
                          <a:solidFill>
                            <a:schemeClr val="tx1"/>
                          </a:solidFill>
                        </a:rPr>
                        <a:t>My client does not have any children, and therefore the design of the item will not be compromised by having to omit small decorations that may easily break off and pose as a choking hazard.</a:t>
                      </a:r>
                    </a:p>
                  </a:txBody>
                  <a:tcPr marL="65303" marR="65303" marT="32654" marB="32654">
                    <a:solidFill>
                      <a:srgbClr val="F6E8BC"/>
                    </a:solidFill>
                  </a:tcPr>
                </a:tc>
                <a:tc>
                  <a:txBody>
                    <a:bodyPr/>
                    <a:lstStyle/>
                    <a:p>
                      <a:endParaRPr lang="en-GB" sz="1300" dirty="0">
                        <a:latin typeface="+mn-lt"/>
                      </a:endParaRPr>
                    </a:p>
                  </a:txBody>
                  <a:tcPr marL="65303" marR="65303" marT="32654" marB="32654">
                    <a:solidFill>
                      <a:srgbClr val="92D050"/>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900" dirty="0">
                          <a:solidFill>
                            <a:schemeClr val="tx1"/>
                          </a:solidFill>
                        </a:rPr>
                        <a:t>Although</a:t>
                      </a:r>
                      <a:r>
                        <a:rPr lang="en-GB" sz="900" baseline="0" dirty="0">
                          <a:solidFill>
                            <a:schemeClr val="tx1"/>
                          </a:solidFill>
                        </a:rPr>
                        <a:t> my target market majorly comprises of young adults without children, e</a:t>
                      </a:r>
                      <a:r>
                        <a:rPr lang="en-GB" sz="900" dirty="0">
                          <a:solidFill>
                            <a:schemeClr val="tx1"/>
                          </a:solidFill>
                        </a:rPr>
                        <a:t>mbellishments</a:t>
                      </a:r>
                      <a:r>
                        <a:rPr lang="en-GB" sz="900" baseline="0" dirty="0">
                          <a:solidFill>
                            <a:schemeClr val="tx1"/>
                          </a:solidFill>
                        </a:rPr>
                        <a:t> such as beading would have the potential to pose as a choking hazard to young children who may visit them. My product does not have any beading or similar decoration that would be dangerous in this way. Besides, t</a:t>
                      </a:r>
                      <a:r>
                        <a:rPr lang="en-GB" sz="900" dirty="0">
                          <a:solidFill>
                            <a:schemeClr val="tx1"/>
                          </a:solidFill>
                        </a:rPr>
                        <a:t>he wall hanging will be situated off the floor, and out of the reach of young children. Despite this, if one of the corners of the product was pulled from below, it may end up falling on top of the toddler. However, my product will be hung from metal L- shaped brackets that</a:t>
                      </a:r>
                      <a:r>
                        <a:rPr lang="en-GB" sz="900" baseline="0" dirty="0">
                          <a:solidFill>
                            <a:schemeClr val="tx1"/>
                          </a:solidFill>
                        </a:rPr>
                        <a:t> would mean that this would not happen.</a:t>
                      </a:r>
                      <a:endParaRPr lang="en-GB" sz="900" dirty="0">
                        <a:solidFill>
                          <a:schemeClr val="tx1"/>
                        </a:solidFill>
                      </a:endParaRPr>
                    </a:p>
                  </a:txBody>
                  <a:tcPr marL="65303" marR="65303" marT="32654" marB="32654">
                    <a:solidFill>
                      <a:srgbClr val="F6E8BC"/>
                    </a:solidFill>
                  </a:tcPr>
                </a:tc>
                <a:extLst>
                  <a:ext uri="{0D108BD9-81ED-4DB2-BD59-A6C34878D82A}">
                    <a16:rowId xmlns:a16="http://schemas.microsoft.com/office/drawing/2014/main" val="1969636954"/>
                  </a:ext>
                </a:extLst>
              </a:tr>
            </a:tbl>
          </a:graphicData>
        </a:graphic>
      </p:graphicFrame>
    </p:spTree>
    <p:extLst>
      <p:ext uri="{BB962C8B-B14F-4D97-AF65-F5344CB8AC3E}">
        <p14:creationId xmlns:p14="http://schemas.microsoft.com/office/powerpoint/2010/main" val="155638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0063" y="-77788"/>
            <a:ext cx="7467600" cy="1143001"/>
          </a:xfrm>
        </p:spPr>
        <p:txBody>
          <a:bodyPr/>
          <a:lstStyle/>
          <a:p>
            <a:pPr eaLnBrk="1" fontAlgn="auto" hangingPunct="1">
              <a:spcAft>
                <a:spcPts val="0"/>
              </a:spcAft>
              <a:defRPr/>
            </a:pPr>
            <a:r>
              <a:rPr lang="en-GB" dirty="0">
                <a:latin typeface="Century Gothic" panose="020B0502020202020204" pitchFamily="34" charset="0"/>
              </a:rPr>
              <a:t>Testing your product</a:t>
            </a:r>
          </a:p>
        </p:txBody>
      </p:sp>
      <p:sp>
        <p:nvSpPr>
          <p:cNvPr id="13315" name="Rectangle 3"/>
          <p:cNvSpPr>
            <a:spLocks noGrp="1" noChangeArrowheads="1"/>
          </p:cNvSpPr>
          <p:nvPr>
            <p:ph sz="quarter" idx="1"/>
          </p:nvPr>
        </p:nvSpPr>
        <p:spPr>
          <a:xfrm>
            <a:off x="500063" y="1087438"/>
            <a:ext cx="7467600" cy="4873625"/>
          </a:xfrm>
        </p:spPr>
        <p:txBody>
          <a:bodyPr/>
          <a:lstStyle/>
          <a:p>
            <a:pPr eaLnBrk="1" hangingPunct="1"/>
            <a:r>
              <a:rPr lang="en-GB" altLang="en-US" sz="2000" dirty="0">
                <a:latin typeface="Century Gothic" panose="020B0502020202020204" pitchFamily="34" charset="0"/>
              </a:rPr>
              <a:t>Get the intended user to test your product.</a:t>
            </a:r>
          </a:p>
          <a:p>
            <a:pPr eaLnBrk="1" hangingPunct="1"/>
            <a:r>
              <a:rPr lang="en-GB" altLang="en-US" sz="2000" dirty="0">
                <a:latin typeface="Century Gothic" panose="020B0502020202020204" pitchFamily="34" charset="0"/>
              </a:rPr>
              <a:t>Photograph the product in use.</a:t>
            </a:r>
          </a:p>
          <a:p>
            <a:pPr eaLnBrk="1" hangingPunct="1"/>
            <a:r>
              <a:rPr lang="en-GB" altLang="en-US" sz="2000" dirty="0">
                <a:latin typeface="Century Gothic" panose="020B0502020202020204" pitchFamily="34" charset="0"/>
              </a:rPr>
              <a:t>Include feedback from the user, this could be in the form of quotes or for extra marks a client interview would be excellent.</a:t>
            </a:r>
          </a:p>
          <a:p>
            <a:pPr eaLnBrk="1" hangingPunct="1"/>
            <a:r>
              <a:rPr lang="en-GB" altLang="en-US" sz="2000" dirty="0">
                <a:latin typeface="Century Gothic" panose="020B0502020202020204" pitchFamily="34" charset="0"/>
              </a:rPr>
              <a:t>When testing make comments of any problems and make suggestions for a solution to the problems or ways to enhance the product..</a:t>
            </a:r>
          </a:p>
        </p:txBody>
      </p:sp>
      <p:pic>
        <p:nvPicPr>
          <p:cNvPr id="15365" name="Picture 5"/>
          <p:cNvPicPr>
            <a:picLocks noChangeAspect="1" noChangeArrowheads="1"/>
          </p:cNvPicPr>
          <p:nvPr/>
        </p:nvPicPr>
        <p:blipFill>
          <a:blip r:embed="rId2"/>
          <a:srcRect l="29351" t="39680" r="51718" b="15833"/>
          <a:stretch>
            <a:fillRect/>
          </a:stretch>
        </p:blipFill>
        <p:spPr bwMode="auto">
          <a:xfrm>
            <a:off x="285750" y="4357688"/>
            <a:ext cx="1785938" cy="2360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7" name="Picture 6" descr="N:\My Pictures\year 11 2009\jig and product 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858500"/>
            <a:ext cx="16581438" cy="97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N:\My Pictures\year 11 2009\jig and product 032.jpg"/>
          <p:cNvPicPr>
            <a:picLocks noChangeAspect="1" noChangeArrowheads="1"/>
          </p:cNvPicPr>
          <p:nvPr/>
        </p:nvPicPr>
        <p:blipFill>
          <a:blip r:embed="rId4"/>
          <a:srcRect/>
          <a:stretch>
            <a:fillRect/>
          </a:stretch>
        </p:blipFill>
        <p:spPr bwMode="auto">
          <a:xfrm>
            <a:off x="3929063" y="4714875"/>
            <a:ext cx="2562225" cy="1922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9" name="Picture 9" descr="N:\My Pictures\year 11 2009\jig and product 0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3929063"/>
            <a:ext cx="1643063" cy="2190750"/>
          </a:xfrm>
          <a:prstGeom prst="rect">
            <a:avLst/>
          </a:prstGeom>
          <a:noFill/>
          <a:ln w="38100" cap="sq">
            <a:solidFill>
              <a:srgbClr val="000000"/>
            </a:solidFill>
            <a:miter lim="800000"/>
            <a:headEnd/>
            <a:tailEnd/>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pic>
        <p:nvPicPr>
          <p:cNvPr id="9" name="Picture 7" descr="N:\My Pictures\year 11 2009\jig and product 005.jpg"/>
          <p:cNvPicPr>
            <a:picLocks noChangeAspect="1" noChangeArrowheads="1"/>
          </p:cNvPicPr>
          <p:nvPr/>
        </p:nvPicPr>
        <p:blipFill>
          <a:blip r:embed="rId6"/>
          <a:srcRect/>
          <a:stretch>
            <a:fillRect/>
          </a:stretch>
        </p:blipFill>
        <p:spPr bwMode="auto">
          <a:xfrm>
            <a:off x="2000250" y="4000500"/>
            <a:ext cx="2071688" cy="1554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505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351838" cy="5761037"/>
          </a:xfrm>
        </p:spPr>
        <p:txBody>
          <a:bodyPr/>
          <a:lstStyle/>
          <a:p>
            <a:pPr marL="0" indent="0" algn="ctr">
              <a:buFont typeface="Wingdings" panose="05000000000000000000" pitchFamily="2" charset="2"/>
              <a:buNone/>
              <a:defRPr/>
            </a:pPr>
            <a:r>
              <a:rPr lang="en-GB" sz="1600" b="1" dirty="0">
                <a:latin typeface="Century Gothic" panose="020B0502020202020204" pitchFamily="34" charset="0"/>
              </a:rPr>
              <a:t>Product and Manufacturing final evaluation </a:t>
            </a:r>
          </a:p>
          <a:p>
            <a:pPr marL="0" indent="0">
              <a:buFont typeface="Wingdings" panose="05000000000000000000" pitchFamily="2" charset="2"/>
              <a:buNone/>
              <a:defRPr/>
            </a:pPr>
            <a:r>
              <a:rPr lang="en-GB" sz="1200" b="1" u="sng" dirty="0">
                <a:latin typeface="Century Gothic" panose="020B0502020202020204" pitchFamily="34" charset="0"/>
              </a:rPr>
              <a:t>Product</a:t>
            </a:r>
          </a:p>
          <a:p>
            <a:pPr>
              <a:defRPr/>
            </a:pPr>
            <a:r>
              <a:rPr lang="en-GB" sz="1200" dirty="0">
                <a:latin typeface="Century Gothic" panose="020B0502020202020204" pitchFamily="34" charset="0"/>
              </a:rPr>
              <a:t>Is your product suited to its purpose? Does the final product meet your design specification requirements? If not explain why.</a:t>
            </a:r>
          </a:p>
          <a:p>
            <a:pPr>
              <a:defRPr/>
            </a:pPr>
            <a:r>
              <a:rPr lang="en-GB" sz="1200" dirty="0">
                <a:latin typeface="Century Gothic" panose="020B0502020202020204" pitchFamily="34" charset="0"/>
              </a:rPr>
              <a:t>Is it suitable for the user it was intended for? (Your target market, you could refer to your customer profile).</a:t>
            </a:r>
          </a:p>
          <a:p>
            <a:pPr>
              <a:defRPr/>
            </a:pPr>
            <a:r>
              <a:rPr lang="en-GB" sz="1200" dirty="0">
                <a:latin typeface="Century Gothic" panose="020B0502020202020204" pitchFamily="34" charset="0"/>
              </a:rPr>
              <a:t>Is your product aesthetically pleasing? (Does it look good?). Discuss colour scheme and design.</a:t>
            </a:r>
          </a:p>
          <a:p>
            <a:pPr>
              <a:defRPr/>
            </a:pPr>
            <a:r>
              <a:rPr lang="en-GB" sz="1200" dirty="0">
                <a:latin typeface="Century Gothic" panose="020B0502020202020204" pitchFamily="34" charset="0"/>
              </a:rPr>
              <a:t>Is your product well made? Look at the stitching, fastenings, quality of dyeing etc.</a:t>
            </a:r>
            <a:br>
              <a:rPr lang="en-GB" sz="1200" dirty="0">
                <a:latin typeface="Century Gothic" panose="020B0502020202020204" pitchFamily="34" charset="0"/>
              </a:rPr>
            </a:br>
            <a:r>
              <a:rPr lang="en-GB" sz="1200" dirty="0">
                <a:latin typeface="Century Gothic" panose="020B0502020202020204" pitchFamily="34" charset="0"/>
              </a:rPr>
              <a:t>If yes, why? If not, why not?</a:t>
            </a:r>
          </a:p>
          <a:p>
            <a:pPr>
              <a:defRPr/>
            </a:pPr>
            <a:r>
              <a:rPr lang="en-GB" sz="1200" dirty="0">
                <a:latin typeface="Century Gothic" panose="020B0502020202020204" pitchFamily="34" charset="0"/>
              </a:rPr>
              <a:t>Discuss reasons why your product is successful, for example;</a:t>
            </a:r>
          </a:p>
          <a:p>
            <a:pPr lvl="1">
              <a:defRPr/>
            </a:pPr>
            <a:r>
              <a:rPr lang="en-GB" sz="1200" dirty="0">
                <a:latin typeface="Century Gothic" panose="020B0502020202020204" pitchFamily="34" charset="0"/>
              </a:rPr>
              <a:t>Is your product functional? (Can it be used/worn)</a:t>
            </a:r>
          </a:p>
          <a:p>
            <a:pPr lvl="1">
              <a:defRPr/>
            </a:pPr>
            <a:r>
              <a:rPr lang="en-GB" sz="1200" dirty="0">
                <a:latin typeface="Century Gothic" panose="020B0502020202020204" pitchFamily="34" charset="0"/>
              </a:rPr>
              <a:t>Will it be durable? (Hard wearing, washable)</a:t>
            </a:r>
          </a:p>
          <a:p>
            <a:pPr lvl="1">
              <a:defRPr/>
            </a:pPr>
            <a:r>
              <a:rPr lang="en-GB" sz="1200" dirty="0">
                <a:latin typeface="Century Gothic" panose="020B0502020202020204" pitchFamily="34" charset="0"/>
              </a:rPr>
              <a:t>Are any added details (fastenings, decoration, logo, etc) appropriate for the intended use? </a:t>
            </a:r>
          </a:p>
          <a:p>
            <a:pPr marL="0" indent="0">
              <a:buFont typeface="Wingdings" panose="05000000000000000000" pitchFamily="2" charset="2"/>
              <a:buNone/>
              <a:defRPr/>
            </a:pPr>
            <a:r>
              <a:rPr lang="en-GB" sz="1200" b="1" u="sng" dirty="0">
                <a:latin typeface="Century Gothic" panose="020B0502020202020204" pitchFamily="34" charset="0"/>
              </a:rPr>
              <a:t>Improvements and modifications</a:t>
            </a:r>
          </a:p>
          <a:p>
            <a:pPr>
              <a:defRPr/>
            </a:pPr>
            <a:r>
              <a:rPr lang="en-GB" sz="1200" dirty="0">
                <a:latin typeface="Century Gothic" panose="020B0502020202020204" pitchFamily="34" charset="0"/>
              </a:rPr>
              <a:t>Now that you have carried out your testing, what changes/modifications needs to be made.</a:t>
            </a:r>
          </a:p>
          <a:p>
            <a:pPr>
              <a:defRPr/>
            </a:pPr>
            <a:r>
              <a:rPr lang="en-GB" sz="1200" dirty="0">
                <a:latin typeface="Century Gothic" panose="020B0502020202020204" pitchFamily="34" charset="0"/>
              </a:rPr>
              <a:t>How can your product be improved? </a:t>
            </a:r>
          </a:p>
          <a:p>
            <a:pPr>
              <a:defRPr/>
            </a:pPr>
            <a:r>
              <a:rPr lang="en-GB" sz="1200" dirty="0">
                <a:latin typeface="Century Gothic" panose="020B0502020202020204" pitchFamily="34" charset="0"/>
              </a:rPr>
              <a:t>Is your product environmentally friendly? What could be changed to improve this?</a:t>
            </a:r>
          </a:p>
          <a:p>
            <a:pPr marL="0" indent="0">
              <a:buFont typeface="Wingdings" panose="05000000000000000000" pitchFamily="2" charset="2"/>
              <a:buNone/>
              <a:defRPr/>
            </a:pPr>
            <a:endParaRPr lang="en-GB" sz="1200" b="1" u="sng" dirty="0">
              <a:latin typeface="Century Gothic" panose="020B0502020202020204" pitchFamily="34" charset="0"/>
            </a:endParaRPr>
          </a:p>
          <a:p>
            <a:pPr marL="0" indent="0">
              <a:buFont typeface="Wingdings" panose="05000000000000000000" pitchFamily="2" charset="2"/>
              <a:buNone/>
              <a:defRPr/>
            </a:pPr>
            <a:r>
              <a:rPr lang="en-GB" sz="1200" b="1" u="sng" dirty="0">
                <a:latin typeface="Century Gothic" panose="020B0502020202020204" pitchFamily="34" charset="0"/>
              </a:rPr>
              <a:t>Manufacturing in school compared with Industrial Manufacture</a:t>
            </a:r>
          </a:p>
          <a:p>
            <a:pPr>
              <a:defRPr/>
            </a:pPr>
            <a:r>
              <a:rPr lang="en-GB" sz="1200" dirty="0">
                <a:latin typeface="Century Gothic" panose="020B0502020202020204" pitchFamily="34" charset="0"/>
              </a:rPr>
              <a:t>How would your product be made differently in industry? (method of production, specialised equipment, sub assembly lines etc).</a:t>
            </a:r>
          </a:p>
          <a:p>
            <a:pPr>
              <a:defRPr/>
            </a:pPr>
            <a:r>
              <a:rPr lang="en-GB" sz="1200" dirty="0">
                <a:latin typeface="Century Gothic" panose="020B0502020202020204" pitchFamily="34" charset="0"/>
              </a:rPr>
              <a:t>Have you created a manufacturing specification and flow chart? Are they easy to follow?</a:t>
            </a:r>
          </a:p>
          <a:p>
            <a:pPr>
              <a:defRPr/>
            </a:pPr>
            <a:r>
              <a:rPr lang="en-GB" sz="1200" dirty="0">
                <a:latin typeface="Century Gothic" panose="020B0502020202020204" pitchFamily="34" charset="0"/>
              </a:rPr>
              <a:t>Have you created a costing sheet? Is your product cost effective? </a:t>
            </a:r>
          </a:p>
          <a:p>
            <a:pPr>
              <a:defRPr/>
            </a:pPr>
            <a:r>
              <a:rPr lang="en-GB" sz="1200" dirty="0">
                <a:latin typeface="Century Gothic" panose="020B0502020202020204" pitchFamily="34" charset="0"/>
              </a:rPr>
              <a:t>Why would this change in industry? Cost of fabrics and components etc.</a:t>
            </a:r>
          </a:p>
          <a:p>
            <a:pPr>
              <a:defRPr/>
            </a:pPr>
            <a:endParaRPr lang="en-GB" sz="1400" dirty="0"/>
          </a:p>
        </p:txBody>
      </p:sp>
    </p:spTree>
    <p:extLst>
      <p:ext uri="{BB962C8B-B14F-4D97-AF65-F5344CB8AC3E}">
        <p14:creationId xmlns:p14="http://schemas.microsoft.com/office/powerpoint/2010/main" val="289924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00" t="8001" r="14500" b="4444"/>
          <a:stretch/>
        </p:blipFill>
        <p:spPr bwMode="auto">
          <a:xfrm>
            <a:off x="0" y="0"/>
            <a:ext cx="9098944" cy="649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40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97" t="9618" r="14925" b="8458"/>
          <a:stretch/>
        </p:blipFill>
        <p:spPr bwMode="auto">
          <a:xfrm>
            <a:off x="107502" y="0"/>
            <a:ext cx="9024671" cy="608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13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18" t="9453" r="14832" b="5307"/>
          <a:stretch/>
        </p:blipFill>
        <p:spPr bwMode="auto">
          <a:xfrm>
            <a:off x="-5880" y="332656"/>
            <a:ext cx="9149880"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80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59" t="14283" r="32603" b="60697"/>
          <a:stretch/>
        </p:blipFill>
        <p:spPr bwMode="auto">
          <a:xfrm>
            <a:off x="251520" y="511629"/>
            <a:ext cx="8700144" cy="393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84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66" t="9195" r="5927" b="3640"/>
          <a:stretch/>
        </p:blipFill>
        <p:spPr bwMode="auto">
          <a:xfrm>
            <a:off x="-119305" y="332656"/>
            <a:ext cx="9263305" cy="52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76256" y="5877272"/>
            <a:ext cx="2088232"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81036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94" t="17050" r="13470" b="11112"/>
          <a:stretch/>
        </p:blipFill>
        <p:spPr bwMode="auto">
          <a:xfrm>
            <a:off x="15249" y="476672"/>
            <a:ext cx="8951806" cy="507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67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86" t="17433" r="13578" b="11877"/>
          <a:stretch/>
        </p:blipFill>
        <p:spPr bwMode="auto">
          <a:xfrm>
            <a:off x="611560" y="404664"/>
            <a:ext cx="749273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73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54" t="48658" r="21228" b="7472"/>
          <a:stretch/>
        </p:blipFill>
        <p:spPr bwMode="auto">
          <a:xfrm>
            <a:off x="-10555" y="639278"/>
            <a:ext cx="9242483" cy="430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299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c30aa04d24a07937a2b09f4145c986e6">
  <xsd:schema xmlns:xsd="http://www.w3.org/2001/XMLSchema" xmlns:xs="http://www.w3.org/2001/XMLSchema" xmlns:p="http://schemas.microsoft.com/office/2006/metadata/properties" xmlns:ns2="82762546-134f-435b-a3d8-01776a5e047b" xmlns:ns3="67fdbd2b-1973-427c-bffa-6d718ee9b636" targetNamespace="http://schemas.microsoft.com/office/2006/metadata/properties" ma:root="true" ma:fieldsID="641fa8d89fc11a00723e8facf33a9f09" ns2:_="" ns3:_="">
    <xsd:import namespace="82762546-134f-435b-a3d8-01776a5e047b"/>
    <xsd:import namespace="67fdbd2b-1973-427c-bffa-6d718ee9b6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4EBC6D-7E5A-49FB-9F2D-55CAF70C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62546-134f-435b-a3d8-01776a5e047b"/>
    <ds:schemaRef ds:uri="67fdbd2b-1973-427c-bffa-6d718ee9b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392670-B820-40A1-B610-F06624F9D0EE}">
  <ds:schemaRefs>
    <ds:schemaRef ds:uri="http://schemas.microsoft.com/sharepoint/v3/contenttype/forms"/>
  </ds:schemaRefs>
</ds:datastoreItem>
</file>

<file path=customXml/itemProps3.xml><?xml version="1.0" encoding="utf-8"?>
<ds:datastoreItem xmlns:ds="http://schemas.openxmlformats.org/officeDocument/2006/customXml" ds:itemID="{5DBFEAA1-F634-4D35-8F95-4C660D0FFED3}">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67fdbd2b-1973-427c-bffa-6d718ee9b636"/>
    <ds:schemaRef ds:uri="82762546-134f-435b-a3d8-01776a5e047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216</TotalTime>
  <Words>1394</Words>
  <Application>Microsoft Office PowerPoint</Application>
  <PresentationFormat>On-screen Show (4:3)</PresentationFormat>
  <Paragraphs>61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Testing and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your product</vt:lpstr>
      <vt:lpstr>PowerPoint Presentation</vt:lpstr>
    </vt:vector>
  </TitlesOfParts>
  <Company>The Lacon Childe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 Evaluation</dc:title>
  <dc:creator>Rhiannon Bird</dc:creator>
  <cp:lastModifiedBy>Bird, Rhiannon</cp:lastModifiedBy>
  <cp:revision>11</cp:revision>
  <dcterms:created xsi:type="dcterms:W3CDTF">2019-03-05T21:46:43Z</dcterms:created>
  <dcterms:modified xsi:type="dcterms:W3CDTF">2020-03-17T12:19:48Z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