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8" r:id="rId5"/>
    <p:sldId id="256" r:id="rId6"/>
    <p:sldId id="260" r:id="rId7"/>
    <p:sldId id="263" r:id="rId8"/>
    <p:sldId id="283" r:id="rId9"/>
    <p:sldId id="267" r:id="rId10"/>
    <p:sldId id="276" r:id="rId11"/>
    <p:sldId id="299" r:id="rId12"/>
    <p:sldId id="277" r:id="rId13"/>
    <p:sldId id="284" r:id="rId14"/>
    <p:sldId id="285" r:id="rId15"/>
    <p:sldId id="286" r:id="rId16"/>
    <p:sldId id="287" r:id="rId17"/>
    <p:sldId id="278" r:id="rId18"/>
    <p:sldId id="300" r:id="rId19"/>
    <p:sldId id="288" r:id="rId20"/>
    <p:sldId id="290" r:id="rId21"/>
    <p:sldId id="291" r:id="rId22"/>
    <p:sldId id="292" r:id="rId23"/>
    <p:sldId id="293" r:id="rId24"/>
    <p:sldId id="301" r:id="rId25"/>
    <p:sldId id="262" r:id="rId26"/>
    <p:sldId id="264" r:id="rId27"/>
    <p:sldId id="289" r:id="rId28"/>
    <p:sldId id="258" r:id="rId29"/>
    <p:sldId id="268" r:id="rId30"/>
    <p:sldId id="302" r:id="rId31"/>
    <p:sldId id="303" r:id="rId32"/>
    <p:sldId id="294" r:id="rId33"/>
    <p:sldId id="296" r:id="rId34"/>
    <p:sldId id="295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9586-2FF0-470D-800B-58939B314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08DDC-1957-40A7-9975-3A2B9117D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11D46-15DF-4CED-8DEC-B505EBB8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3894-3E55-47F9-A254-5F1999DE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45C4F-9187-42AD-B995-3051503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9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37D9-FBC5-4E89-BEC6-D12A82C0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F26C4-9FFA-4229-8172-182CAC26D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9FE1C-BF9B-47B5-96CE-6EAFB161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846DB-A242-4D4A-BF47-2E81C401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CA25E-94D6-4D28-9FDF-9371D7A2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B49FF-8F49-4475-B552-7471D134C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74C88-CDF0-4C17-B525-191DCB3AF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6F655-FDC5-4A8B-B445-036F2FAC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B1F1-A7C2-4E6D-BABC-21644564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DCEBA-D6A9-48C2-952F-6C8AC803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36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D4432-7E20-4F30-BC0D-B51C7833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6406C-AAAA-42E4-BCA1-14DA97DE4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F2612-D336-42E0-BDF7-2F297BBF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30244-33F1-40F8-8DF4-5684AAB9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484FE-D2F6-4ADF-8854-5CB96D3E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19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B2E2-13AA-45D4-A29D-D81F3F2E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E050B-9514-45B0-9F5C-8B4D51B9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83BA7-5AB2-438F-900C-DB86EB3D5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43FC3-3895-4EA8-A68A-48D29BC4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D958-4835-4FB8-AAA6-34B429FA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1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C15A-5D94-4B7C-9A6B-270F98CC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45EB0-862E-489F-A7A3-7375CE40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5BC3-1B20-4F34-83A8-3B58B4E77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9FBDA-8EC1-482A-84ED-176348BF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B2F92-ED92-4F37-AD4B-45E5AE8A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BD372-0B28-4F26-8DAF-826A7A47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6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DEB1-C3F2-46A6-A710-66FD7F97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F26F7-4813-4428-8D26-AE15A698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0B7A5-E9E2-446A-9843-D21A1A735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9ACEA-4C93-48FB-B328-CDB5D89D3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4F8F1F-993E-49B2-8734-625DAF4A7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C326AC-117C-4111-A5F0-DA602737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2ED00-E909-42F3-8F53-B0A8C226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E85B9-2BED-4C9A-8550-40EC211A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3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CE0D-56FC-4429-B8AB-00B32FB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A725A-76D7-4743-80E7-6A0BDF23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9F944-D497-4CE8-83D7-34C53232D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4EE6D-857B-4AD9-886B-B7003CF6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11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DDCB7D-07A6-4705-925D-7C72E988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16D32-872A-40E5-8CA3-713C7C12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2CD0E-C963-434C-8A73-AEA812CF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2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9A33-AE58-4155-9FBD-0A5B4766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FE6B2-61E6-4F35-87E9-851D8D168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066A1-541A-4327-9524-E0C479C5C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59853-F33A-462D-9875-0A0C5BEF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B88A4-82B3-41DA-8952-6E12EF61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C75ED-7F8F-4842-9CE6-785FC90E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3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4262-0C2F-46D8-A440-55D97ACF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7B2AC-F933-4396-B0E7-D88EC9A6A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47D21-431D-4198-AD55-AE481AE8E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E0572-FC74-4DDB-91BE-E2EF91E9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2AA7D-E02C-4D40-9153-BF5A2D1C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02B2D-C2EC-407A-89B9-1FA66C29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97A7B-00F6-42C9-A87E-E44777E7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DF17-DA41-4E74-A0B2-DFAA59AB9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40E98-261F-491C-A212-A3718C7E2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DD4B-D3C7-4A87-98C8-DA249F8BD124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A189-A2B3-452C-B4CF-F8E544322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F25B-F57D-433D-9403-619296893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5A39-9469-4AFD-BBEE-59D9AB6F3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5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3C501F-3AA6-4BA0-96F6-BB0CC075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GB" dirty="0"/>
              <a:t>Year 10 </a:t>
            </a:r>
            <a:r>
              <a:rPr lang="en-GB" dirty="0" err="1"/>
              <a:t>eFieldwork</a:t>
            </a:r>
            <a:r>
              <a:rPr lang="en-GB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EE5E2-C8F1-41BB-9972-6679717EC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43000"/>
            <a:ext cx="11536680" cy="534987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Rules!</a:t>
            </a:r>
          </a:p>
          <a:p>
            <a:r>
              <a:rPr lang="en-GB" dirty="0"/>
              <a:t>1 Remember that you only have 2.5 hours per week for Geography. On that basis, this is 4-5 weeks work if you take it seriously.</a:t>
            </a:r>
          </a:p>
          <a:p>
            <a:r>
              <a:rPr lang="en-GB" dirty="0"/>
              <a:t>2 I will expect you to take the work seriously.</a:t>
            </a:r>
          </a:p>
          <a:p>
            <a:r>
              <a:rPr lang="en-GB" dirty="0"/>
              <a:t>3 Contact your teacher by email if you get seriously stuck – but have a go, first.</a:t>
            </a:r>
          </a:p>
        </p:txBody>
      </p:sp>
    </p:spTree>
    <p:extLst>
      <p:ext uri="{BB962C8B-B14F-4D97-AF65-F5344CB8AC3E}">
        <p14:creationId xmlns:p14="http://schemas.microsoft.com/office/powerpoint/2010/main" val="253086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0D95-199B-424F-8265-473D697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5B398-B6DA-454F-9788-B930E494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0" t="10872" r="30792" b="9449"/>
          <a:stretch/>
        </p:blipFill>
        <p:spPr>
          <a:xfrm rot="5400000">
            <a:off x="399067" y="232163"/>
            <a:ext cx="6861512" cy="6415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6C050-7690-4721-8410-CB083A513218}"/>
              </a:ext>
            </a:extLst>
          </p:cNvPr>
          <p:cNvSpPr txBox="1"/>
          <p:nvPr/>
        </p:nvSpPr>
        <p:spPr>
          <a:xfrm>
            <a:off x="2468880" y="6553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1000 - 1030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63BC-5BDF-48B7-8E91-3C0317EA070A}"/>
              </a:ext>
            </a:extLst>
          </p:cNvPr>
          <p:cNvSpPr txBox="1"/>
          <p:nvPr/>
        </p:nvSpPr>
        <p:spPr>
          <a:xfrm>
            <a:off x="838200" y="2118360"/>
            <a:ext cx="7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4EEF-D489-4D56-817E-861F2FD89E87}"/>
              </a:ext>
            </a:extLst>
          </p:cNvPr>
          <p:cNvSpPr txBox="1"/>
          <p:nvPr/>
        </p:nvSpPr>
        <p:spPr>
          <a:xfrm>
            <a:off x="179832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4DF0A-995A-404B-9A2D-8B3234F5E042}"/>
              </a:ext>
            </a:extLst>
          </p:cNvPr>
          <p:cNvSpPr txBox="1"/>
          <p:nvPr/>
        </p:nvSpPr>
        <p:spPr>
          <a:xfrm>
            <a:off x="2804160" y="217932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6F29F-3E4E-46F7-886D-06C9843AA8AE}"/>
              </a:ext>
            </a:extLst>
          </p:cNvPr>
          <p:cNvSpPr txBox="1"/>
          <p:nvPr/>
        </p:nvSpPr>
        <p:spPr>
          <a:xfrm>
            <a:off x="381000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D783-C1D5-48FF-927A-9C7AD08B48E8}"/>
              </a:ext>
            </a:extLst>
          </p:cNvPr>
          <p:cNvSpPr txBox="1"/>
          <p:nvPr/>
        </p:nvSpPr>
        <p:spPr>
          <a:xfrm>
            <a:off x="481584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B4A94-1B69-4B20-85FD-0982C1549E80}"/>
              </a:ext>
            </a:extLst>
          </p:cNvPr>
          <p:cNvSpPr txBox="1"/>
          <p:nvPr/>
        </p:nvSpPr>
        <p:spPr>
          <a:xfrm>
            <a:off x="582168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9A452-792B-4235-99E0-62F54C66256D}"/>
              </a:ext>
            </a:extLst>
          </p:cNvPr>
          <p:cNvSpPr txBox="1"/>
          <p:nvPr/>
        </p:nvSpPr>
        <p:spPr>
          <a:xfrm>
            <a:off x="701040" y="168552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9F7F2-5440-4EC3-853A-2A5D342ABFB8}"/>
              </a:ext>
            </a:extLst>
          </p:cNvPr>
          <p:cNvSpPr txBox="1"/>
          <p:nvPr/>
        </p:nvSpPr>
        <p:spPr>
          <a:xfrm>
            <a:off x="1691640" y="1685529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DD651-2B96-4396-8A41-D1FECE1880CC}"/>
              </a:ext>
            </a:extLst>
          </p:cNvPr>
          <p:cNvSpPr txBox="1"/>
          <p:nvPr/>
        </p:nvSpPr>
        <p:spPr>
          <a:xfrm>
            <a:off x="2674620" y="168552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E0639-9288-4045-9E73-2A49D2FCF8E6}"/>
              </a:ext>
            </a:extLst>
          </p:cNvPr>
          <p:cNvSpPr txBox="1"/>
          <p:nvPr/>
        </p:nvSpPr>
        <p:spPr>
          <a:xfrm>
            <a:off x="3749040" y="174775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3120E-4CB5-46D0-BBA2-810DA0BA00C0}"/>
              </a:ext>
            </a:extLst>
          </p:cNvPr>
          <p:cNvSpPr txBox="1"/>
          <p:nvPr/>
        </p:nvSpPr>
        <p:spPr>
          <a:xfrm>
            <a:off x="4815840" y="1747759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263010-A1C0-41E5-9097-CD8D16E37F9B}"/>
              </a:ext>
            </a:extLst>
          </p:cNvPr>
          <p:cNvSpPr txBox="1"/>
          <p:nvPr/>
        </p:nvSpPr>
        <p:spPr>
          <a:xfrm>
            <a:off x="5821680" y="1747759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3</a:t>
            </a:r>
          </a:p>
        </p:txBody>
      </p:sp>
    </p:spTree>
    <p:extLst>
      <p:ext uri="{BB962C8B-B14F-4D97-AF65-F5344CB8AC3E}">
        <p14:creationId xmlns:p14="http://schemas.microsoft.com/office/powerpoint/2010/main" val="23644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0D95-199B-424F-8265-473D697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5B398-B6DA-454F-9788-B930E494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0" t="10872" r="30792" b="9449"/>
          <a:stretch/>
        </p:blipFill>
        <p:spPr>
          <a:xfrm rot="5400000">
            <a:off x="399067" y="233314"/>
            <a:ext cx="6861512" cy="6415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6C050-7690-4721-8410-CB083A513218}"/>
              </a:ext>
            </a:extLst>
          </p:cNvPr>
          <p:cNvSpPr txBox="1"/>
          <p:nvPr/>
        </p:nvSpPr>
        <p:spPr>
          <a:xfrm>
            <a:off x="2468880" y="6553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1200 - 1230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63BC-5BDF-48B7-8E91-3C0317EA070A}"/>
              </a:ext>
            </a:extLst>
          </p:cNvPr>
          <p:cNvSpPr txBox="1"/>
          <p:nvPr/>
        </p:nvSpPr>
        <p:spPr>
          <a:xfrm>
            <a:off x="838200" y="2118360"/>
            <a:ext cx="792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1111111111111111111111111111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4EEF-D489-4D56-817E-861F2FD89E87}"/>
              </a:ext>
            </a:extLst>
          </p:cNvPr>
          <p:cNvSpPr txBox="1"/>
          <p:nvPr/>
        </p:nvSpPr>
        <p:spPr>
          <a:xfrm>
            <a:off x="179832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4DF0A-995A-404B-9A2D-8B3234F5E042}"/>
              </a:ext>
            </a:extLst>
          </p:cNvPr>
          <p:cNvSpPr txBox="1"/>
          <p:nvPr/>
        </p:nvSpPr>
        <p:spPr>
          <a:xfrm>
            <a:off x="280416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D783-C1D5-48FF-927A-9C7AD08B48E8}"/>
              </a:ext>
            </a:extLst>
          </p:cNvPr>
          <p:cNvSpPr txBox="1"/>
          <p:nvPr/>
        </p:nvSpPr>
        <p:spPr>
          <a:xfrm>
            <a:off x="481584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B4A94-1B69-4B20-85FD-0982C1549E80}"/>
              </a:ext>
            </a:extLst>
          </p:cNvPr>
          <p:cNvSpPr txBox="1"/>
          <p:nvPr/>
        </p:nvSpPr>
        <p:spPr>
          <a:xfrm>
            <a:off x="582168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93A39-3D21-48D5-9F91-36B6B3B3DBDA}"/>
              </a:ext>
            </a:extLst>
          </p:cNvPr>
          <p:cNvSpPr txBox="1"/>
          <p:nvPr/>
        </p:nvSpPr>
        <p:spPr>
          <a:xfrm>
            <a:off x="693420" y="1686481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Total=68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61AAE-DBDF-44D8-8A90-AE1D007B8C82}"/>
              </a:ext>
            </a:extLst>
          </p:cNvPr>
          <p:cNvSpPr txBox="1"/>
          <p:nvPr/>
        </p:nvSpPr>
        <p:spPr>
          <a:xfrm>
            <a:off x="1638300" y="1686481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22D099-514F-4290-9D5E-6128178FB6C5}"/>
              </a:ext>
            </a:extLst>
          </p:cNvPr>
          <p:cNvSpPr txBox="1"/>
          <p:nvPr/>
        </p:nvSpPr>
        <p:spPr>
          <a:xfrm>
            <a:off x="2712720" y="1728828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88697-3D22-4392-8496-44786266A1FC}"/>
              </a:ext>
            </a:extLst>
          </p:cNvPr>
          <p:cNvSpPr txBox="1"/>
          <p:nvPr/>
        </p:nvSpPr>
        <p:spPr>
          <a:xfrm>
            <a:off x="3736340" y="1728828"/>
            <a:ext cx="10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17AC8-1001-4F56-BE44-7AC2B6037904}"/>
              </a:ext>
            </a:extLst>
          </p:cNvPr>
          <p:cNvSpPr txBox="1"/>
          <p:nvPr/>
        </p:nvSpPr>
        <p:spPr>
          <a:xfrm>
            <a:off x="4815840" y="1728828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C54A3B-CAD1-47DC-AE5E-F04C45B11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42" y="1685047"/>
            <a:ext cx="106079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9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0D95-199B-424F-8265-473D697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5B398-B6DA-454F-9788-B930E494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0" t="10872" r="30792" b="9449"/>
          <a:stretch/>
        </p:blipFill>
        <p:spPr>
          <a:xfrm rot="5400000">
            <a:off x="399067" y="223233"/>
            <a:ext cx="6861512" cy="6415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6C050-7690-4721-8410-CB083A513218}"/>
              </a:ext>
            </a:extLst>
          </p:cNvPr>
          <p:cNvSpPr txBox="1"/>
          <p:nvPr/>
        </p:nvSpPr>
        <p:spPr>
          <a:xfrm>
            <a:off x="2468880" y="6553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1400 - 1430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63BC-5BDF-48B7-8E91-3C0317EA070A}"/>
              </a:ext>
            </a:extLst>
          </p:cNvPr>
          <p:cNvSpPr txBox="1"/>
          <p:nvPr/>
        </p:nvSpPr>
        <p:spPr>
          <a:xfrm>
            <a:off x="838200" y="2118360"/>
            <a:ext cx="7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4EEF-D489-4D56-817E-861F2FD89E87}"/>
              </a:ext>
            </a:extLst>
          </p:cNvPr>
          <p:cNvSpPr txBox="1"/>
          <p:nvPr/>
        </p:nvSpPr>
        <p:spPr>
          <a:xfrm>
            <a:off x="1798320" y="217932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11111111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4DF0A-995A-404B-9A2D-8B3234F5E042}"/>
              </a:ext>
            </a:extLst>
          </p:cNvPr>
          <p:cNvSpPr txBox="1"/>
          <p:nvPr/>
        </p:nvSpPr>
        <p:spPr>
          <a:xfrm>
            <a:off x="280416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D783-C1D5-48FF-927A-9C7AD08B48E8}"/>
              </a:ext>
            </a:extLst>
          </p:cNvPr>
          <p:cNvSpPr txBox="1"/>
          <p:nvPr/>
        </p:nvSpPr>
        <p:spPr>
          <a:xfrm>
            <a:off x="481584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A196E-E385-4D2D-9E1D-C6E965ABFC39}"/>
              </a:ext>
            </a:extLst>
          </p:cNvPr>
          <p:cNvSpPr txBox="1"/>
          <p:nvPr/>
        </p:nvSpPr>
        <p:spPr>
          <a:xfrm>
            <a:off x="3870960" y="2179320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59CA8-AD66-4109-A4C9-C06890FEFA87}"/>
              </a:ext>
            </a:extLst>
          </p:cNvPr>
          <p:cNvSpPr txBox="1"/>
          <p:nvPr/>
        </p:nvSpPr>
        <p:spPr>
          <a:xfrm>
            <a:off x="678180" y="1565672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DB6AC-1E57-4C39-8BB8-7BF50C6C659C}"/>
              </a:ext>
            </a:extLst>
          </p:cNvPr>
          <p:cNvSpPr txBox="1"/>
          <p:nvPr/>
        </p:nvSpPr>
        <p:spPr>
          <a:xfrm>
            <a:off x="1661160" y="1654374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CC66B-C8D3-4F9D-A79E-0EC5C7462912}"/>
              </a:ext>
            </a:extLst>
          </p:cNvPr>
          <p:cNvSpPr txBox="1"/>
          <p:nvPr/>
        </p:nvSpPr>
        <p:spPr>
          <a:xfrm>
            <a:off x="2719070" y="1732181"/>
            <a:ext cx="100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68C72-783F-4256-9851-298DB882ABEB}"/>
              </a:ext>
            </a:extLst>
          </p:cNvPr>
          <p:cNvSpPr txBox="1"/>
          <p:nvPr/>
        </p:nvSpPr>
        <p:spPr>
          <a:xfrm>
            <a:off x="3755390" y="1732181"/>
            <a:ext cx="100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9B03F3-FEFA-43C2-9415-3DE2F3B4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494" y="1669937"/>
            <a:ext cx="1066892" cy="4938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BFB318-0D47-4850-8701-A93286098974}"/>
              </a:ext>
            </a:extLst>
          </p:cNvPr>
          <p:cNvSpPr txBox="1"/>
          <p:nvPr/>
        </p:nvSpPr>
        <p:spPr>
          <a:xfrm>
            <a:off x="5768386" y="1750338"/>
            <a:ext cx="106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0</a:t>
            </a:r>
          </a:p>
        </p:txBody>
      </p:sp>
    </p:spTree>
    <p:extLst>
      <p:ext uri="{BB962C8B-B14F-4D97-AF65-F5344CB8AC3E}">
        <p14:creationId xmlns:p14="http://schemas.microsoft.com/office/powerpoint/2010/main" val="203907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0D95-199B-424F-8265-473D697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5B398-B6DA-454F-9788-B930E494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0" t="10872" r="30792" b="9449"/>
          <a:stretch/>
        </p:blipFill>
        <p:spPr>
          <a:xfrm rot="5400000">
            <a:off x="399067" y="223233"/>
            <a:ext cx="6861512" cy="6415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6C050-7690-4721-8410-CB083A513218}"/>
              </a:ext>
            </a:extLst>
          </p:cNvPr>
          <p:cNvSpPr txBox="1"/>
          <p:nvPr/>
        </p:nvSpPr>
        <p:spPr>
          <a:xfrm>
            <a:off x="2468880" y="6553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1600 - 1630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63BC-5BDF-48B7-8E91-3C0317EA070A}"/>
              </a:ext>
            </a:extLst>
          </p:cNvPr>
          <p:cNvSpPr txBox="1"/>
          <p:nvPr/>
        </p:nvSpPr>
        <p:spPr>
          <a:xfrm>
            <a:off x="838200" y="2118360"/>
            <a:ext cx="792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111111111111111111111111111111111111111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4DF0A-995A-404B-9A2D-8B3234F5E042}"/>
              </a:ext>
            </a:extLst>
          </p:cNvPr>
          <p:cNvSpPr txBox="1"/>
          <p:nvPr/>
        </p:nvSpPr>
        <p:spPr>
          <a:xfrm>
            <a:off x="280416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D783-C1D5-48FF-927A-9C7AD08B48E8}"/>
              </a:ext>
            </a:extLst>
          </p:cNvPr>
          <p:cNvSpPr txBox="1"/>
          <p:nvPr/>
        </p:nvSpPr>
        <p:spPr>
          <a:xfrm>
            <a:off x="481584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A196E-E385-4D2D-9E1D-C6E965ABFC39}"/>
              </a:ext>
            </a:extLst>
          </p:cNvPr>
          <p:cNvSpPr txBox="1"/>
          <p:nvPr/>
        </p:nvSpPr>
        <p:spPr>
          <a:xfrm>
            <a:off x="3870960" y="2179320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9BE80-39E4-4ECE-AD3B-2CD9F9A96077}"/>
              </a:ext>
            </a:extLst>
          </p:cNvPr>
          <p:cNvSpPr txBox="1"/>
          <p:nvPr/>
        </p:nvSpPr>
        <p:spPr>
          <a:xfrm>
            <a:off x="5836920" y="2179320"/>
            <a:ext cx="7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0DD9B-327D-48F0-86E6-39BFF135F39B}"/>
              </a:ext>
            </a:extLst>
          </p:cNvPr>
          <p:cNvSpPr txBox="1"/>
          <p:nvPr/>
        </p:nvSpPr>
        <p:spPr>
          <a:xfrm>
            <a:off x="622300" y="1686481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69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DF1DD-A22E-4CDD-B130-EE43EA569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87" y="1626341"/>
            <a:ext cx="1115665" cy="493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09F9A8-F1CC-4AC8-99C3-43A89A64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1741575"/>
            <a:ext cx="1085182" cy="499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E794F5-BDAA-41A6-A735-8492E151699B}"/>
              </a:ext>
            </a:extLst>
          </p:cNvPr>
          <p:cNvSpPr txBox="1"/>
          <p:nvPr/>
        </p:nvSpPr>
        <p:spPr>
          <a:xfrm>
            <a:off x="2775252" y="1741575"/>
            <a:ext cx="98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F490F-8700-45E9-BAF7-643B708E0CF0}"/>
              </a:ext>
            </a:extLst>
          </p:cNvPr>
          <p:cNvSpPr txBox="1"/>
          <p:nvPr/>
        </p:nvSpPr>
        <p:spPr>
          <a:xfrm>
            <a:off x="3760168" y="1741575"/>
            <a:ext cx="98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3A0E9-D974-4D17-9A48-32B669D08703}"/>
              </a:ext>
            </a:extLst>
          </p:cNvPr>
          <p:cNvSpPr txBox="1"/>
          <p:nvPr/>
        </p:nvSpPr>
        <p:spPr>
          <a:xfrm>
            <a:off x="5836920" y="1741575"/>
            <a:ext cx="108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7</a:t>
            </a:r>
          </a:p>
        </p:txBody>
      </p:sp>
    </p:spTree>
    <p:extLst>
      <p:ext uri="{BB962C8B-B14F-4D97-AF65-F5344CB8AC3E}">
        <p14:creationId xmlns:p14="http://schemas.microsoft.com/office/powerpoint/2010/main" val="421713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D3C612-008B-4796-B998-98BE7F0F5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Graphs from traffic counts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8F4A3-50D5-4484-B0F7-4BE890E3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Either by hand, or using Excel, draw a series of graphs to show how the flow of traffic and types of traffic changes during the day.</a:t>
            </a:r>
          </a:p>
          <a:p>
            <a:endParaRPr lang="en-GB" dirty="0"/>
          </a:p>
          <a:p>
            <a:r>
              <a:rPr lang="en-GB" dirty="0"/>
              <a:t>Describe each graph.</a:t>
            </a:r>
          </a:p>
          <a:p>
            <a:r>
              <a:rPr lang="en-GB" dirty="0"/>
              <a:t>Compare each graph to the next one in time order.</a:t>
            </a:r>
          </a:p>
          <a:p>
            <a:r>
              <a:rPr lang="en-GB" dirty="0"/>
              <a:t>Explain why there are changes in the graphs.</a:t>
            </a:r>
          </a:p>
        </p:txBody>
      </p:sp>
    </p:spTree>
    <p:extLst>
      <p:ext uri="{BB962C8B-B14F-4D97-AF65-F5344CB8AC3E}">
        <p14:creationId xmlns:p14="http://schemas.microsoft.com/office/powerpoint/2010/main" val="146264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632E-9AD4-4155-8260-0989BE79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2385D-DC6D-47B2-9256-73182C147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8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7C7-D10D-49A4-99C3-019215B6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GB" dirty="0"/>
              <a:t>Quality of the environment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92D7F-9A73-45B5-82D6-A5C684202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83" t="36086" r="33568" b="20372"/>
          <a:stretch/>
        </p:blipFill>
        <p:spPr>
          <a:xfrm>
            <a:off x="228599" y="1203959"/>
            <a:ext cx="7788471" cy="5288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DCA81-C50C-4540-98DE-D789920D811D}"/>
              </a:ext>
            </a:extLst>
          </p:cNvPr>
          <p:cNvSpPr txBox="1"/>
          <p:nvPr/>
        </p:nvSpPr>
        <p:spPr>
          <a:xfrm>
            <a:off x="8336280" y="1126034"/>
            <a:ext cx="36271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will need to complete this survey for two locations.</a:t>
            </a:r>
          </a:p>
          <a:p>
            <a:endParaRPr lang="en-GB" dirty="0"/>
          </a:p>
          <a:p>
            <a:r>
              <a:rPr lang="en-GB" dirty="0"/>
              <a:t>IMAGINE you go to stand outside the Church in </a:t>
            </a:r>
            <a:r>
              <a:rPr lang="en-GB" dirty="0" err="1"/>
              <a:t>Cleobury</a:t>
            </a:r>
            <a:r>
              <a:rPr lang="en-GB" dirty="0"/>
              <a:t> Mortimer, and outside the Co-op.</a:t>
            </a:r>
          </a:p>
          <a:p>
            <a:endParaRPr lang="en-GB" dirty="0"/>
          </a:p>
          <a:p>
            <a:r>
              <a:rPr lang="en-GB" dirty="0"/>
              <a:t>Fill in the two following tables as shown here. Ideally, your surveys will show contrasts.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20A2C-FA14-4EC6-9326-514FFED5AE98}"/>
              </a:ext>
            </a:extLst>
          </p:cNvPr>
          <p:cNvSpPr txBox="1"/>
          <p:nvPr/>
        </p:nvSpPr>
        <p:spPr>
          <a:xfrm>
            <a:off x="6096000" y="2880360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A3660-AA6F-45FE-9A32-83478866B95A}"/>
              </a:ext>
            </a:extLst>
          </p:cNvPr>
          <p:cNvSpPr txBox="1"/>
          <p:nvPr/>
        </p:nvSpPr>
        <p:spPr>
          <a:xfrm>
            <a:off x="5151120" y="324969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193A3-778A-4B4E-A69A-5BA48C8CE72B}"/>
              </a:ext>
            </a:extLst>
          </p:cNvPr>
          <p:cNvSpPr txBox="1"/>
          <p:nvPr/>
        </p:nvSpPr>
        <p:spPr>
          <a:xfrm>
            <a:off x="3048000" y="3619024"/>
            <a:ext cx="35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A242-A46C-4F7E-ABFD-3F294728EBDA}"/>
              </a:ext>
            </a:extLst>
          </p:cNvPr>
          <p:cNvSpPr txBox="1"/>
          <p:nvPr/>
        </p:nvSpPr>
        <p:spPr>
          <a:xfrm>
            <a:off x="6096000" y="3988356"/>
            <a:ext cx="35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0F05F-153F-416B-BAF0-ECDDBF3F68F9}"/>
              </a:ext>
            </a:extLst>
          </p:cNvPr>
          <p:cNvSpPr txBox="1"/>
          <p:nvPr/>
        </p:nvSpPr>
        <p:spPr>
          <a:xfrm>
            <a:off x="5151120" y="4357688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379F3-53EC-4FB5-90C8-626F69815487}"/>
              </a:ext>
            </a:extLst>
          </p:cNvPr>
          <p:cNvSpPr txBox="1"/>
          <p:nvPr/>
        </p:nvSpPr>
        <p:spPr>
          <a:xfrm>
            <a:off x="6202680" y="489204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99CF9-0FBE-4E6C-8A14-4325442900B1}"/>
              </a:ext>
            </a:extLst>
          </p:cNvPr>
          <p:cNvSpPr txBox="1"/>
          <p:nvPr/>
        </p:nvSpPr>
        <p:spPr>
          <a:xfrm>
            <a:off x="6096000" y="550164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85689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7C7-D10D-49A4-99C3-019215B6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 fontScale="90000"/>
          </a:bodyPr>
          <a:lstStyle/>
          <a:p>
            <a:r>
              <a:rPr lang="en-GB" dirty="0"/>
              <a:t>Quality of the environment – Outside the Co-op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92D7F-9A73-45B5-82D6-A5C684202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83" t="36086" r="33568" b="20372"/>
          <a:stretch/>
        </p:blipFill>
        <p:spPr>
          <a:xfrm>
            <a:off x="228599" y="1203959"/>
            <a:ext cx="7788471" cy="52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1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7C7-D10D-49A4-99C3-019215B6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 fontScale="90000"/>
          </a:bodyPr>
          <a:lstStyle/>
          <a:p>
            <a:r>
              <a:rPr lang="en-GB" dirty="0"/>
              <a:t>Quality of the environment – Outside the Church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92D7F-9A73-45B5-82D6-A5C684202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83" t="36086" r="33568" b="20372"/>
          <a:stretch/>
        </p:blipFill>
        <p:spPr>
          <a:xfrm>
            <a:off x="228599" y="1203959"/>
            <a:ext cx="7788471" cy="52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96EA07-EF20-41BD-A940-21D2064FC1E3}"/>
              </a:ext>
            </a:extLst>
          </p:cNvPr>
          <p:cNvSpPr txBox="1"/>
          <p:nvPr/>
        </p:nvSpPr>
        <p:spPr>
          <a:xfrm>
            <a:off x="1280160" y="320040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you have both sets of information, you need to display this information.</a:t>
            </a:r>
          </a:p>
          <a:p>
            <a:r>
              <a:rPr lang="en-GB" dirty="0"/>
              <a:t>Use a radial graph.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FB4DE-8EE3-4712-A18E-D2CF4D042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0" t="43108" r="35625" b="21987"/>
          <a:stretch/>
        </p:blipFill>
        <p:spPr>
          <a:xfrm>
            <a:off x="716279" y="1350108"/>
            <a:ext cx="7189099" cy="4928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92205B-5732-4755-B00E-34470751E2CC}"/>
              </a:ext>
            </a:extLst>
          </p:cNvPr>
          <p:cNvSpPr txBox="1"/>
          <p:nvPr/>
        </p:nvSpPr>
        <p:spPr>
          <a:xfrm>
            <a:off x="8305800" y="1691640"/>
            <a:ext cx="3169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you have completed the first graph, lightly shade in the  polygon.</a:t>
            </a:r>
          </a:p>
          <a:p>
            <a:r>
              <a:rPr lang="en-GB" dirty="0"/>
              <a:t>Then, either</a:t>
            </a:r>
          </a:p>
          <a:p>
            <a:endParaRPr lang="en-GB" dirty="0"/>
          </a:p>
          <a:p>
            <a:r>
              <a:rPr lang="en-GB" dirty="0"/>
              <a:t>Stick (Using a single edge so you can lift up) a piece of kitchen greaseproof paper – or tracing paper over the top of the first polygon.</a:t>
            </a:r>
          </a:p>
          <a:p>
            <a:endParaRPr lang="en-GB" dirty="0"/>
          </a:p>
          <a:p>
            <a:r>
              <a:rPr lang="en-GB" dirty="0"/>
              <a:t>Using a different colour on the second piece of tracing paper, repeat this activity for the second location.</a:t>
            </a:r>
          </a:p>
        </p:txBody>
      </p:sp>
    </p:spTree>
    <p:extLst>
      <p:ext uri="{BB962C8B-B14F-4D97-AF65-F5344CB8AC3E}">
        <p14:creationId xmlns:p14="http://schemas.microsoft.com/office/powerpoint/2010/main" val="112020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762BEA-E510-4AF6-900C-BFD92F1BB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4" t="12330" r="26613" b="40788"/>
          <a:stretch/>
        </p:blipFill>
        <p:spPr>
          <a:xfrm>
            <a:off x="-23844" y="-1"/>
            <a:ext cx="122888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48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0965-11F1-44FC-A97A-3F1DD566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C7AB6-B756-4BFC-B1FF-2119773A0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Describe each graph.</a:t>
            </a:r>
          </a:p>
          <a:p>
            <a:r>
              <a:rPr lang="en-GB" dirty="0"/>
              <a:t>Compare the two graphs. Describe the differences and similarities.</a:t>
            </a:r>
          </a:p>
          <a:p>
            <a:r>
              <a:rPr lang="en-GB" dirty="0"/>
              <a:t>Explain why there are changes between the graphs.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21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A652-25DE-4603-8BA7-B4B8841D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47C6E-9239-4220-B95A-49538639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33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BAE86-31DF-404C-8DA0-8D2ED2A88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1" t="11942" r="14501" b="27304"/>
          <a:stretch/>
        </p:blipFill>
        <p:spPr>
          <a:xfrm>
            <a:off x="221310" y="1050234"/>
            <a:ext cx="8062986" cy="5152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786A9-C3E0-4232-A3C4-0B2E1B8CC7C7}"/>
              </a:ext>
            </a:extLst>
          </p:cNvPr>
          <p:cNvSpPr txBox="1"/>
          <p:nvPr/>
        </p:nvSpPr>
        <p:spPr>
          <a:xfrm>
            <a:off x="8625840" y="1021080"/>
            <a:ext cx="315468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Annotate this photograph to identify any causes of or consequences of traffic congestion in </a:t>
            </a:r>
            <a:r>
              <a:rPr lang="en-GB" dirty="0" err="1"/>
              <a:t>Cleobury</a:t>
            </a:r>
            <a:r>
              <a:rPr lang="en-GB" dirty="0"/>
              <a:t> Mortimer.</a:t>
            </a:r>
          </a:p>
        </p:txBody>
      </p:sp>
    </p:spTree>
    <p:extLst>
      <p:ext uri="{BB962C8B-B14F-4D97-AF65-F5344CB8AC3E}">
        <p14:creationId xmlns:p14="http://schemas.microsoft.com/office/powerpoint/2010/main" val="3323616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D9261-0FBB-4E93-8B3C-F1FF022A5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3" t="15914" r="37339" b="50000"/>
          <a:stretch/>
        </p:blipFill>
        <p:spPr>
          <a:xfrm>
            <a:off x="501444" y="1182331"/>
            <a:ext cx="9832259" cy="50717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15AE6A-7000-462F-8283-C2606F1A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3" y="21320"/>
            <a:ext cx="10515600" cy="1325563"/>
          </a:xfrm>
        </p:spPr>
        <p:txBody>
          <a:bodyPr/>
          <a:lstStyle/>
          <a:p>
            <a:r>
              <a:rPr lang="en-GB" dirty="0"/>
              <a:t>Access points to the main road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ED4DA2-6DAE-48FD-86FE-F481B42F138F}"/>
              </a:ext>
            </a:extLst>
          </p:cNvPr>
          <p:cNvSpPr/>
          <p:nvPr/>
        </p:nvSpPr>
        <p:spPr>
          <a:xfrm>
            <a:off x="3067665" y="4414684"/>
            <a:ext cx="462116" cy="45228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A958F-409E-4E62-B8F7-04E5A6B2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767713" y="4266160"/>
            <a:ext cx="493819" cy="48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4F0B1-1EAD-4532-AB5E-86368D5B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064" y="4173871"/>
            <a:ext cx="493819" cy="4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1FC5A-F08D-4179-814C-DCE031B8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302" y="2330247"/>
            <a:ext cx="493819" cy="481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F998F-5968-4439-8222-1F354124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309" y="1769654"/>
            <a:ext cx="493819" cy="48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4CF48-2B1E-4A99-8D8C-A32CD8FB4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979" y="1359387"/>
            <a:ext cx="493819" cy="481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064BC-9E98-4B5F-91C4-97F30C78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172" y="3068917"/>
            <a:ext cx="493819" cy="481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69EF4-0731-43E9-8923-318C0F96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69" y="4506972"/>
            <a:ext cx="493819" cy="481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8864C-5B96-43A7-AE85-52F019AB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19" y="4400013"/>
            <a:ext cx="493819" cy="481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A825A5-BB92-4E45-A084-9A83CDE4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2" y="3731576"/>
            <a:ext cx="493819" cy="481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445D94-9B5F-422A-9501-EB0E90EB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81" y="4626155"/>
            <a:ext cx="493819" cy="481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D0661E-3F27-422B-A75B-C072E6683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24" y="4747785"/>
            <a:ext cx="493819" cy="481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6876C4-3F62-42A5-90C0-1E6CBD03C2FE}"/>
              </a:ext>
            </a:extLst>
          </p:cNvPr>
          <p:cNvSpPr txBox="1"/>
          <p:nvPr/>
        </p:nvSpPr>
        <p:spPr>
          <a:xfrm>
            <a:off x="6453594" y="4414684"/>
            <a:ext cx="3909811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There is only one through-route in </a:t>
            </a:r>
            <a:r>
              <a:rPr lang="en-GB" dirty="0" err="1"/>
              <a:t>Cleobury</a:t>
            </a:r>
            <a:r>
              <a:rPr lang="en-GB" dirty="0"/>
              <a:t> Mortimer. The yellow circles identify points where roads join the A4117.</a:t>
            </a:r>
          </a:p>
          <a:p>
            <a:endParaRPr lang="en-GB" dirty="0"/>
          </a:p>
          <a:p>
            <a:r>
              <a:rPr lang="en-GB" dirty="0"/>
              <a:t>What issues might occur as a result of all these junction?</a:t>
            </a:r>
          </a:p>
          <a:p>
            <a:r>
              <a:rPr lang="en-GB" dirty="0"/>
              <a:t>How might this impact the town.</a:t>
            </a:r>
          </a:p>
        </p:txBody>
      </p:sp>
    </p:spTree>
    <p:extLst>
      <p:ext uri="{BB962C8B-B14F-4D97-AF65-F5344CB8AC3E}">
        <p14:creationId xmlns:p14="http://schemas.microsoft.com/office/powerpoint/2010/main" val="2395687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D9261-0FBB-4E93-8B3C-F1FF022A5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3" t="15914" r="37339" b="50000"/>
          <a:stretch/>
        </p:blipFill>
        <p:spPr>
          <a:xfrm>
            <a:off x="0" y="792480"/>
            <a:ext cx="10744201" cy="55421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679F4-A1DD-4A35-AC83-B1DB57B9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29061" cy="792480"/>
          </a:xfrm>
        </p:spPr>
        <p:txBody>
          <a:bodyPr/>
          <a:lstStyle/>
          <a:p>
            <a:r>
              <a:rPr lang="en-GB" dirty="0"/>
              <a:t>Traffic calming measures in </a:t>
            </a:r>
            <a:r>
              <a:rPr lang="en-GB" dirty="0" err="1"/>
              <a:t>Cleobury</a:t>
            </a:r>
            <a:r>
              <a:rPr lang="en-GB" dirty="0"/>
              <a:t> Mortimer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4690E-34CD-4DC0-BD5D-555DF23AD5C7}"/>
              </a:ext>
            </a:extLst>
          </p:cNvPr>
          <p:cNvSpPr txBox="1"/>
          <p:nvPr/>
        </p:nvSpPr>
        <p:spPr>
          <a:xfrm>
            <a:off x="2819400" y="4267200"/>
            <a:ext cx="3352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73E5A-A003-4C0D-8BC9-39AEAA8ED2EB}"/>
              </a:ext>
            </a:extLst>
          </p:cNvPr>
          <p:cNvSpPr txBox="1"/>
          <p:nvPr/>
        </p:nvSpPr>
        <p:spPr>
          <a:xfrm>
            <a:off x="9075421" y="3161883"/>
            <a:ext cx="22098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 = traffic lights</a:t>
            </a:r>
          </a:p>
          <a:p>
            <a:r>
              <a:rPr lang="en-GB" dirty="0"/>
              <a:t>2 = road narrowing</a:t>
            </a:r>
          </a:p>
          <a:p>
            <a:r>
              <a:rPr lang="en-GB" dirty="0"/>
              <a:t>3 = pedestrian crossing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02146-597C-4086-9975-35D3DF703866}"/>
              </a:ext>
            </a:extLst>
          </p:cNvPr>
          <p:cNvSpPr txBox="1"/>
          <p:nvPr/>
        </p:nvSpPr>
        <p:spPr>
          <a:xfrm>
            <a:off x="6248400" y="3962400"/>
            <a:ext cx="3352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1FDA0-6094-41CA-A715-323995E91ED3}"/>
              </a:ext>
            </a:extLst>
          </p:cNvPr>
          <p:cNvSpPr txBox="1"/>
          <p:nvPr/>
        </p:nvSpPr>
        <p:spPr>
          <a:xfrm>
            <a:off x="5372100" y="4147066"/>
            <a:ext cx="3352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5BA3C-C1D7-41D3-A541-E85C2F65C712}"/>
              </a:ext>
            </a:extLst>
          </p:cNvPr>
          <p:cNvSpPr txBox="1"/>
          <p:nvPr/>
        </p:nvSpPr>
        <p:spPr>
          <a:xfrm>
            <a:off x="5764530" y="4267200"/>
            <a:ext cx="3314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095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7A602E-284E-40B0-92D8-7CF376C7F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264"/>
          <a:stretch/>
        </p:blipFill>
        <p:spPr>
          <a:xfrm>
            <a:off x="245541" y="386996"/>
            <a:ext cx="11946460" cy="2401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95A3F-B356-47A8-9E0B-C37376830EB9}"/>
              </a:ext>
            </a:extLst>
          </p:cNvPr>
          <p:cNvSpPr txBox="1"/>
          <p:nvPr/>
        </p:nvSpPr>
        <p:spPr>
          <a:xfrm>
            <a:off x="1091381" y="2788416"/>
            <a:ext cx="10009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Now place statements into two groups – to show advantages and disadvantages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FACC39-2AC2-44D1-BED1-1A5EDFA46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81398"/>
              </p:ext>
            </p:extLst>
          </p:nvPr>
        </p:nvGraphicFramePr>
        <p:xfrm>
          <a:off x="508000" y="3950546"/>
          <a:ext cx="1118108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027">
                  <a:extLst>
                    <a:ext uri="{9D8B030D-6E8A-4147-A177-3AD203B41FA5}">
                      <a16:colId xmlns:a16="http://schemas.microsoft.com/office/drawing/2014/main" val="1040293214"/>
                    </a:ext>
                  </a:extLst>
                </a:gridCol>
                <a:gridCol w="3727027">
                  <a:extLst>
                    <a:ext uri="{9D8B030D-6E8A-4147-A177-3AD203B41FA5}">
                      <a16:colId xmlns:a16="http://schemas.microsoft.com/office/drawing/2014/main" val="1115178368"/>
                    </a:ext>
                  </a:extLst>
                </a:gridCol>
                <a:gridCol w="3727027">
                  <a:extLst>
                    <a:ext uri="{9D8B030D-6E8A-4147-A177-3AD203B41FA5}">
                      <a16:colId xmlns:a16="http://schemas.microsoft.com/office/drawing/2014/main" val="3093990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6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8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65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60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9BA0F-0BC0-4DF7-A4E3-1B3D6D412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1" t="11478" r="14826" b="26377"/>
          <a:stretch/>
        </p:blipFill>
        <p:spPr>
          <a:xfrm>
            <a:off x="397566" y="914400"/>
            <a:ext cx="7960084" cy="5196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30759-3923-4C5D-B536-640699D88DDF}"/>
              </a:ext>
            </a:extLst>
          </p:cNvPr>
          <p:cNvSpPr txBox="1"/>
          <p:nvPr/>
        </p:nvSpPr>
        <p:spPr>
          <a:xfrm>
            <a:off x="8686800" y="838200"/>
            <a:ext cx="28956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Annotate this photo to show some advantages and disadvantages of traffic calming measures.</a:t>
            </a:r>
          </a:p>
        </p:txBody>
      </p:sp>
    </p:spTree>
    <p:extLst>
      <p:ext uri="{BB962C8B-B14F-4D97-AF65-F5344CB8AC3E}">
        <p14:creationId xmlns:p14="http://schemas.microsoft.com/office/powerpoint/2010/main" val="979388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4005-7FC6-4081-A99A-0ED30B72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4</a:t>
            </a:r>
          </a:p>
        </p:txBody>
      </p:sp>
    </p:spTree>
    <p:extLst>
      <p:ext uri="{BB962C8B-B14F-4D97-AF65-F5344CB8AC3E}">
        <p14:creationId xmlns:p14="http://schemas.microsoft.com/office/powerpoint/2010/main" val="3525358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762BEA-E510-4AF6-900C-BFD92F1BB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4" t="40136" r="26613" b="40788"/>
          <a:stretch/>
        </p:blipFill>
        <p:spPr>
          <a:xfrm>
            <a:off x="-96818" y="0"/>
            <a:ext cx="12288818" cy="279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6B402-D015-47BB-B604-6FE1FD10ED12}"/>
              </a:ext>
            </a:extLst>
          </p:cNvPr>
          <p:cNvSpPr txBox="1"/>
          <p:nvPr/>
        </p:nvSpPr>
        <p:spPr>
          <a:xfrm>
            <a:off x="1493520" y="3002280"/>
            <a:ext cx="8488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Answer the question.</a:t>
            </a:r>
          </a:p>
          <a:p>
            <a:endParaRPr lang="en-GB" dirty="0"/>
          </a:p>
          <a:p>
            <a:r>
              <a:rPr lang="en-GB" dirty="0"/>
              <a:t>Give reasons for your answer.</a:t>
            </a:r>
          </a:p>
          <a:p>
            <a:endParaRPr lang="en-GB" dirty="0"/>
          </a:p>
          <a:p>
            <a:r>
              <a:rPr lang="en-GB" dirty="0"/>
              <a:t>REMEMBER TO PEEL YOUR ANSWERS  - Point – Explain – Example – Link to question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757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F5E0-808D-4F53-AA68-39B9AD1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5 - Now, here comes the challenge.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3667-0912-4010-94B6-5421F4B09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 have to be able to imagine that you were out in town actually completing this work.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following questions have been taken from last year’s exam paper and are what you might reasonably be expected to answer, next summer.</a:t>
            </a:r>
          </a:p>
        </p:txBody>
      </p:sp>
    </p:spTree>
    <p:extLst>
      <p:ext uri="{BB962C8B-B14F-4D97-AF65-F5344CB8AC3E}">
        <p14:creationId xmlns:p14="http://schemas.microsoft.com/office/powerpoint/2010/main" val="118263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8B23A-D55F-42CE-9A80-A92DFC6E5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7" t="20637" r="13848" b="27072"/>
          <a:stretch/>
        </p:blipFill>
        <p:spPr>
          <a:xfrm>
            <a:off x="262393" y="747421"/>
            <a:ext cx="8835682" cy="4818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677A6-0E5C-4EB4-B92B-544A19959E8C}"/>
              </a:ext>
            </a:extLst>
          </p:cNvPr>
          <p:cNvSpPr txBox="1"/>
          <p:nvPr/>
        </p:nvSpPr>
        <p:spPr>
          <a:xfrm>
            <a:off x="8499946" y="1417321"/>
            <a:ext cx="3692054" cy="286232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First paragraph</a:t>
            </a:r>
          </a:p>
          <a:p>
            <a:r>
              <a:rPr lang="en-GB" u="sng" dirty="0">
                <a:solidFill>
                  <a:srgbClr val="FFFF00"/>
                </a:solidFill>
              </a:rPr>
              <a:t>Where is </a:t>
            </a:r>
            <a:r>
              <a:rPr lang="en-GB" u="sng" dirty="0" err="1">
                <a:solidFill>
                  <a:srgbClr val="FFFF00"/>
                </a:solidFill>
              </a:rPr>
              <a:t>Cleobury</a:t>
            </a:r>
            <a:r>
              <a:rPr lang="en-GB" u="sng" dirty="0">
                <a:solidFill>
                  <a:srgbClr val="FFFF00"/>
                </a:solidFill>
              </a:rPr>
              <a:t> Mortimer located?</a:t>
            </a:r>
          </a:p>
          <a:p>
            <a:endParaRPr lang="en-GB" u="sng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….country?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….County?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….Location in county?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….Main road number?</a:t>
            </a:r>
          </a:p>
        </p:txBody>
      </p:sp>
    </p:spTree>
    <p:extLst>
      <p:ext uri="{BB962C8B-B14F-4D97-AF65-F5344CB8AC3E}">
        <p14:creationId xmlns:p14="http://schemas.microsoft.com/office/powerpoint/2010/main" val="1608678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6637-2531-4F9D-B5DF-253DD5DE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766"/>
            <a:ext cx="10515600" cy="529272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write-up of virtual fieldwork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DE08-B9A5-4B5C-B18D-35D9D2EC7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7424"/>
            <a:ext cx="11689080" cy="541337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1 What is the title of your work?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 (2 marks)</a:t>
            </a:r>
          </a:p>
          <a:p>
            <a:pPr marL="0" indent="0">
              <a:buNone/>
            </a:pPr>
            <a:r>
              <a:rPr lang="en-GB" dirty="0"/>
              <a:t>Suggest one set of data you collected for your enquiry that might not have been accurate.  (</a:t>
            </a:r>
            <a:r>
              <a:rPr lang="en-GB" i="1" dirty="0"/>
              <a:t>you will be expected to name the activity / data collected and say WHY it might not be accurate).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dirty="0"/>
              <a:t>3. (3 marks)</a:t>
            </a:r>
          </a:p>
          <a:p>
            <a:pPr marL="0" indent="0">
              <a:buNone/>
            </a:pPr>
            <a:r>
              <a:rPr lang="en-GB" dirty="0"/>
              <a:t>Identify ONE potential risk in your fieldwork and explain how the risk was reduced. </a:t>
            </a:r>
            <a:r>
              <a:rPr lang="en-GB" i="1" dirty="0"/>
              <a:t>(You must name the risk, explain why it is a risk; say what you would do to reduce/minimise that risk and why you would do that).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423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DDDF1-4283-4F97-B859-1081F817D5FC}"/>
              </a:ext>
            </a:extLst>
          </p:cNvPr>
          <p:cNvSpPr txBox="1"/>
          <p:nvPr/>
        </p:nvSpPr>
        <p:spPr>
          <a:xfrm>
            <a:off x="548640" y="335280"/>
            <a:ext cx="1106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- 6 Marks</a:t>
            </a:r>
          </a:p>
          <a:p>
            <a:endParaRPr lang="en-GB" dirty="0"/>
          </a:p>
          <a:p>
            <a:r>
              <a:rPr lang="en-GB" dirty="0"/>
              <a:t>Assess the suitability of the location chosen for your human Geography Enquiry. (Approx. 1 side A4)</a:t>
            </a:r>
          </a:p>
          <a:p>
            <a:endParaRPr lang="en-GB" dirty="0"/>
          </a:p>
          <a:p>
            <a:r>
              <a:rPr lang="en-GB" dirty="0"/>
              <a:t>REMEMBER TO PEEL YOUR ANSWERS  - Point – Explain – Example – Link to question</a:t>
            </a:r>
          </a:p>
        </p:txBody>
      </p:sp>
    </p:spTree>
    <p:extLst>
      <p:ext uri="{BB962C8B-B14F-4D97-AF65-F5344CB8AC3E}">
        <p14:creationId xmlns:p14="http://schemas.microsoft.com/office/powerpoint/2010/main" val="3317139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DDDF1-4283-4F97-B859-1081F817D5FC}"/>
              </a:ext>
            </a:extLst>
          </p:cNvPr>
          <p:cNvSpPr txBox="1"/>
          <p:nvPr/>
        </p:nvSpPr>
        <p:spPr>
          <a:xfrm>
            <a:off x="548640" y="335280"/>
            <a:ext cx="1106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- 9 Marks (+3 SPG)</a:t>
            </a:r>
          </a:p>
          <a:p>
            <a:endParaRPr lang="en-GB" dirty="0"/>
          </a:p>
          <a:p>
            <a:r>
              <a:rPr lang="en-GB" dirty="0"/>
              <a:t>To what extent did the data collected allow you to reach valid conclusions? (Approx. 1.5 sides A4)</a:t>
            </a:r>
          </a:p>
          <a:p>
            <a:endParaRPr lang="en-GB" dirty="0"/>
          </a:p>
          <a:p>
            <a:r>
              <a:rPr lang="en-GB" dirty="0"/>
              <a:t>REMEMBER TO PEEL YOUR ANSWERS  - Point – Explain – Example – Link to question</a:t>
            </a:r>
          </a:p>
        </p:txBody>
      </p:sp>
    </p:spTree>
    <p:extLst>
      <p:ext uri="{BB962C8B-B14F-4D97-AF65-F5344CB8AC3E}">
        <p14:creationId xmlns:p14="http://schemas.microsoft.com/office/powerpoint/2010/main" val="113343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7400-FC29-402C-9727-A8E0AF98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Traffic Congestion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BE97A-4F39-4CBE-9C09-E568E9A9A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491328"/>
            <a:ext cx="10515600" cy="4351338"/>
          </a:xfrm>
        </p:spPr>
        <p:txBody>
          <a:bodyPr/>
          <a:lstStyle/>
          <a:p>
            <a:r>
              <a:rPr lang="en-GB" dirty="0"/>
              <a:t>Introduction – Second paragraph</a:t>
            </a:r>
          </a:p>
          <a:p>
            <a:endParaRPr lang="en-GB" dirty="0"/>
          </a:p>
          <a:p>
            <a:r>
              <a:rPr lang="en-GB" dirty="0"/>
              <a:t>Write one paragraph – </a:t>
            </a:r>
          </a:p>
          <a:p>
            <a:r>
              <a:rPr lang="en-GB" dirty="0"/>
              <a:t>Explain what traffic congestion is,</a:t>
            </a:r>
          </a:p>
          <a:p>
            <a:r>
              <a:rPr lang="en-GB" dirty="0"/>
              <a:t>Describe some things that can cause traffic congestion,</a:t>
            </a:r>
          </a:p>
          <a:p>
            <a:r>
              <a:rPr lang="en-GB" dirty="0"/>
              <a:t>Describe the purpose of the enquiry 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FAEE8A6-0665-4AE7-A788-68CE1AA898D4}"/>
              </a:ext>
            </a:extLst>
          </p:cNvPr>
          <p:cNvSpPr/>
          <p:nvPr/>
        </p:nvSpPr>
        <p:spPr>
          <a:xfrm rot="6846285">
            <a:off x="8139554" y="3991018"/>
            <a:ext cx="1878768" cy="272332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2AA0F-3D49-42CF-98BF-731036BB5D85}"/>
              </a:ext>
            </a:extLst>
          </p:cNvPr>
          <p:cNvSpPr txBox="1"/>
          <p:nvPr/>
        </p:nvSpPr>
        <p:spPr>
          <a:xfrm rot="1504208">
            <a:off x="7715981" y="4628006"/>
            <a:ext cx="2902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Think….Is the road ever too busy / is it hard to cross the road / do some vehicles feel too large /  do you feel safe on the pavement.</a:t>
            </a:r>
          </a:p>
        </p:txBody>
      </p:sp>
    </p:spTree>
    <p:extLst>
      <p:ext uri="{BB962C8B-B14F-4D97-AF65-F5344CB8AC3E}">
        <p14:creationId xmlns:p14="http://schemas.microsoft.com/office/powerpoint/2010/main" val="406233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17AF-60F7-4736-86FA-3DC293AC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09DFF-8AF9-4FDB-ADC4-4BCC804DE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Write a table to show what risks might be involved in you completing this activity, and what you might do to reduce those risks.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5CF7397-9544-4E0D-BB97-4C24C4B6B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4107"/>
              </p:ext>
            </p:extLst>
          </p:nvPr>
        </p:nvGraphicFramePr>
        <p:xfrm>
          <a:off x="838200" y="2888774"/>
          <a:ext cx="1065276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6380">
                  <a:extLst>
                    <a:ext uri="{9D8B030D-6E8A-4147-A177-3AD203B41FA5}">
                      <a16:colId xmlns:a16="http://schemas.microsoft.com/office/drawing/2014/main" val="2607167869"/>
                    </a:ext>
                  </a:extLst>
                </a:gridCol>
                <a:gridCol w="5326380">
                  <a:extLst>
                    <a:ext uri="{9D8B030D-6E8A-4147-A177-3AD203B41FA5}">
                      <a16:colId xmlns:a16="http://schemas.microsoft.com/office/drawing/2014/main" val="3160060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9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EXAMPLE – Standing too close to the road when counting </a:t>
                      </a:r>
                      <a:r>
                        <a:rPr lang="en-GB" dirty="0" err="1"/>
                        <a:t>vehicals</a:t>
                      </a:r>
                      <a:r>
                        <a:rPr lang="en-GB" dirty="0"/>
                        <a:t> – risk of being knocked over.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Ensure I stand well back on the pavement without blocking the pavements.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55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642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85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557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2077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38F3B8-153E-41B0-B391-39896204B6BD}"/>
              </a:ext>
            </a:extLst>
          </p:cNvPr>
          <p:cNvSpPr txBox="1"/>
          <p:nvPr/>
        </p:nvSpPr>
        <p:spPr>
          <a:xfrm>
            <a:off x="838200" y="577596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Try to identify at least 3 risks and add solutions</a:t>
            </a:r>
          </a:p>
          <a:p>
            <a:r>
              <a:rPr lang="en-GB" dirty="0"/>
              <a:t>Print the following slide and annotate with your risks and solutions.</a:t>
            </a:r>
          </a:p>
        </p:txBody>
      </p:sp>
    </p:spTree>
    <p:extLst>
      <p:ext uri="{BB962C8B-B14F-4D97-AF65-F5344CB8AC3E}">
        <p14:creationId xmlns:p14="http://schemas.microsoft.com/office/powerpoint/2010/main" val="143817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8BE14-8B11-44FF-AC26-F9A02395D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6" t="11612" r="14758" b="12832"/>
          <a:stretch/>
        </p:blipFill>
        <p:spPr>
          <a:xfrm>
            <a:off x="412956" y="1557080"/>
            <a:ext cx="6636774" cy="51816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1E6D7A-165A-4374-8AF1-74FA0D62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19"/>
            <a:ext cx="12191999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dirty="0"/>
              <a:t>Risks – What are the possible dangers when you complete you fieldwork in this environment?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2FF5A-B4D9-4371-88F1-8F6103426DFB}"/>
              </a:ext>
            </a:extLst>
          </p:cNvPr>
          <p:cNvSpPr txBox="1"/>
          <p:nvPr/>
        </p:nvSpPr>
        <p:spPr>
          <a:xfrm>
            <a:off x="7354529" y="1691148"/>
            <a:ext cx="3352800" cy="3736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WHAT RISKS CAN YOU IDENTIFY?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53C66F-1985-4649-9FCF-DDFCE3851540}"/>
              </a:ext>
            </a:extLst>
          </p:cNvPr>
          <p:cNvCxnSpPr>
            <a:cxnSpLocks/>
          </p:cNvCxnSpPr>
          <p:nvPr/>
        </p:nvCxnSpPr>
        <p:spPr>
          <a:xfrm flipV="1">
            <a:off x="3116826" y="4109884"/>
            <a:ext cx="4414684" cy="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6670B9-E110-4255-A397-88A3441C126A}"/>
              </a:ext>
            </a:extLst>
          </p:cNvPr>
          <p:cNvSpPr txBox="1"/>
          <p:nvPr/>
        </p:nvSpPr>
        <p:spPr>
          <a:xfrm>
            <a:off x="7197213" y="2261419"/>
            <a:ext cx="47883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F9B12E-956C-4A3D-BF85-9EC00B35DB51}"/>
              </a:ext>
            </a:extLst>
          </p:cNvPr>
          <p:cNvCxnSpPr/>
          <p:nvPr/>
        </p:nvCxnSpPr>
        <p:spPr>
          <a:xfrm>
            <a:off x="5643716" y="2959510"/>
            <a:ext cx="177963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7EC766-3DF3-4AA7-B200-0F92F437645C}"/>
              </a:ext>
            </a:extLst>
          </p:cNvPr>
          <p:cNvCxnSpPr/>
          <p:nvPr/>
        </p:nvCxnSpPr>
        <p:spPr>
          <a:xfrm>
            <a:off x="4994788" y="2458065"/>
            <a:ext cx="2428567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996568-C5A7-473B-AA55-4D40C4FFDD1E}"/>
              </a:ext>
            </a:extLst>
          </p:cNvPr>
          <p:cNvCxnSpPr/>
          <p:nvPr/>
        </p:nvCxnSpPr>
        <p:spPr>
          <a:xfrm>
            <a:off x="6209071" y="4473677"/>
            <a:ext cx="1322439" cy="77674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11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F1432-C2C8-497E-AF0E-BA3239CC5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FFF44-928B-4D8F-9257-5FF9F955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120"/>
            <a:ext cx="10515600" cy="4835843"/>
          </a:xfrm>
        </p:spPr>
        <p:txBody>
          <a:bodyPr/>
          <a:lstStyle/>
          <a:p>
            <a:r>
              <a:rPr lang="en-GB" dirty="0"/>
              <a:t>On the following  slides, you will see the activities that you would have completed.</a:t>
            </a:r>
          </a:p>
          <a:p>
            <a:endParaRPr lang="en-GB" dirty="0"/>
          </a:p>
          <a:p>
            <a:r>
              <a:rPr lang="en-GB" dirty="0"/>
              <a:t>There is a traffic count. (last year’s result have been made available to you.</a:t>
            </a:r>
          </a:p>
          <a:p>
            <a:r>
              <a:rPr lang="en-GB" dirty="0"/>
              <a:t>There is a quality of the environment assessment sheet.</a:t>
            </a:r>
          </a:p>
          <a:p>
            <a:r>
              <a:rPr lang="en-GB" dirty="0"/>
              <a:t>There are pictures that you need to annotate</a:t>
            </a:r>
          </a:p>
          <a:p>
            <a:endParaRPr lang="en-GB" dirty="0"/>
          </a:p>
          <a:p>
            <a:r>
              <a:rPr lang="en-GB" dirty="0"/>
              <a:t>….then there are activities to complete based on this information.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958636-0CE3-406A-A7FD-E95CED04CCF8}"/>
              </a:ext>
            </a:extLst>
          </p:cNvPr>
          <p:cNvCxnSpPr>
            <a:cxnSpLocks/>
          </p:cNvCxnSpPr>
          <p:nvPr/>
        </p:nvCxnSpPr>
        <p:spPr>
          <a:xfrm>
            <a:off x="838200" y="239268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24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1D2E-7AC1-41E0-A69A-32418F0B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1 – Traffic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32A7-E4B5-4C2B-BB1A-26F51DC06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6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0D95-199B-424F-8265-473D697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5B398-B6DA-454F-9788-B930E494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0" t="10872" r="30792" b="9449"/>
          <a:stretch/>
        </p:blipFill>
        <p:spPr>
          <a:xfrm rot="5400000">
            <a:off x="399067" y="223233"/>
            <a:ext cx="6861512" cy="6415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64871D-3662-4C8F-B90F-23CD7EE3A5E1}"/>
              </a:ext>
            </a:extLst>
          </p:cNvPr>
          <p:cNvSpPr txBox="1"/>
          <p:nvPr/>
        </p:nvSpPr>
        <p:spPr>
          <a:xfrm>
            <a:off x="7186654" y="45085"/>
            <a:ext cx="4686300" cy="67403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Using this information, write a description about how you might carry out this work. Write it as a set of instructions for someone else to follow.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To complete your traffic count, you would stand on the pavement with 3 other pupils.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Each group of pupils will stand  outside the market hall.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Pupils would do this activity at different times of the day in order to gain a few of traffic flow through the day.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Each pupil will count a particular type of vehicle and make a tally chart.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(You have been given 5 tables with results from 5 times during the day).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***In case the formatting of the tables scramble, totals have been put in the top box on each table.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6C050-7690-4721-8410-CB083A513218}"/>
              </a:ext>
            </a:extLst>
          </p:cNvPr>
          <p:cNvSpPr txBox="1"/>
          <p:nvPr/>
        </p:nvSpPr>
        <p:spPr>
          <a:xfrm>
            <a:off x="2468880" y="6553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0800 - 0830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63BC-5BDF-48B7-8E91-3C0317EA070A}"/>
              </a:ext>
            </a:extLst>
          </p:cNvPr>
          <p:cNvSpPr txBox="1"/>
          <p:nvPr/>
        </p:nvSpPr>
        <p:spPr>
          <a:xfrm>
            <a:off x="838200" y="2118360"/>
            <a:ext cx="792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4EEF-D489-4D56-817E-861F2FD89E87}"/>
              </a:ext>
            </a:extLst>
          </p:cNvPr>
          <p:cNvSpPr txBox="1"/>
          <p:nvPr/>
        </p:nvSpPr>
        <p:spPr>
          <a:xfrm>
            <a:off x="179832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4DF0A-995A-404B-9A2D-8B3234F5E042}"/>
              </a:ext>
            </a:extLst>
          </p:cNvPr>
          <p:cNvSpPr txBox="1"/>
          <p:nvPr/>
        </p:nvSpPr>
        <p:spPr>
          <a:xfrm>
            <a:off x="2804160" y="2179320"/>
            <a:ext cx="83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11111</a:t>
            </a:r>
          </a:p>
          <a:p>
            <a:r>
              <a:rPr lang="en-GB" dirty="0"/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6F29F-3E4E-46F7-886D-06C9843AA8AE}"/>
              </a:ext>
            </a:extLst>
          </p:cNvPr>
          <p:cNvSpPr txBox="1"/>
          <p:nvPr/>
        </p:nvSpPr>
        <p:spPr>
          <a:xfrm>
            <a:off x="3810000" y="217932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</a:t>
            </a:r>
          </a:p>
          <a:p>
            <a:r>
              <a:rPr lang="en-GB" dirty="0"/>
              <a:t>111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D783-C1D5-48FF-927A-9C7AD08B48E8}"/>
              </a:ext>
            </a:extLst>
          </p:cNvPr>
          <p:cNvSpPr txBox="1"/>
          <p:nvPr/>
        </p:nvSpPr>
        <p:spPr>
          <a:xfrm>
            <a:off x="4815840" y="21793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B4A94-1B69-4B20-85FD-0982C1549E80}"/>
              </a:ext>
            </a:extLst>
          </p:cNvPr>
          <p:cNvSpPr txBox="1"/>
          <p:nvPr/>
        </p:nvSpPr>
        <p:spPr>
          <a:xfrm>
            <a:off x="5821680" y="217932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11111111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11949-005D-4999-9D70-3B7D2957F320}"/>
              </a:ext>
            </a:extLst>
          </p:cNvPr>
          <p:cNvSpPr txBox="1"/>
          <p:nvPr/>
        </p:nvSpPr>
        <p:spPr>
          <a:xfrm>
            <a:off x="713740" y="1690688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Total=79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57DE4-9FEF-4312-ADF3-41739003FE49}"/>
              </a:ext>
            </a:extLst>
          </p:cNvPr>
          <p:cNvSpPr txBox="1"/>
          <p:nvPr/>
        </p:nvSpPr>
        <p:spPr>
          <a:xfrm>
            <a:off x="1698266" y="1685529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59F10-BD66-4037-864F-48F4ABC7C20D}"/>
              </a:ext>
            </a:extLst>
          </p:cNvPr>
          <p:cNvSpPr txBox="1"/>
          <p:nvPr/>
        </p:nvSpPr>
        <p:spPr>
          <a:xfrm>
            <a:off x="2670313" y="1688109"/>
            <a:ext cx="110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65DA9-EDF0-42F7-A7B6-EB7B80A2699A}"/>
              </a:ext>
            </a:extLst>
          </p:cNvPr>
          <p:cNvSpPr txBox="1"/>
          <p:nvPr/>
        </p:nvSpPr>
        <p:spPr>
          <a:xfrm>
            <a:off x="3742414" y="1719423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54032C-29D5-4056-8392-C57909C23827}"/>
              </a:ext>
            </a:extLst>
          </p:cNvPr>
          <p:cNvSpPr txBox="1"/>
          <p:nvPr/>
        </p:nvSpPr>
        <p:spPr>
          <a:xfrm>
            <a:off x="4748254" y="1685529"/>
            <a:ext cx="9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90607A-359D-4848-9C99-98EB39A72041}"/>
              </a:ext>
            </a:extLst>
          </p:cNvPr>
          <p:cNvSpPr txBox="1"/>
          <p:nvPr/>
        </p:nvSpPr>
        <p:spPr>
          <a:xfrm>
            <a:off x="5821679" y="1719423"/>
            <a:ext cx="10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= 8</a:t>
            </a:r>
          </a:p>
        </p:txBody>
      </p:sp>
    </p:spTree>
    <p:extLst>
      <p:ext uri="{BB962C8B-B14F-4D97-AF65-F5344CB8AC3E}">
        <p14:creationId xmlns:p14="http://schemas.microsoft.com/office/powerpoint/2010/main" val="2879183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10EA3ECD09CC4496AEAD20B5698C08" ma:contentTypeVersion="13" ma:contentTypeDescription="Create a new document." ma:contentTypeScope="" ma:versionID="e4feb5aa7a105870639f868e184126de">
  <xsd:schema xmlns:xsd="http://www.w3.org/2001/XMLSchema" xmlns:xs="http://www.w3.org/2001/XMLSchema" xmlns:p="http://schemas.microsoft.com/office/2006/metadata/properties" xmlns:ns3="72003e7f-a810-49d1-af16-57a16bcd5067" xmlns:ns4="228ce75d-98ab-402c-bb09-8b6ed9e51014" targetNamespace="http://schemas.microsoft.com/office/2006/metadata/properties" ma:root="true" ma:fieldsID="49ebdfea15c9b9b493a3b05ec4e9b418" ns3:_="" ns4:_="">
    <xsd:import namespace="72003e7f-a810-49d1-af16-57a16bcd5067"/>
    <xsd:import namespace="228ce75d-98ab-402c-bb09-8b6ed9e510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03e7f-a810-49d1-af16-57a16bcd50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ce75d-98ab-402c-bb09-8b6ed9e51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B420C1-DC47-489E-9625-4BAA239DA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003e7f-a810-49d1-af16-57a16bcd5067"/>
    <ds:schemaRef ds:uri="228ce75d-98ab-402c-bb09-8b6ed9e510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B4FF27-783D-4D52-8A5A-94985833A4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2850F-75F8-4B6D-837B-20F91033569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1268</Words>
  <Application>Microsoft Office PowerPoint</Application>
  <PresentationFormat>Widescreen</PresentationFormat>
  <Paragraphs>246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Year 10 eFieldwork </vt:lpstr>
      <vt:lpstr>PowerPoint Presentation</vt:lpstr>
      <vt:lpstr>PowerPoint Presentation</vt:lpstr>
      <vt:lpstr>Urban Traffic Congestion</vt:lpstr>
      <vt:lpstr>Risk Assessment</vt:lpstr>
      <vt:lpstr>Risks – What are the possible dangers when you complete you fieldwork in this environment?</vt:lpstr>
      <vt:lpstr>Data Collection</vt:lpstr>
      <vt:lpstr>Activity 1 – Traffic 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Graphs from traffic counts</vt:lpstr>
      <vt:lpstr>Activity 2</vt:lpstr>
      <vt:lpstr>Quality of the environment</vt:lpstr>
      <vt:lpstr>Quality of the environment – Outside the Co-op</vt:lpstr>
      <vt:lpstr>Quality of the environment – Outside the Church</vt:lpstr>
      <vt:lpstr>PowerPoint Presentation</vt:lpstr>
      <vt:lpstr>Quality of the Environment</vt:lpstr>
      <vt:lpstr>Activity 3</vt:lpstr>
      <vt:lpstr>PowerPoint Presentation</vt:lpstr>
      <vt:lpstr>Access points to the main road</vt:lpstr>
      <vt:lpstr>Traffic calming measures in Cleobury Mortimer</vt:lpstr>
      <vt:lpstr>PowerPoint Presentation</vt:lpstr>
      <vt:lpstr>PowerPoint Presentation</vt:lpstr>
      <vt:lpstr>Activity 4</vt:lpstr>
      <vt:lpstr>PowerPoint Presentation</vt:lpstr>
      <vt:lpstr>Activity 5 - Now, here comes the challenge.</vt:lpstr>
      <vt:lpstr>Formal write-up of virtual fieldwork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Stacey, Jennie</dc:creator>
  <cp:lastModifiedBy>Broad, Sue</cp:lastModifiedBy>
  <cp:revision>40</cp:revision>
  <dcterms:created xsi:type="dcterms:W3CDTF">2020-03-18T08:03:01Z</dcterms:created>
  <dcterms:modified xsi:type="dcterms:W3CDTF">2020-03-23T17:00:56Z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0x0101000D10EA3ECD09CC4496AEAD20B5698C08</vt:lpwstr>
  </property>
</Properties>
</file>