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84" r:id="rId7"/>
    <p:sldId id="280" r:id="rId8"/>
    <p:sldId id="268" r:id="rId9"/>
    <p:sldId id="270" r:id="rId10"/>
    <p:sldId id="273" r:id="rId11"/>
    <p:sldId id="27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32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0B74A7-9FA5-4519-8D84-57239B0E2B3B}"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407083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0B74A7-9FA5-4519-8D84-57239B0E2B3B}"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297137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0B74A7-9FA5-4519-8D84-57239B0E2B3B}"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25305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0B74A7-9FA5-4519-8D84-57239B0E2B3B}"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211321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0B74A7-9FA5-4519-8D84-57239B0E2B3B}"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270037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0B74A7-9FA5-4519-8D84-57239B0E2B3B}"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204188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0B74A7-9FA5-4519-8D84-57239B0E2B3B}"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14047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0B74A7-9FA5-4519-8D84-57239B0E2B3B}"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388280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B74A7-9FA5-4519-8D84-57239B0E2B3B}"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131413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0B74A7-9FA5-4519-8D84-57239B0E2B3B}"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77905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0B74A7-9FA5-4519-8D84-57239B0E2B3B}"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8CF9B0-BDF8-4418-BCFE-7F0E50BEA526}" type="slidenum">
              <a:rPr lang="en-GB" smtClean="0"/>
              <a:t>‹#›</a:t>
            </a:fld>
            <a:endParaRPr lang="en-GB"/>
          </a:p>
        </p:txBody>
      </p:sp>
    </p:spTree>
    <p:extLst>
      <p:ext uri="{BB962C8B-B14F-4D97-AF65-F5344CB8AC3E}">
        <p14:creationId xmlns:p14="http://schemas.microsoft.com/office/powerpoint/2010/main" val="136911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B74A7-9FA5-4519-8D84-57239B0E2B3B}" type="datetimeFigureOut">
              <a:rPr lang="en-GB" smtClean="0"/>
              <a:t>28/04/2020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CF9B0-BDF8-4418-BCFE-7F0E50BEA526}" type="slidenum">
              <a:rPr lang="en-GB" smtClean="0"/>
              <a:t>‹#›</a:t>
            </a:fld>
            <a:endParaRPr lang="en-GB"/>
          </a:p>
        </p:txBody>
      </p:sp>
    </p:spTree>
    <p:extLst>
      <p:ext uri="{BB962C8B-B14F-4D97-AF65-F5344CB8AC3E}">
        <p14:creationId xmlns:p14="http://schemas.microsoft.com/office/powerpoint/2010/main" val="153576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Wants and Needs</a:t>
            </a:r>
          </a:p>
        </p:txBody>
      </p:sp>
      <p:sp>
        <p:nvSpPr>
          <p:cNvPr id="3" name="Subtitle 2"/>
          <p:cNvSpPr>
            <a:spLocks noGrp="1"/>
          </p:cNvSpPr>
          <p:nvPr>
            <p:ph type="subTitle" idx="1"/>
          </p:nvPr>
        </p:nvSpPr>
        <p:spPr/>
        <p:txBody>
          <a:bodyPr/>
          <a:lstStyle/>
          <a:p>
            <a:r>
              <a:rPr lang="en-GB" dirty="0"/>
              <a:t>Think – What is the difference between something we want, and something we need?</a:t>
            </a:r>
          </a:p>
        </p:txBody>
      </p:sp>
    </p:spTree>
    <p:extLst>
      <p:ext uri="{BB962C8B-B14F-4D97-AF65-F5344CB8AC3E}">
        <p14:creationId xmlns:p14="http://schemas.microsoft.com/office/powerpoint/2010/main" val="60375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u="sng" dirty="0"/>
              <a:t>Board Game</a:t>
            </a:r>
          </a:p>
        </p:txBody>
      </p:sp>
      <p:sp>
        <p:nvSpPr>
          <p:cNvPr id="3" name="Content Placeholder 2"/>
          <p:cNvSpPr>
            <a:spLocks noGrp="1"/>
          </p:cNvSpPr>
          <p:nvPr>
            <p:ph idx="1"/>
          </p:nvPr>
        </p:nvSpPr>
        <p:spPr>
          <a:solidFill>
            <a:srgbClr val="FFFF00"/>
          </a:solidFill>
        </p:spPr>
        <p:txBody>
          <a:bodyPr>
            <a:normAutofit fontScale="92500" lnSpcReduction="10000"/>
          </a:bodyPr>
          <a:lstStyle/>
          <a:p>
            <a:pPr marL="0" indent="0">
              <a:buNone/>
            </a:pPr>
            <a:r>
              <a:rPr lang="en-GB" dirty="0"/>
              <a:t>Either make a copy or print a large copy of the next slide. The idea is to create a board game that can be played to teach other children about the problem of water shortages in the world.</a:t>
            </a:r>
          </a:p>
          <a:p>
            <a:pPr marL="0" indent="0">
              <a:buNone/>
            </a:pPr>
            <a:r>
              <a:rPr lang="en-GB" dirty="0"/>
              <a:t>You will create your own version of the game deciding what to write in each square using the information they researched over the last two lessons. </a:t>
            </a:r>
          </a:p>
          <a:p>
            <a:pPr marL="0" indent="0">
              <a:buNone/>
            </a:pPr>
            <a:r>
              <a:rPr lang="en-GB" dirty="0"/>
              <a:t>The ladder squares should reflect some of the work being done by various charities to help and the improvements made and the snake squares should reflect the causes of shortages and the problems associated with a lack of water.</a:t>
            </a:r>
          </a:p>
        </p:txBody>
      </p:sp>
    </p:spTree>
    <p:extLst>
      <p:ext uri="{BB962C8B-B14F-4D97-AF65-F5344CB8AC3E}">
        <p14:creationId xmlns:p14="http://schemas.microsoft.com/office/powerpoint/2010/main" val="377640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rot="5400000">
            <a:off x="1493203" y="-979413"/>
            <a:ext cx="6157594" cy="8846672"/>
          </a:xfrm>
          <a:prstGeom prst="rect">
            <a:avLst/>
          </a:prstGeom>
        </p:spPr>
      </p:pic>
    </p:spTree>
    <p:extLst>
      <p:ext uri="{BB962C8B-B14F-4D97-AF65-F5344CB8AC3E}">
        <p14:creationId xmlns:p14="http://schemas.microsoft.com/office/powerpoint/2010/main" val="131802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85" y="365126"/>
            <a:ext cx="4894217" cy="1019537"/>
          </a:xfrm>
          <a:solidFill>
            <a:srgbClr val="FFFF00"/>
          </a:solidFill>
        </p:spPr>
        <p:txBody>
          <a:bodyPr>
            <a:normAutofit/>
          </a:bodyPr>
          <a:lstStyle/>
          <a:p>
            <a:pPr algn="ctr"/>
            <a:r>
              <a:rPr lang="en-GB" u="sng" dirty="0"/>
              <a:t>Lesson 5</a:t>
            </a:r>
          </a:p>
        </p:txBody>
      </p:sp>
      <p:sp>
        <p:nvSpPr>
          <p:cNvPr id="3" name="Content Placeholder 2"/>
          <p:cNvSpPr>
            <a:spLocks noGrp="1"/>
          </p:cNvSpPr>
          <p:nvPr>
            <p:ph idx="1"/>
          </p:nvPr>
        </p:nvSpPr>
        <p:spPr>
          <a:xfrm>
            <a:off x="4049486" y="1825625"/>
            <a:ext cx="4465864" cy="4351338"/>
          </a:xfrm>
        </p:spPr>
        <p:txBody>
          <a:bodyPr/>
          <a:lstStyle/>
          <a:p>
            <a:pPr marL="0" indent="0">
              <a:buNone/>
            </a:pPr>
            <a:r>
              <a:rPr lang="en-GB" dirty="0"/>
              <a:t>Think about the 12  points on the list.</a:t>
            </a:r>
          </a:p>
          <a:p>
            <a:pPr marL="0" indent="0">
              <a:buNone/>
            </a:pPr>
            <a:r>
              <a:rPr lang="en-GB" dirty="0"/>
              <a:t>Which are wants and which are needs?</a:t>
            </a:r>
          </a:p>
          <a:p>
            <a:pPr marL="0" indent="0">
              <a:buNone/>
            </a:pPr>
            <a:r>
              <a:rPr lang="en-GB" dirty="0"/>
              <a:t>Rank them into order. First being the most important. </a:t>
            </a:r>
          </a:p>
          <a:p>
            <a:pPr marL="0" indent="0">
              <a:buNone/>
            </a:pPr>
            <a:r>
              <a:rPr lang="en-GB" dirty="0"/>
              <a:t>Why did you put them in that order?</a:t>
            </a:r>
          </a:p>
        </p:txBody>
      </p:sp>
      <p:pic>
        <p:nvPicPr>
          <p:cNvPr id="4" name="Picture 3"/>
          <p:cNvPicPr>
            <a:picLocks noChangeAspect="1"/>
          </p:cNvPicPr>
          <p:nvPr/>
        </p:nvPicPr>
        <p:blipFill>
          <a:blip r:embed="rId2"/>
          <a:stretch>
            <a:fillRect/>
          </a:stretch>
        </p:blipFill>
        <p:spPr>
          <a:xfrm>
            <a:off x="333919" y="269966"/>
            <a:ext cx="3360482" cy="5971765"/>
          </a:xfrm>
          <a:prstGeom prst="rect">
            <a:avLst/>
          </a:prstGeom>
        </p:spPr>
      </p:pic>
    </p:spTree>
    <p:extLst>
      <p:ext uri="{BB962C8B-B14F-4D97-AF65-F5344CB8AC3E}">
        <p14:creationId xmlns:p14="http://schemas.microsoft.com/office/powerpoint/2010/main" val="135802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23" y="705394"/>
            <a:ext cx="8542215" cy="5471569"/>
          </a:xfrm>
          <a:solidFill>
            <a:srgbClr val="FFFF00"/>
          </a:solidFill>
        </p:spPr>
        <p:txBody>
          <a:bodyPr/>
          <a:lstStyle/>
          <a:p>
            <a:pPr marL="0" indent="0">
              <a:buNone/>
            </a:pPr>
            <a:r>
              <a:rPr lang="en-GB" dirty="0">
                <a:solidFill>
                  <a:srgbClr val="FF0000"/>
                </a:solidFill>
              </a:rPr>
              <a:t>Imagine …. “U.K. government to ban all non-essential use of water for at least a year”.</a:t>
            </a:r>
          </a:p>
          <a:p>
            <a:pPr marL="0" indent="0">
              <a:buNone/>
            </a:pPr>
            <a:r>
              <a:rPr lang="en-GB" dirty="0"/>
              <a:t>Decide what you think are essential and non-essential uses of water. – </a:t>
            </a:r>
            <a:r>
              <a:rPr lang="en-GB" dirty="0" err="1"/>
              <a:t>eg</a:t>
            </a:r>
            <a:r>
              <a:rPr lang="en-GB" dirty="0"/>
              <a:t> enough to drink –v- washing the car</a:t>
            </a:r>
          </a:p>
          <a:p>
            <a:pPr marL="0" indent="0">
              <a:buNone/>
            </a:pPr>
            <a:r>
              <a:rPr lang="en-GB" dirty="0"/>
              <a:t>Write your answers in your book</a:t>
            </a:r>
          </a:p>
          <a:p>
            <a:r>
              <a:rPr lang="en-GB" dirty="0"/>
              <a:t>What effects would a ban on use have on our daily lives?</a:t>
            </a:r>
          </a:p>
          <a:p>
            <a:r>
              <a:rPr lang="en-GB" dirty="0"/>
              <a:t>How difficult would it be to lead a normal life?</a:t>
            </a:r>
          </a:p>
          <a:p>
            <a:r>
              <a:rPr lang="en-GB" dirty="0"/>
              <a:t>How would life change?  </a:t>
            </a:r>
          </a:p>
          <a:p>
            <a:r>
              <a:rPr lang="en-GB" dirty="0"/>
              <a:t>How do you think water shortages would impact life in LICs? </a:t>
            </a:r>
          </a:p>
        </p:txBody>
      </p:sp>
    </p:spTree>
    <p:extLst>
      <p:ext uri="{BB962C8B-B14F-4D97-AF65-F5344CB8AC3E}">
        <p14:creationId xmlns:p14="http://schemas.microsoft.com/office/powerpoint/2010/main" val="170494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006"/>
            <a:ext cx="7886700" cy="409303"/>
          </a:xfrm>
        </p:spPr>
        <p:txBody>
          <a:bodyPr>
            <a:normAutofit fontScale="90000"/>
          </a:bodyPr>
          <a:lstStyle/>
          <a:p>
            <a:r>
              <a:rPr lang="en-GB" dirty="0"/>
              <a:t>Read through the resource</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1637"/>
          <a:stretch/>
        </p:blipFill>
        <p:spPr>
          <a:xfrm>
            <a:off x="0" y="681036"/>
            <a:ext cx="4343982" cy="6176963"/>
          </a:xfrm>
          <a:prstGeom prst="rect">
            <a:avLst/>
          </a:prstGeom>
        </p:spPr>
      </p:pic>
      <p:pic>
        <p:nvPicPr>
          <p:cNvPr id="5" name="Picture 4"/>
          <p:cNvPicPr>
            <a:picLocks noChangeAspect="1"/>
          </p:cNvPicPr>
          <p:nvPr/>
        </p:nvPicPr>
        <p:blipFill>
          <a:blip r:embed="rId3"/>
          <a:stretch>
            <a:fillRect/>
          </a:stretch>
        </p:blipFill>
        <p:spPr>
          <a:xfrm>
            <a:off x="4434418" y="694917"/>
            <a:ext cx="4709582" cy="6163082"/>
          </a:xfrm>
          <a:prstGeom prst="rect">
            <a:avLst/>
          </a:prstGeom>
        </p:spPr>
      </p:pic>
    </p:spTree>
    <p:extLst>
      <p:ext uri="{BB962C8B-B14F-4D97-AF65-F5344CB8AC3E}">
        <p14:creationId xmlns:p14="http://schemas.microsoft.com/office/powerpoint/2010/main" val="173495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41680"/>
            <a:ext cx="7886700" cy="1325563"/>
          </a:xfrm>
        </p:spPr>
        <p:txBody>
          <a:bodyPr/>
          <a:lstStyle/>
          <a:p>
            <a:pPr algn="ctr"/>
            <a:r>
              <a:rPr lang="en-GB" u="sng" dirty="0"/>
              <a:t>Water Issues</a:t>
            </a:r>
          </a:p>
        </p:txBody>
      </p:sp>
      <p:sp>
        <p:nvSpPr>
          <p:cNvPr id="3" name="Content Placeholder 2"/>
          <p:cNvSpPr>
            <a:spLocks noGrp="1"/>
          </p:cNvSpPr>
          <p:nvPr>
            <p:ph idx="1"/>
          </p:nvPr>
        </p:nvSpPr>
        <p:spPr/>
        <p:txBody>
          <a:bodyPr/>
          <a:lstStyle/>
          <a:p>
            <a:pPr marL="0" indent="0">
              <a:buNone/>
            </a:pPr>
            <a:r>
              <a:rPr lang="en-GB" dirty="0"/>
              <a:t>Summarise the main points from the text into a poster in your book. Include pictures and colour to make your poster interesting. Finish for homework. </a:t>
            </a:r>
          </a:p>
        </p:txBody>
      </p:sp>
    </p:spTree>
    <p:extLst>
      <p:ext uri="{BB962C8B-B14F-4D97-AF65-F5344CB8AC3E}">
        <p14:creationId xmlns:p14="http://schemas.microsoft.com/office/powerpoint/2010/main" val="218924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A745-F18D-4CB6-8CFA-C773E0245E4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8EDDB-9117-439C-8996-000B5A227BD6}"/>
              </a:ext>
            </a:extLst>
          </p:cNvPr>
          <p:cNvSpPr>
            <a:spLocks noGrp="1"/>
          </p:cNvSpPr>
          <p:nvPr>
            <p:ph idx="1"/>
          </p:nvPr>
        </p:nvSpPr>
        <p:spPr>
          <a:solidFill>
            <a:srgbClr val="FFFF00"/>
          </a:solidFill>
        </p:spPr>
        <p:txBody>
          <a:bodyPr/>
          <a:lstStyle/>
          <a:p>
            <a:pPr marL="0" indent="0">
              <a:buNone/>
            </a:pPr>
            <a:r>
              <a:rPr lang="en-GB" dirty="0"/>
              <a:t>On the next slide, there are 9 causes of water shortage.</a:t>
            </a:r>
          </a:p>
          <a:p>
            <a:pPr marL="0" indent="0">
              <a:buNone/>
            </a:pPr>
            <a:endParaRPr lang="en-GB" dirty="0"/>
          </a:p>
          <a:p>
            <a:pPr marL="0" indent="0">
              <a:buNone/>
            </a:pPr>
            <a:r>
              <a:rPr lang="en-GB" dirty="0"/>
              <a:t>Choose three of the causes of water shortage and answer the questions in detailed sentences.</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8D5262F2-2B6C-451D-963F-9BCA97DB93FD}"/>
              </a:ext>
            </a:extLst>
          </p:cNvPr>
          <p:cNvSpPr txBox="1"/>
          <p:nvPr/>
        </p:nvSpPr>
        <p:spPr>
          <a:xfrm>
            <a:off x="7369908" y="351692"/>
            <a:ext cx="1145442" cy="369332"/>
          </a:xfrm>
          <a:prstGeom prst="rect">
            <a:avLst/>
          </a:prstGeom>
          <a:solidFill>
            <a:srgbClr val="FFFF00"/>
          </a:solidFill>
        </p:spPr>
        <p:txBody>
          <a:bodyPr wrap="square" rtlCol="0">
            <a:spAutoFit/>
          </a:bodyPr>
          <a:lstStyle/>
          <a:p>
            <a:r>
              <a:rPr lang="en-GB" dirty="0"/>
              <a:t>Lesson 6</a:t>
            </a:r>
          </a:p>
        </p:txBody>
      </p:sp>
    </p:spTree>
    <p:extLst>
      <p:ext uri="{BB962C8B-B14F-4D97-AF65-F5344CB8AC3E}">
        <p14:creationId xmlns:p14="http://schemas.microsoft.com/office/powerpoint/2010/main" val="350014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8153099"/>
              </p:ext>
            </p:extLst>
          </p:nvPr>
        </p:nvGraphicFramePr>
        <p:xfrm>
          <a:off x="409305" y="251916"/>
          <a:ext cx="8456022" cy="6382158"/>
        </p:xfrm>
        <a:graphic>
          <a:graphicData uri="http://schemas.openxmlformats.org/drawingml/2006/table">
            <a:tbl>
              <a:tblPr firstRow="1" bandRow="1">
                <a:tableStyleId>{5C22544A-7EE6-4342-B048-85BDC9FD1C3A}</a:tableStyleId>
              </a:tblPr>
              <a:tblGrid>
                <a:gridCol w="2818674">
                  <a:extLst>
                    <a:ext uri="{9D8B030D-6E8A-4147-A177-3AD203B41FA5}">
                      <a16:colId xmlns:a16="http://schemas.microsoft.com/office/drawing/2014/main" val="1420447277"/>
                    </a:ext>
                  </a:extLst>
                </a:gridCol>
                <a:gridCol w="2818674">
                  <a:extLst>
                    <a:ext uri="{9D8B030D-6E8A-4147-A177-3AD203B41FA5}">
                      <a16:colId xmlns:a16="http://schemas.microsoft.com/office/drawing/2014/main" val="235921966"/>
                    </a:ext>
                  </a:extLst>
                </a:gridCol>
                <a:gridCol w="2818674">
                  <a:extLst>
                    <a:ext uri="{9D8B030D-6E8A-4147-A177-3AD203B41FA5}">
                      <a16:colId xmlns:a16="http://schemas.microsoft.com/office/drawing/2014/main" val="1330663380"/>
                    </a:ext>
                  </a:extLst>
                </a:gridCol>
              </a:tblGrid>
              <a:tr h="2121466">
                <a:tc>
                  <a:txBody>
                    <a:bodyPr/>
                    <a:lstStyle/>
                    <a:p>
                      <a:r>
                        <a:rPr lang="en-GB" sz="1400" b="0" u="sng" dirty="0">
                          <a:solidFill>
                            <a:schemeClr val="tx1"/>
                          </a:solidFill>
                        </a:rPr>
                        <a:t>Climate</a:t>
                      </a:r>
                    </a:p>
                    <a:p>
                      <a:r>
                        <a:rPr lang="en-GB" sz="1400" b="0" u="none" dirty="0">
                          <a:solidFill>
                            <a:schemeClr val="tx1"/>
                          </a:solidFill>
                        </a:rPr>
                        <a:t>What weather conditions create a water shortage? </a:t>
                      </a:r>
                    </a:p>
                    <a:p>
                      <a:r>
                        <a:rPr lang="en-GB" sz="1400" b="0" u="none" dirty="0">
                          <a:solidFill>
                            <a:schemeClr val="tx1"/>
                          </a:solidFill>
                        </a:rPr>
                        <a:t>What is drought?</a:t>
                      </a:r>
                    </a:p>
                    <a:p>
                      <a:r>
                        <a:rPr lang="en-GB" sz="1400" b="0" u="none" dirty="0">
                          <a:solidFill>
                            <a:schemeClr val="tx1"/>
                          </a:solidFill>
                        </a:rPr>
                        <a:t>What problems does a drought create? </a:t>
                      </a:r>
                    </a:p>
                    <a:p>
                      <a:r>
                        <a:rPr lang="en-GB" sz="1400" b="0" u="none" dirty="0">
                          <a:solidFill>
                            <a:schemeClr val="tx1"/>
                          </a:solidFill>
                        </a:rPr>
                        <a:t>How does a drought affect people and the land? </a:t>
                      </a:r>
                    </a:p>
                    <a:p>
                      <a:r>
                        <a:rPr lang="en-GB" sz="1400" b="0" u="none" dirty="0">
                          <a:solidFill>
                            <a:schemeClr val="tx1"/>
                          </a:solidFill>
                        </a:rPr>
                        <a:t>Is this a physical or human problem?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u="sng" dirty="0">
                          <a:solidFill>
                            <a:schemeClr val="tx1"/>
                          </a:solidFill>
                        </a:rPr>
                        <a:t>Pollution</a:t>
                      </a:r>
                    </a:p>
                    <a:p>
                      <a:r>
                        <a:rPr lang="en-GB" sz="1400" b="0" dirty="0">
                          <a:solidFill>
                            <a:schemeClr val="tx1"/>
                          </a:solidFill>
                        </a:rPr>
                        <a:t>What is pollution?</a:t>
                      </a:r>
                    </a:p>
                    <a:p>
                      <a:r>
                        <a:rPr lang="en-GB" sz="1400" b="0" dirty="0">
                          <a:solidFill>
                            <a:schemeClr val="tx1"/>
                          </a:solidFill>
                        </a:rPr>
                        <a:t>Why would water sources become polluted? Give examples. </a:t>
                      </a:r>
                    </a:p>
                    <a:p>
                      <a:r>
                        <a:rPr lang="en-GB" sz="1400" b="0" dirty="0">
                          <a:solidFill>
                            <a:schemeClr val="tx1"/>
                          </a:solidFill>
                        </a:rPr>
                        <a:t>Do people drink contaminated water?</a:t>
                      </a:r>
                    </a:p>
                    <a:p>
                      <a:r>
                        <a:rPr lang="en-GB" sz="1400" b="0" dirty="0">
                          <a:solidFill>
                            <a:schemeClr val="tx1"/>
                          </a:solidFill>
                        </a:rPr>
                        <a:t>What is the effect of drinking contaminated water?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u="sng" dirty="0">
                          <a:solidFill>
                            <a:schemeClr val="tx1"/>
                          </a:solidFill>
                        </a:rPr>
                        <a:t>War</a:t>
                      </a:r>
                    </a:p>
                    <a:p>
                      <a:r>
                        <a:rPr lang="en-GB" sz="1400" b="0" u="none" dirty="0">
                          <a:solidFill>
                            <a:schemeClr val="tx1"/>
                          </a:solidFill>
                        </a:rPr>
                        <a:t>How might wars affect water supplies? </a:t>
                      </a:r>
                    </a:p>
                    <a:p>
                      <a:r>
                        <a:rPr lang="en-GB" sz="1400" b="0" u="none" dirty="0">
                          <a:solidFill>
                            <a:schemeClr val="tx1"/>
                          </a:solidFill>
                        </a:rPr>
                        <a:t>How might wars affect pipework and wells? </a:t>
                      </a:r>
                    </a:p>
                    <a:p>
                      <a:r>
                        <a:rPr lang="en-GB" sz="1400" b="0" u="none" dirty="0">
                          <a:solidFill>
                            <a:schemeClr val="tx1"/>
                          </a:solidFill>
                        </a:rPr>
                        <a:t>How</a:t>
                      </a:r>
                      <a:r>
                        <a:rPr lang="en-GB" sz="1400" b="0" u="none" baseline="0" dirty="0">
                          <a:solidFill>
                            <a:schemeClr val="tx1"/>
                          </a:solidFill>
                        </a:rPr>
                        <a:t> will the local population be affected? </a:t>
                      </a:r>
                    </a:p>
                    <a:p>
                      <a:r>
                        <a:rPr lang="en-GB" sz="1400" b="0" u="none" baseline="0" dirty="0">
                          <a:solidFill>
                            <a:schemeClr val="tx1"/>
                          </a:solidFill>
                        </a:rPr>
                        <a:t>Will the population be able to collect water? If not, why not? </a:t>
                      </a:r>
                    </a:p>
                    <a:p>
                      <a:endParaRPr lang="en-GB" sz="14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8182926"/>
                  </a:ext>
                </a:extLst>
              </a:tr>
              <a:tr h="2121466">
                <a:tc>
                  <a:txBody>
                    <a:bodyPr/>
                    <a:lstStyle/>
                    <a:p>
                      <a:r>
                        <a:rPr lang="en-GB" sz="1400" b="0" u="sng" dirty="0">
                          <a:solidFill>
                            <a:schemeClr val="tx1"/>
                          </a:solidFill>
                        </a:rPr>
                        <a:t>Dams</a:t>
                      </a:r>
                    </a:p>
                    <a:p>
                      <a:r>
                        <a:rPr lang="en-GB" sz="1400" b="0" dirty="0">
                          <a:solidFill>
                            <a:schemeClr val="tx1"/>
                          </a:solidFill>
                        </a:rPr>
                        <a:t>What is a dam? </a:t>
                      </a:r>
                    </a:p>
                    <a:p>
                      <a:r>
                        <a:rPr lang="en-GB" sz="1400" b="0" dirty="0">
                          <a:solidFill>
                            <a:schemeClr val="tx1"/>
                          </a:solidFill>
                        </a:rPr>
                        <a:t>How might dams affect water supplies? </a:t>
                      </a:r>
                    </a:p>
                    <a:p>
                      <a:r>
                        <a:rPr lang="en-GB" sz="1400" b="0" dirty="0">
                          <a:solidFill>
                            <a:schemeClr val="tx1"/>
                          </a:solidFill>
                        </a:rPr>
                        <a:t>Who could suffer if a river is dammed? </a:t>
                      </a:r>
                    </a:p>
                    <a:p>
                      <a:r>
                        <a:rPr lang="en-GB" sz="1400" b="0" baseline="0" dirty="0">
                          <a:solidFill>
                            <a:schemeClr val="tx1"/>
                          </a:solidFill>
                        </a:rPr>
                        <a:t>How many countries does the river Nile pass through? </a:t>
                      </a:r>
                    </a:p>
                    <a:p>
                      <a:r>
                        <a:rPr lang="en-GB" sz="1400" b="0" baseline="0" dirty="0">
                          <a:solidFill>
                            <a:schemeClr val="tx1"/>
                          </a:solidFill>
                        </a:rPr>
                        <a:t>What is the problem with this? </a:t>
                      </a:r>
                      <a:endParaRPr lang="en-GB" sz="1400" b="0" dirty="0">
                        <a:solidFill>
                          <a:schemeClr val="tx1"/>
                        </a:solidFill>
                      </a:endParaRPr>
                    </a:p>
                    <a:p>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u="sng" dirty="0">
                          <a:solidFill>
                            <a:schemeClr val="tx1"/>
                          </a:solidFill>
                        </a:rPr>
                        <a:t>Tourism</a:t>
                      </a:r>
                    </a:p>
                    <a:p>
                      <a:r>
                        <a:rPr lang="en-GB" sz="1400" b="0" dirty="0">
                          <a:solidFill>
                            <a:schemeClr val="tx1"/>
                          </a:solidFill>
                        </a:rPr>
                        <a:t>What is tourism?</a:t>
                      </a:r>
                    </a:p>
                    <a:p>
                      <a:r>
                        <a:rPr lang="en-GB" sz="1400" b="0" dirty="0">
                          <a:solidFill>
                            <a:schemeClr val="tx1"/>
                          </a:solidFill>
                        </a:rPr>
                        <a:t>How can tourists affect water supply? </a:t>
                      </a:r>
                    </a:p>
                    <a:p>
                      <a:r>
                        <a:rPr lang="en-GB" sz="1400" b="0" dirty="0">
                          <a:solidFill>
                            <a:schemeClr val="tx1"/>
                          </a:solidFill>
                        </a:rPr>
                        <a:t>Can you think of a place in a LIC which is popular with tourists?</a:t>
                      </a:r>
                    </a:p>
                    <a:p>
                      <a:r>
                        <a:rPr lang="en-GB" sz="1400" b="0" dirty="0">
                          <a:solidFill>
                            <a:schemeClr val="tx1"/>
                          </a:solidFill>
                        </a:rPr>
                        <a:t>Is there a water shortage there? </a:t>
                      </a:r>
                    </a:p>
                    <a:p>
                      <a:r>
                        <a:rPr lang="en-GB" sz="1400" b="0" dirty="0">
                          <a:solidFill>
                            <a:schemeClr val="tx1"/>
                          </a:solidFill>
                        </a:rPr>
                        <a:t>How</a:t>
                      </a:r>
                      <a:r>
                        <a:rPr lang="en-GB" sz="1400" b="0" baseline="0" dirty="0">
                          <a:solidFill>
                            <a:schemeClr val="tx1"/>
                          </a:solidFill>
                        </a:rPr>
                        <a:t> do tourists get water?</a:t>
                      </a:r>
                    </a:p>
                    <a:p>
                      <a:r>
                        <a:rPr lang="en-GB" sz="1400" b="0" baseline="0" dirty="0">
                          <a:solidFill>
                            <a:schemeClr val="tx1"/>
                          </a:solidFill>
                        </a:rPr>
                        <a:t>How do local people get water? </a:t>
                      </a:r>
                      <a:endParaRPr lang="en-GB" sz="1400" b="0" dirty="0">
                        <a:solidFill>
                          <a:schemeClr val="tx1"/>
                        </a:solidFill>
                      </a:endParaRPr>
                    </a:p>
                    <a:p>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u="sng" dirty="0">
                          <a:solidFill>
                            <a:schemeClr val="tx1"/>
                          </a:solidFill>
                        </a:rPr>
                        <a:t>Lack of education</a:t>
                      </a:r>
                    </a:p>
                    <a:p>
                      <a:r>
                        <a:rPr lang="en-GB" sz="1400" b="0" dirty="0">
                          <a:solidFill>
                            <a:schemeClr val="tx1"/>
                          </a:solidFill>
                        </a:rPr>
                        <a:t>If people are not educated well</a:t>
                      </a:r>
                      <a:r>
                        <a:rPr lang="en-GB" sz="1400" b="0" baseline="0" dirty="0">
                          <a:solidFill>
                            <a:schemeClr val="tx1"/>
                          </a:solidFill>
                        </a:rPr>
                        <a:t> what mistakes might they make when collected water? </a:t>
                      </a:r>
                    </a:p>
                    <a:p>
                      <a:r>
                        <a:rPr lang="en-GB" sz="1400" b="0" baseline="0" dirty="0">
                          <a:solidFill>
                            <a:schemeClr val="tx1"/>
                          </a:solidFill>
                        </a:rPr>
                        <a:t>How do people in LICs collect water? </a:t>
                      </a:r>
                    </a:p>
                    <a:p>
                      <a:endParaRPr lang="en-GB" sz="1400" b="0" baseline="0" dirty="0">
                        <a:solidFill>
                          <a:schemeClr val="tx1"/>
                        </a:solidFill>
                      </a:endParaRPr>
                    </a:p>
                    <a:p>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4904834"/>
                  </a:ext>
                </a:extLst>
              </a:tr>
              <a:tr h="1932078">
                <a:tc>
                  <a:txBody>
                    <a:bodyPr/>
                    <a:lstStyle/>
                    <a:p>
                      <a:r>
                        <a:rPr lang="en-GB" sz="1400" b="0" u="sng" dirty="0">
                          <a:solidFill>
                            <a:schemeClr val="tx1"/>
                          </a:solidFill>
                        </a:rPr>
                        <a:t>Poverty</a:t>
                      </a:r>
                    </a:p>
                    <a:p>
                      <a:r>
                        <a:rPr lang="en-GB" sz="1400" b="0" dirty="0">
                          <a:solidFill>
                            <a:schemeClr val="tx1"/>
                          </a:solidFill>
                        </a:rPr>
                        <a:t>What does poverty mean?</a:t>
                      </a:r>
                    </a:p>
                    <a:p>
                      <a:r>
                        <a:rPr lang="en-GB" sz="1400" b="0" dirty="0">
                          <a:solidFill>
                            <a:schemeClr val="tx1"/>
                          </a:solidFill>
                        </a:rPr>
                        <a:t>How might poverty</a:t>
                      </a:r>
                      <a:r>
                        <a:rPr lang="en-GB" sz="1400" b="0" baseline="0" dirty="0">
                          <a:solidFill>
                            <a:schemeClr val="tx1"/>
                          </a:solidFill>
                        </a:rPr>
                        <a:t> </a:t>
                      </a:r>
                      <a:r>
                        <a:rPr lang="en-GB" sz="1400" b="0" dirty="0">
                          <a:solidFill>
                            <a:schemeClr val="tx1"/>
                          </a:solidFill>
                        </a:rPr>
                        <a:t>affect water supply? </a:t>
                      </a:r>
                    </a:p>
                    <a:p>
                      <a:r>
                        <a:rPr lang="en-GB" sz="1400" b="0" dirty="0">
                          <a:solidFill>
                            <a:schemeClr val="tx1"/>
                          </a:solidFill>
                        </a:rPr>
                        <a:t>Can you give an example</a:t>
                      </a:r>
                      <a:r>
                        <a:rPr lang="en-GB" sz="1400" b="0" baseline="0" dirty="0">
                          <a:solidFill>
                            <a:schemeClr val="tx1"/>
                          </a:solidFill>
                        </a:rPr>
                        <a:t> of a country in poverty?</a:t>
                      </a:r>
                    </a:p>
                    <a:p>
                      <a:r>
                        <a:rPr lang="en-GB" sz="1400" b="0" baseline="0" dirty="0">
                          <a:solidFill>
                            <a:schemeClr val="tx1"/>
                          </a:solidFill>
                        </a:rPr>
                        <a:t>Why cant people in the country get water? </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u="sng" dirty="0">
                          <a:solidFill>
                            <a:schemeClr val="tx1"/>
                          </a:solidFill>
                        </a:rPr>
                        <a:t>Overpopulation</a:t>
                      </a:r>
                    </a:p>
                    <a:p>
                      <a:r>
                        <a:rPr lang="en-GB" sz="1400" b="0" dirty="0">
                          <a:solidFill>
                            <a:schemeClr val="tx1"/>
                          </a:solidFill>
                        </a:rPr>
                        <a:t>What is over population? </a:t>
                      </a:r>
                    </a:p>
                    <a:p>
                      <a:r>
                        <a:rPr lang="en-GB" sz="1400" b="0" dirty="0">
                          <a:solidFill>
                            <a:schemeClr val="tx1"/>
                          </a:solidFill>
                        </a:rPr>
                        <a:t>How might over population affect water supply? </a:t>
                      </a:r>
                    </a:p>
                    <a:p>
                      <a:r>
                        <a:rPr lang="en-GB" sz="1400" b="0" dirty="0">
                          <a:solidFill>
                            <a:schemeClr val="tx1"/>
                          </a:solidFill>
                        </a:rPr>
                        <a:t>Can you think of a place that might be over populated and suffers from water shortages?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u="sng" dirty="0">
                          <a:solidFill>
                            <a:schemeClr val="tx1"/>
                          </a:solidFill>
                        </a:rPr>
                        <a:t>Farming methods</a:t>
                      </a:r>
                    </a:p>
                    <a:p>
                      <a:r>
                        <a:rPr lang="en-GB" sz="1400" b="0" dirty="0">
                          <a:solidFill>
                            <a:schemeClr val="tx1"/>
                          </a:solidFill>
                        </a:rPr>
                        <a:t>Why</a:t>
                      </a:r>
                      <a:r>
                        <a:rPr lang="en-GB" sz="1400" b="0" baseline="0" dirty="0">
                          <a:solidFill>
                            <a:schemeClr val="tx1"/>
                          </a:solidFill>
                        </a:rPr>
                        <a:t> is water needed on farms?</a:t>
                      </a:r>
                    </a:p>
                    <a:p>
                      <a:r>
                        <a:rPr lang="en-GB" sz="1400" b="0" baseline="0" dirty="0">
                          <a:solidFill>
                            <a:schemeClr val="tx1"/>
                          </a:solidFill>
                        </a:rPr>
                        <a:t>Where does the water come from?</a:t>
                      </a:r>
                    </a:p>
                    <a:p>
                      <a:r>
                        <a:rPr lang="en-GB" sz="1400" b="0" baseline="0" dirty="0">
                          <a:solidFill>
                            <a:schemeClr val="tx1"/>
                          </a:solidFill>
                        </a:rPr>
                        <a:t>How might farmers misuse/waste water? </a:t>
                      </a:r>
                    </a:p>
                    <a:p>
                      <a:endParaRPr lang="en-GB"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88266881"/>
                  </a:ext>
                </a:extLst>
              </a:tr>
            </a:tbl>
          </a:graphicData>
        </a:graphic>
      </p:graphicFrame>
    </p:spTree>
    <p:extLst>
      <p:ext uri="{BB962C8B-B14F-4D97-AF65-F5344CB8AC3E}">
        <p14:creationId xmlns:p14="http://schemas.microsoft.com/office/powerpoint/2010/main" val="253741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Water for Life</a:t>
            </a:r>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171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5599" y="226423"/>
            <a:ext cx="4704540" cy="6191794"/>
          </a:xfrm>
          <a:prstGeom prst="rect">
            <a:avLst/>
          </a:prstGeom>
        </p:spPr>
      </p:pic>
      <p:pic>
        <p:nvPicPr>
          <p:cNvPr id="5" name="Picture 4"/>
          <p:cNvPicPr>
            <a:picLocks noChangeAspect="1"/>
          </p:cNvPicPr>
          <p:nvPr/>
        </p:nvPicPr>
        <p:blipFill>
          <a:blip r:embed="rId3"/>
          <a:stretch>
            <a:fillRect/>
          </a:stretch>
        </p:blipFill>
        <p:spPr>
          <a:xfrm>
            <a:off x="4694736" y="226423"/>
            <a:ext cx="4449264" cy="2480426"/>
          </a:xfrm>
          <a:prstGeom prst="rect">
            <a:avLst/>
          </a:prstGeom>
        </p:spPr>
      </p:pic>
      <p:pic>
        <p:nvPicPr>
          <p:cNvPr id="6" name="Picture 5"/>
          <p:cNvPicPr>
            <a:picLocks noChangeAspect="1"/>
          </p:cNvPicPr>
          <p:nvPr/>
        </p:nvPicPr>
        <p:blipFill>
          <a:blip r:embed="rId4"/>
          <a:stretch>
            <a:fillRect/>
          </a:stretch>
        </p:blipFill>
        <p:spPr>
          <a:xfrm>
            <a:off x="4632960" y="2706849"/>
            <a:ext cx="4511039" cy="4071268"/>
          </a:xfrm>
          <a:prstGeom prst="rect">
            <a:avLst/>
          </a:prstGeom>
        </p:spPr>
      </p:pic>
    </p:spTree>
    <p:extLst>
      <p:ext uri="{BB962C8B-B14F-4D97-AF65-F5344CB8AC3E}">
        <p14:creationId xmlns:p14="http://schemas.microsoft.com/office/powerpoint/2010/main" val="1802296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c30aa04d24a07937a2b09f4145c986e6">
  <xsd:schema xmlns:xsd="http://www.w3.org/2001/XMLSchema" xmlns:xs="http://www.w3.org/2001/XMLSchema" xmlns:p="http://schemas.microsoft.com/office/2006/metadata/properties" xmlns:ns2="82762546-134f-435b-a3d8-01776a5e047b" xmlns:ns3="67fdbd2b-1973-427c-bffa-6d718ee9b636" targetNamespace="http://schemas.microsoft.com/office/2006/metadata/properties" ma:root="true" ma:fieldsID="641fa8d89fc11a00723e8facf33a9f09" ns2:_="" ns3:_="">
    <xsd:import namespace="82762546-134f-435b-a3d8-01776a5e047b"/>
    <xsd:import namespace="67fdbd2b-1973-427c-bffa-6d718ee9b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BD5AF8-7A7B-49C4-AC7D-9EE83C1E5F1D}"/>
</file>

<file path=customXml/itemProps2.xml><?xml version="1.0" encoding="utf-8"?>
<ds:datastoreItem xmlns:ds="http://schemas.openxmlformats.org/officeDocument/2006/customXml" ds:itemID="{35833289-D992-41D2-89AF-BBD50C2D1836}"/>
</file>

<file path=customXml/itemProps3.xml><?xml version="1.0" encoding="utf-8"?>
<ds:datastoreItem xmlns:ds="http://schemas.openxmlformats.org/officeDocument/2006/customXml" ds:itemID="{DCBA9871-FDF0-4DAF-A683-FF0BDA87D73C}"/>
</file>

<file path=docProps/app.xml><?xml version="1.0" encoding="utf-8"?>
<Properties xmlns="http://schemas.openxmlformats.org/officeDocument/2006/extended-properties" xmlns:vt="http://schemas.openxmlformats.org/officeDocument/2006/docPropsVTypes">
  <Template>Office Theme</Template>
  <TotalTime>290</TotalTime>
  <Words>632</Words>
  <Application>Microsoft Office PowerPoint</Application>
  <PresentationFormat>On-screen Show (4:3)</PresentationFormat>
  <Paragraphs>71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Wants and Needs</vt:lpstr>
      <vt:lpstr>Lesson 5</vt:lpstr>
      <vt:lpstr>PowerPoint Presentation</vt:lpstr>
      <vt:lpstr>Read through the resource</vt:lpstr>
      <vt:lpstr>Water Issues</vt:lpstr>
      <vt:lpstr>PowerPoint Presentation</vt:lpstr>
      <vt:lpstr>PowerPoint Presentation</vt:lpstr>
      <vt:lpstr>Water for Life</vt:lpstr>
      <vt:lpstr>PowerPoint Presentation</vt:lpstr>
      <vt:lpstr>Board Game</vt:lpstr>
      <vt:lpstr>PowerPoint Presentation</vt:lpstr>
    </vt:vector>
  </TitlesOfParts>
  <Company>The Lacon Childe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Lucy Eades</dc:creator>
  <cp:lastModifiedBy>Stacey, Jennie</cp:lastModifiedBy>
  <cp:revision>32</cp:revision>
  <dcterms:created xsi:type="dcterms:W3CDTF">2019-01-28T14:13:53Z</dcterms:created>
  <dcterms:modified xsi:type="dcterms:W3CDTF">2020-04-28T13:40:37Z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