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256" r:id="rId6"/>
    <p:sldId id="259" r:id="rId7"/>
    <p:sldId id="260" r:id="rId8"/>
    <p:sldId id="261" r:id="rId9"/>
    <p:sldId id="267" r:id="rId10"/>
    <p:sldId id="268" r:id="rId11"/>
    <p:sldId id="269" r:id="rId12"/>
    <p:sldId id="262" r:id="rId13"/>
    <p:sldId id="263" r:id="rId14"/>
    <p:sldId id="258" r:id="rId15"/>
  </p:sldIdLst>
  <p:sldSz cx="12192000" cy="6858000"/>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2CF08B-D746-4C8A-883A-29466236D9E4}" v="2" dt="2020-06-24T12:55:11.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5008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500844"/>
          </a:xfrm>
          <a:prstGeom prst="rect">
            <a:avLst/>
          </a:prstGeom>
        </p:spPr>
        <p:txBody>
          <a:bodyPr vert="horz" lIns="91440" tIns="45720" rIns="91440" bIns="45720" rtlCol="0"/>
          <a:lstStyle>
            <a:lvl1pPr algn="r">
              <a:defRPr sz="1200"/>
            </a:lvl1pPr>
          </a:lstStyle>
          <a:p>
            <a:fld id="{5BAB05D5-55F8-4C8F-99FE-654A80A7B6AE}" type="datetimeFigureOut">
              <a:rPr lang="en-GB" smtClean="0"/>
              <a:t>26/06/2020</a:t>
            </a:fld>
            <a:endParaRPr lang="en-GB"/>
          </a:p>
        </p:txBody>
      </p:sp>
      <p:sp>
        <p:nvSpPr>
          <p:cNvPr id="4" name="Slide Image Placeholder 3"/>
          <p:cNvSpPr>
            <a:spLocks noGrp="1" noRot="1" noChangeAspect="1"/>
          </p:cNvSpPr>
          <p:nvPr>
            <p:ph type="sldImg" idx="2"/>
          </p:nvPr>
        </p:nvSpPr>
        <p:spPr>
          <a:xfrm>
            <a:off x="404813" y="1247775"/>
            <a:ext cx="5988050"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803934"/>
            <a:ext cx="5438140" cy="393049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1358"/>
            <a:ext cx="2945659" cy="50084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81358"/>
            <a:ext cx="2945659" cy="500842"/>
          </a:xfrm>
          <a:prstGeom prst="rect">
            <a:avLst/>
          </a:prstGeom>
        </p:spPr>
        <p:txBody>
          <a:bodyPr vert="horz" lIns="91440" tIns="45720" rIns="91440" bIns="45720" rtlCol="0" anchor="b"/>
          <a:lstStyle>
            <a:lvl1pPr algn="r">
              <a:defRPr sz="1200"/>
            </a:lvl1pPr>
          </a:lstStyle>
          <a:p>
            <a:fld id="{E062FA0B-D524-4E59-8678-32944BCD4141}" type="slidenum">
              <a:rPr lang="en-GB" smtClean="0"/>
              <a:t>‹#›</a:t>
            </a:fld>
            <a:endParaRPr lang="en-GB"/>
          </a:p>
        </p:txBody>
      </p:sp>
    </p:spTree>
    <p:extLst>
      <p:ext uri="{BB962C8B-B14F-4D97-AF65-F5344CB8AC3E}">
        <p14:creationId xmlns:p14="http://schemas.microsoft.com/office/powerpoint/2010/main" val="29529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@SPryke2</a:t>
            </a:r>
          </a:p>
        </p:txBody>
      </p:sp>
      <p:sp>
        <p:nvSpPr>
          <p:cNvPr id="4" name="Slide Number Placeholder 3"/>
          <p:cNvSpPr>
            <a:spLocks noGrp="1"/>
          </p:cNvSpPr>
          <p:nvPr>
            <p:ph type="sldNum" sz="quarter" idx="10"/>
          </p:nvPr>
        </p:nvSpPr>
        <p:spPr/>
        <p:txBody>
          <a:bodyPr/>
          <a:lstStyle/>
          <a:p>
            <a:fld id="{E062FA0B-D524-4E59-8678-32944BCD4141}" type="slidenum">
              <a:rPr lang="en-GB" smtClean="0"/>
              <a:t>1</a:t>
            </a:fld>
            <a:endParaRPr lang="en-GB"/>
          </a:p>
        </p:txBody>
      </p:sp>
    </p:spTree>
    <p:extLst>
      <p:ext uri="{BB962C8B-B14F-4D97-AF65-F5344CB8AC3E}">
        <p14:creationId xmlns:p14="http://schemas.microsoft.com/office/powerpoint/2010/main" val="220237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Newspaper report</a:t>
            </a:r>
            <a:r>
              <a:rPr lang="en-GB" baseline="0" dirty="0"/>
              <a:t> in folder</a:t>
            </a:r>
            <a:endParaRPr lang="en-GB" dirty="0"/>
          </a:p>
        </p:txBody>
      </p:sp>
      <p:sp>
        <p:nvSpPr>
          <p:cNvPr id="4" name="Slide Number Placeholder 3"/>
          <p:cNvSpPr>
            <a:spLocks noGrp="1"/>
          </p:cNvSpPr>
          <p:nvPr>
            <p:ph type="sldNum" sz="quarter" idx="10"/>
          </p:nvPr>
        </p:nvSpPr>
        <p:spPr/>
        <p:txBody>
          <a:bodyPr/>
          <a:lstStyle/>
          <a:p>
            <a:fld id="{E062FA0B-D524-4E59-8678-32944BCD4141}" type="slidenum">
              <a:rPr lang="en-GB" smtClean="0"/>
              <a:t>4</a:t>
            </a:fld>
            <a:endParaRPr lang="en-GB"/>
          </a:p>
        </p:txBody>
      </p:sp>
    </p:spTree>
    <p:extLst>
      <p:ext uri="{BB962C8B-B14F-4D97-AF65-F5344CB8AC3E}">
        <p14:creationId xmlns:p14="http://schemas.microsoft.com/office/powerpoint/2010/main" val="336898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Newspaper report</a:t>
            </a:r>
            <a:r>
              <a:rPr lang="en-GB" baseline="0" dirty="0"/>
              <a:t> in folder</a:t>
            </a:r>
            <a:endParaRPr lang="en-GB" dirty="0"/>
          </a:p>
        </p:txBody>
      </p:sp>
      <p:sp>
        <p:nvSpPr>
          <p:cNvPr id="4" name="Slide Number Placeholder 3"/>
          <p:cNvSpPr>
            <a:spLocks noGrp="1"/>
          </p:cNvSpPr>
          <p:nvPr>
            <p:ph type="sldNum" sz="quarter" idx="10"/>
          </p:nvPr>
        </p:nvSpPr>
        <p:spPr/>
        <p:txBody>
          <a:bodyPr/>
          <a:lstStyle/>
          <a:p>
            <a:fld id="{E062FA0B-D524-4E59-8678-32944BCD4141}" type="slidenum">
              <a:rPr lang="en-GB" smtClean="0"/>
              <a:t>6</a:t>
            </a:fld>
            <a:endParaRPr lang="en-GB"/>
          </a:p>
        </p:txBody>
      </p:sp>
    </p:spTree>
    <p:extLst>
      <p:ext uri="{BB962C8B-B14F-4D97-AF65-F5344CB8AC3E}">
        <p14:creationId xmlns:p14="http://schemas.microsoft.com/office/powerpoint/2010/main" val="316148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Newspaper report</a:t>
            </a:r>
            <a:r>
              <a:rPr lang="en-GB" baseline="0" dirty="0"/>
              <a:t> in folder</a:t>
            </a:r>
            <a:endParaRPr lang="en-GB" dirty="0"/>
          </a:p>
        </p:txBody>
      </p:sp>
      <p:sp>
        <p:nvSpPr>
          <p:cNvPr id="4" name="Slide Number Placeholder 3"/>
          <p:cNvSpPr>
            <a:spLocks noGrp="1"/>
          </p:cNvSpPr>
          <p:nvPr>
            <p:ph type="sldNum" sz="quarter" idx="10"/>
          </p:nvPr>
        </p:nvSpPr>
        <p:spPr/>
        <p:txBody>
          <a:bodyPr/>
          <a:lstStyle/>
          <a:p>
            <a:fld id="{E062FA0B-D524-4E59-8678-32944BCD4141}" type="slidenum">
              <a:rPr lang="en-GB" smtClean="0"/>
              <a:t>7</a:t>
            </a:fld>
            <a:endParaRPr lang="en-GB"/>
          </a:p>
        </p:txBody>
      </p:sp>
    </p:spTree>
    <p:extLst>
      <p:ext uri="{BB962C8B-B14F-4D97-AF65-F5344CB8AC3E}">
        <p14:creationId xmlns:p14="http://schemas.microsoft.com/office/powerpoint/2010/main" val="204408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Newspaper report</a:t>
            </a:r>
            <a:r>
              <a:rPr lang="en-GB" baseline="0" dirty="0"/>
              <a:t> in folder</a:t>
            </a:r>
            <a:endParaRPr lang="en-GB" dirty="0"/>
          </a:p>
        </p:txBody>
      </p:sp>
      <p:sp>
        <p:nvSpPr>
          <p:cNvPr id="4" name="Slide Number Placeholder 3"/>
          <p:cNvSpPr>
            <a:spLocks noGrp="1"/>
          </p:cNvSpPr>
          <p:nvPr>
            <p:ph type="sldNum" sz="quarter" idx="10"/>
          </p:nvPr>
        </p:nvSpPr>
        <p:spPr/>
        <p:txBody>
          <a:bodyPr/>
          <a:lstStyle/>
          <a:p>
            <a:fld id="{E062FA0B-D524-4E59-8678-32944BCD4141}" type="slidenum">
              <a:rPr lang="en-GB" smtClean="0"/>
              <a:t>8</a:t>
            </a:fld>
            <a:endParaRPr lang="en-GB"/>
          </a:p>
        </p:txBody>
      </p:sp>
    </p:spTree>
    <p:extLst>
      <p:ext uri="{BB962C8B-B14F-4D97-AF65-F5344CB8AC3E}">
        <p14:creationId xmlns:p14="http://schemas.microsoft.com/office/powerpoint/2010/main" val="134896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B349311-2335-4238-AF6E-BF28FB692316}"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3DDA6-9B52-4609-8844-BAF5483E341D}" type="slidenum">
              <a:rPr lang="en-GB" smtClean="0"/>
              <a:t>‹#›</a:t>
            </a:fld>
            <a:endParaRPr lang="en-GB"/>
          </a:p>
        </p:txBody>
      </p:sp>
    </p:spTree>
    <p:extLst>
      <p:ext uri="{BB962C8B-B14F-4D97-AF65-F5344CB8AC3E}">
        <p14:creationId xmlns:p14="http://schemas.microsoft.com/office/powerpoint/2010/main" val="41082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349311-2335-4238-AF6E-BF28FB692316}"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3DDA6-9B52-4609-8844-BAF5483E341D}" type="slidenum">
              <a:rPr lang="en-GB" smtClean="0"/>
              <a:t>‹#›</a:t>
            </a:fld>
            <a:endParaRPr lang="en-GB"/>
          </a:p>
        </p:txBody>
      </p:sp>
    </p:spTree>
    <p:extLst>
      <p:ext uri="{BB962C8B-B14F-4D97-AF65-F5344CB8AC3E}">
        <p14:creationId xmlns:p14="http://schemas.microsoft.com/office/powerpoint/2010/main" val="242581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349311-2335-4238-AF6E-BF28FB692316}"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3DDA6-9B52-4609-8844-BAF5483E341D}" type="slidenum">
              <a:rPr lang="en-GB" smtClean="0"/>
              <a:t>‹#›</a:t>
            </a:fld>
            <a:endParaRPr lang="en-GB"/>
          </a:p>
        </p:txBody>
      </p:sp>
    </p:spTree>
    <p:extLst>
      <p:ext uri="{BB962C8B-B14F-4D97-AF65-F5344CB8AC3E}">
        <p14:creationId xmlns:p14="http://schemas.microsoft.com/office/powerpoint/2010/main" val="415765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349311-2335-4238-AF6E-BF28FB692316}"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3DDA6-9B52-4609-8844-BAF5483E341D}" type="slidenum">
              <a:rPr lang="en-GB" smtClean="0"/>
              <a:t>‹#›</a:t>
            </a:fld>
            <a:endParaRPr lang="en-GB"/>
          </a:p>
        </p:txBody>
      </p:sp>
    </p:spTree>
    <p:extLst>
      <p:ext uri="{BB962C8B-B14F-4D97-AF65-F5344CB8AC3E}">
        <p14:creationId xmlns:p14="http://schemas.microsoft.com/office/powerpoint/2010/main" val="172633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349311-2335-4238-AF6E-BF28FB692316}"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3DDA6-9B52-4609-8844-BAF5483E341D}" type="slidenum">
              <a:rPr lang="en-GB" smtClean="0"/>
              <a:t>‹#›</a:t>
            </a:fld>
            <a:endParaRPr lang="en-GB"/>
          </a:p>
        </p:txBody>
      </p:sp>
    </p:spTree>
    <p:extLst>
      <p:ext uri="{BB962C8B-B14F-4D97-AF65-F5344CB8AC3E}">
        <p14:creationId xmlns:p14="http://schemas.microsoft.com/office/powerpoint/2010/main" val="359284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349311-2335-4238-AF6E-BF28FB692316}"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3DDA6-9B52-4609-8844-BAF5483E341D}" type="slidenum">
              <a:rPr lang="en-GB" smtClean="0"/>
              <a:t>‹#›</a:t>
            </a:fld>
            <a:endParaRPr lang="en-GB"/>
          </a:p>
        </p:txBody>
      </p:sp>
    </p:spTree>
    <p:extLst>
      <p:ext uri="{BB962C8B-B14F-4D97-AF65-F5344CB8AC3E}">
        <p14:creationId xmlns:p14="http://schemas.microsoft.com/office/powerpoint/2010/main" val="282495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B349311-2335-4238-AF6E-BF28FB692316}" type="datetimeFigureOut">
              <a:rPr lang="en-GB" smtClean="0"/>
              <a:t>26/06/2020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63DDA6-9B52-4609-8844-BAF5483E341D}" type="slidenum">
              <a:rPr lang="en-GB" smtClean="0"/>
              <a:t>‹#›</a:t>
            </a:fld>
            <a:endParaRPr lang="en-GB"/>
          </a:p>
        </p:txBody>
      </p:sp>
    </p:spTree>
    <p:extLst>
      <p:ext uri="{BB962C8B-B14F-4D97-AF65-F5344CB8AC3E}">
        <p14:creationId xmlns:p14="http://schemas.microsoft.com/office/powerpoint/2010/main" val="72744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B349311-2335-4238-AF6E-BF28FB692316}" type="datetimeFigureOut">
              <a:rPr lang="en-GB" smtClean="0"/>
              <a:t>26/06/2020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63DDA6-9B52-4609-8844-BAF5483E341D}" type="slidenum">
              <a:rPr lang="en-GB" smtClean="0"/>
              <a:t>‹#›</a:t>
            </a:fld>
            <a:endParaRPr lang="en-GB"/>
          </a:p>
        </p:txBody>
      </p:sp>
    </p:spTree>
    <p:extLst>
      <p:ext uri="{BB962C8B-B14F-4D97-AF65-F5344CB8AC3E}">
        <p14:creationId xmlns:p14="http://schemas.microsoft.com/office/powerpoint/2010/main" val="313647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49311-2335-4238-AF6E-BF28FB692316}" type="datetimeFigureOut">
              <a:rPr lang="en-GB" smtClean="0"/>
              <a:t>26/06/2020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63DDA6-9B52-4609-8844-BAF5483E341D}" type="slidenum">
              <a:rPr lang="en-GB" smtClean="0"/>
              <a:t>‹#›</a:t>
            </a:fld>
            <a:endParaRPr lang="en-GB"/>
          </a:p>
        </p:txBody>
      </p:sp>
    </p:spTree>
    <p:extLst>
      <p:ext uri="{BB962C8B-B14F-4D97-AF65-F5344CB8AC3E}">
        <p14:creationId xmlns:p14="http://schemas.microsoft.com/office/powerpoint/2010/main" val="10549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349311-2335-4238-AF6E-BF28FB692316}"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3DDA6-9B52-4609-8844-BAF5483E341D}" type="slidenum">
              <a:rPr lang="en-GB" smtClean="0"/>
              <a:t>‹#›</a:t>
            </a:fld>
            <a:endParaRPr lang="en-GB"/>
          </a:p>
        </p:txBody>
      </p:sp>
    </p:spTree>
    <p:extLst>
      <p:ext uri="{BB962C8B-B14F-4D97-AF65-F5344CB8AC3E}">
        <p14:creationId xmlns:p14="http://schemas.microsoft.com/office/powerpoint/2010/main" val="67321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349311-2335-4238-AF6E-BF28FB692316}"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3DDA6-9B52-4609-8844-BAF5483E341D}" type="slidenum">
              <a:rPr lang="en-GB" smtClean="0"/>
              <a:t>‹#›</a:t>
            </a:fld>
            <a:endParaRPr lang="en-GB"/>
          </a:p>
        </p:txBody>
      </p:sp>
    </p:spTree>
    <p:extLst>
      <p:ext uri="{BB962C8B-B14F-4D97-AF65-F5344CB8AC3E}">
        <p14:creationId xmlns:p14="http://schemas.microsoft.com/office/powerpoint/2010/main" val="315181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49311-2335-4238-AF6E-BF28FB692316}" type="datetimeFigureOut">
              <a:rPr lang="en-GB" smtClean="0"/>
              <a:t>26/06/2020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3DDA6-9B52-4609-8844-BAF5483E341D}" type="slidenum">
              <a:rPr lang="en-GB" smtClean="0"/>
              <a:t>‹#›</a:t>
            </a:fld>
            <a:endParaRPr lang="en-GB"/>
          </a:p>
        </p:txBody>
      </p:sp>
    </p:spTree>
    <p:extLst>
      <p:ext uri="{BB962C8B-B14F-4D97-AF65-F5344CB8AC3E}">
        <p14:creationId xmlns:p14="http://schemas.microsoft.com/office/powerpoint/2010/main" val="2555106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4" name="Picture 6" descr="Image result for the charge of the light brig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87" y="159949"/>
            <a:ext cx="12190413" cy="654803"/>
          </a:xfrm>
          <a:prstGeom prst="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AQA ‘POWER AND CONFLICT’ POETRY</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8" name="Title 1"/>
          <p:cNvSpPr txBox="1">
            <a:spLocks/>
          </p:cNvSpPr>
          <p:nvPr/>
        </p:nvSpPr>
        <p:spPr>
          <a:xfrm>
            <a:off x="0" y="5633663"/>
            <a:ext cx="12190413" cy="1043236"/>
          </a:xfrm>
          <a:prstGeom prst="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200" dirty="0">
                <a:solidFill>
                  <a:prstClr val="black"/>
                </a:solidFill>
                <a:latin typeface="Berlin Sans FB" panose="020E0602020502020306" pitchFamily="34" charset="0"/>
              </a:rPr>
              <a:t>‘THE CHARGE OF THE LIGHT BRIGADE’ BY ALFRED LORD TENNYSON</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69848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87" y="159949"/>
            <a:ext cx="12190413" cy="654803"/>
          </a:xfrm>
          <a:prstGeom prst="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CONSIDER THIS: DACTYLIC DIMETER</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0" y="5596931"/>
            <a:ext cx="12190413" cy="1168078"/>
          </a:xfrm>
          <a:prstGeom prst="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GB" sz="1600" b="1" u="sng" dirty="0">
                <a:solidFill>
                  <a:prstClr val="black"/>
                </a:solidFill>
                <a:latin typeface="Berlin Sans FB" panose="020E0602020502020306" pitchFamily="34" charset="0"/>
              </a:rPr>
              <a:t>TODAY’S KEY QUESTIONS:</a:t>
            </a:r>
          </a:p>
          <a:p>
            <a:pPr marL="342900" lvl="0" indent="-342900">
              <a:buAutoNum type="arabicPeriod"/>
              <a:defRPr/>
            </a:pPr>
            <a:r>
              <a:rPr lang="en-GB" sz="1800" dirty="0">
                <a:solidFill>
                  <a:prstClr val="black"/>
                </a:solidFill>
                <a:latin typeface="Berlin Sans FB" panose="020E0602020502020306" pitchFamily="34" charset="0"/>
              </a:rPr>
              <a:t>Can I read, understand and respond to the text?</a:t>
            </a:r>
          </a:p>
          <a:p>
            <a:pPr marL="342900" lvl="0" indent="-342900">
              <a:buAutoNum type="arabicPeriod"/>
              <a:defRPr/>
            </a:pPr>
            <a:r>
              <a:rPr lang="en-GB" sz="1800" dirty="0">
                <a:solidFill>
                  <a:prstClr val="black"/>
                </a:solidFill>
                <a:latin typeface="Berlin Sans FB" panose="020E0602020502020306" pitchFamily="34" charset="0"/>
              </a:rPr>
              <a:t>Can I analyse language and structure, explaining WHY the writer has used a particular technique and its effect?</a:t>
            </a:r>
          </a:p>
          <a:p>
            <a:pPr marL="342900" lvl="0" indent="-342900">
              <a:buAutoNum type="arabicPeriod"/>
              <a:defRPr/>
            </a:pPr>
            <a:r>
              <a:rPr lang="en-GB" sz="1800" dirty="0">
                <a:solidFill>
                  <a:prstClr val="black"/>
                </a:solidFill>
                <a:latin typeface="Berlin Sans FB" panose="020E0602020502020306" pitchFamily="34" charset="0"/>
              </a:rPr>
              <a:t>Can I discuss the social and historical context of the poem?</a:t>
            </a:r>
          </a:p>
          <a:p>
            <a:pPr lvl="0">
              <a:defRPr/>
            </a:pPr>
            <a:endParaRPr lang="en-GB" sz="1600" dirty="0">
              <a:solidFill>
                <a:prstClr val="black"/>
              </a:solidFill>
              <a:latin typeface="Open Sans"/>
            </a:endParaRPr>
          </a:p>
          <a:p>
            <a:pPr marR="0" lvl="0" defTabSz="914400" rtl="0" eaLnBrk="1" fontAlgn="auto" latinLnBrk="0" hangingPunct="1">
              <a:lnSpc>
                <a:spcPct val="100000"/>
              </a:lnSpc>
              <a:spcBef>
                <a:spcPct val="0"/>
              </a:spcBef>
              <a:spcAft>
                <a:spcPts val="0"/>
              </a:spcAft>
              <a:buClrTx/>
              <a:buSzTx/>
              <a:tabLst/>
              <a:defRPr/>
            </a:pPr>
            <a:endParaRPr lang="en-GB" sz="1800" u="sng" dirty="0">
              <a:solidFill>
                <a:prstClr val="black"/>
              </a:solidFill>
              <a:latin typeface="Berlin Sans FB" panose="020E0602020502020306" pitchFamily="34" charset="0"/>
            </a:endParaRP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3" name="Rectangle 2"/>
          <p:cNvSpPr/>
          <p:nvPr/>
        </p:nvSpPr>
        <p:spPr>
          <a:xfrm>
            <a:off x="347002" y="967896"/>
            <a:ext cx="7573108" cy="4524315"/>
          </a:xfrm>
          <a:prstGeom prst="rect">
            <a:avLst/>
          </a:prstGeom>
        </p:spPr>
        <p:txBody>
          <a:bodyPr wrap="square">
            <a:spAutoFit/>
          </a:bodyPr>
          <a:lstStyle/>
          <a:p>
            <a:r>
              <a:rPr lang="en-GB" sz="2400" dirty="0"/>
              <a:t>See how we've split the lines up with slashes? </a:t>
            </a:r>
          </a:p>
          <a:p>
            <a:endParaRPr lang="en-GB" sz="2400" dirty="0"/>
          </a:p>
          <a:p>
            <a:r>
              <a:rPr lang="en-GB" sz="2400" dirty="0"/>
              <a:t>In poetry, those little groups of syllables between the slashes are called ‘feet’. When the ‘feet’ look like this – with a stressed syllable followed by two unstressed syllables – we call that a </a:t>
            </a:r>
            <a:r>
              <a:rPr lang="en-GB" sz="2400" b="1" i="1" dirty="0">
                <a:effectLst>
                  <a:outerShdw blurRad="38100" dist="38100" dir="2700000" algn="tl">
                    <a:srgbClr val="000000">
                      <a:alpha val="43137"/>
                    </a:srgbClr>
                  </a:outerShdw>
                </a:effectLst>
              </a:rPr>
              <a:t>dactyl</a:t>
            </a:r>
            <a:r>
              <a:rPr lang="en-GB" sz="2400" dirty="0"/>
              <a:t>. When there are two feet per line, that's called </a:t>
            </a:r>
            <a:r>
              <a:rPr lang="en-GB" sz="2400" b="1" i="1" dirty="0">
                <a:effectLst>
                  <a:outerShdw blurRad="38100" dist="38100" dir="2700000" algn="tl">
                    <a:srgbClr val="000000">
                      <a:alpha val="43137"/>
                    </a:srgbClr>
                  </a:outerShdw>
                </a:effectLst>
              </a:rPr>
              <a:t>dimeter</a:t>
            </a:r>
            <a:r>
              <a:rPr lang="en-GB" sz="2400" dirty="0"/>
              <a:t>. So the full, fancy English teacher name for the rhythm of this poem is </a:t>
            </a:r>
            <a:r>
              <a:rPr lang="en-GB" sz="2400" b="1" i="1" dirty="0">
                <a:effectLst>
                  <a:outerShdw blurRad="38100" dist="38100" dir="2700000" algn="tl">
                    <a:srgbClr val="000000">
                      <a:alpha val="43137"/>
                    </a:srgbClr>
                  </a:outerShdw>
                </a:effectLst>
              </a:rPr>
              <a:t>dactylic dimeter</a:t>
            </a:r>
            <a:r>
              <a:rPr lang="en-GB" sz="2400" dirty="0"/>
              <a:t>. </a:t>
            </a:r>
          </a:p>
          <a:p>
            <a:endParaRPr lang="en-GB" sz="2400" dirty="0"/>
          </a:p>
          <a:p>
            <a:r>
              <a:rPr lang="en-GB" sz="2400" dirty="0"/>
              <a:t>Perhaps Tennyson uses this rhythm to mirror the thundering of the hooves of the horses. It never falters, just like the soldiers. </a:t>
            </a:r>
          </a:p>
        </p:txBody>
      </p:sp>
      <p:pic>
        <p:nvPicPr>
          <p:cNvPr id="6" name="Picture 2" descr="https://3.bp.blogspot.com/-0xIxVycMves/Wexsz5Lm16I/AAAAAAAAEEs/AQQJ1noy1t4WIB6BGpqmqPkRwHITQ_yWQCLcBGAs/s1600/Pic%2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0787" y="1024191"/>
            <a:ext cx="3757529" cy="4363300"/>
          </a:xfrm>
          <a:prstGeom prst="rect">
            <a:avLst/>
          </a:prstGeom>
          <a:noFill/>
          <a:ln w="28575">
            <a:solidFill>
              <a:schemeClr val="tx1"/>
            </a:solid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3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Image result for the charge of the light brigad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5921828" y="1630678"/>
            <a:ext cx="1588" cy="522732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7" name="Title 1"/>
          <p:cNvSpPr txBox="1">
            <a:spLocks/>
          </p:cNvSpPr>
          <p:nvPr/>
        </p:nvSpPr>
        <p:spPr>
          <a:xfrm>
            <a:off x="5921828" y="1630678"/>
            <a:ext cx="6268584" cy="447991"/>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2400" dirty="0">
                <a:solidFill>
                  <a:prstClr val="black"/>
                </a:solidFill>
                <a:latin typeface="Berlin Sans FB" panose="020E0602020502020306" pitchFamily="34" charset="0"/>
              </a:rPr>
              <a:t>GLORIFYING WAR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100" b="0" i="0" u="none" strike="noStrike" kern="1200" cap="none" spc="0" normalizeH="0" baseline="0" noProof="0" dirty="0">
              <a:ln>
                <a:noFill/>
              </a:ln>
              <a:solidFill>
                <a:prstClr val="black"/>
              </a:solidFill>
              <a:effectLst/>
              <a:uLnTx/>
              <a:uFillTx/>
              <a:latin typeface="Open Sans"/>
            </a:endParaRPr>
          </a:p>
        </p:txBody>
      </p:sp>
      <p:sp>
        <p:nvSpPr>
          <p:cNvPr id="8" name="Title 1"/>
          <p:cNvSpPr txBox="1">
            <a:spLocks/>
          </p:cNvSpPr>
          <p:nvPr/>
        </p:nvSpPr>
        <p:spPr>
          <a:xfrm>
            <a:off x="0" y="1630678"/>
            <a:ext cx="5921828" cy="44799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2400" dirty="0">
                <a:solidFill>
                  <a:prstClr val="black"/>
                </a:solidFill>
                <a:latin typeface="Berlin Sans FB" panose="020E0602020502020306" pitchFamily="34" charset="0"/>
              </a:rPr>
              <a:t>NEGATIVE PORTRAYAL OF WAR</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11" name="Title 1"/>
          <p:cNvSpPr txBox="1">
            <a:spLocks/>
          </p:cNvSpPr>
          <p:nvPr/>
        </p:nvSpPr>
        <p:spPr>
          <a:xfrm>
            <a:off x="1587" y="814752"/>
            <a:ext cx="12190413" cy="71745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IS THE POEM PRO OR ANTI-WAR?</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13" name="Rectangle 12"/>
          <p:cNvSpPr/>
          <p:nvPr/>
        </p:nvSpPr>
        <p:spPr>
          <a:xfrm>
            <a:off x="192258" y="2321838"/>
            <a:ext cx="3873305" cy="830997"/>
          </a:xfrm>
          <a:prstGeom prst="rect">
            <a:avLst/>
          </a:prstGeom>
        </p:spPr>
        <p:txBody>
          <a:bodyPr wrap="square">
            <a:spAutoFit/>
          </a:bodyPr>
          <a:lstStyle/>
          <a:p>
            <a:pPr>
              <a:buClr>
                <a:srgbClr val="C00000"/>
              </a:buClr>
            </a:pPr>
            <a:r>
              <a:rPr lang="en-GB" sz="2400" b="1" dirty="0"/>
              <a:t>- ‘valley of Death’</a:t>
            </a:r>
          </a:p>
          <a:p>
            <a:pPr>
              <a:buClr>
                <a:srgbClr val="C00000"/>
              </a:buClr>
            </a:pPr>
            <a:r>
              <a:rPr lang="en-GB" sz="2400" b="1" dirty="0"/>
              <a:t>- ‘Someone had blundered.’</a:t>
            </a:r>
          </a:p>
        </p:txBody>
      </p:sp>
      <p:sp>
        <p:nvSpPr>
          <p:cNvPr id="14" name="Rectangle 13"/>
          <p:cNvSpPr/>
          <p:nvPr/>
        </p:nvSpPr>
        <p:spPr>
          <a:xfrm>
            <a:off x="6199163" y="2321838"/>
            <a:ext cx="4295335" cy="830997"/>
          </a:xfrm>
          <a:prstGeom prst="rect">
            <a:avLst/>
          </a:prstGeom>
        </p:spPr>
        <p:txBody>
          <a:bodyPr wrap="square">
            <a:spAutoFit/>
          </a:bodyPr>
          <a:lstStyle/>
          <a:p>
            <a:pPr>
              <a:buClr>
                <a:srgbClr val="C00000"/>
              </a:buClr>
            </a:pPr>
            <a:r>
              <a:rPr lang="en-GB" sz="2400" b="1" dirty="0"/>
              <a:t>- ‘Valley of death’</a:t>
            </a:r>
          </a:p>
          <a:p>
            <a:pPr>
              <a:buClr>
                <a:srgbClr val="C00000"/>
              </a:buClr>
            </a:pPr>
            <a:r>
              <a:rPr lang="en-GB" sz="2400" b="1" dirty="0"/>
              <a:t>- ‘Boldly they rode and well’</a:t>
            </a:r>
          </a:p>
        </p:txBody>
      </p:sp>
      <p:sp>
        <p:nvSpPr>
          <p:cNvPr id="16" name="Rounded Rectangle 15"/>
          <p:cNvSpPr/>
          <p:nvPr/>
        </p:nvSpPr>
        <p:spPr>
          <a:xfrm>
            <a:off x="6415114" y="4190162"/>
            <a:ext cx="5430130" cy="1181686"/>
          </a:xfrm>
          <a:prstGeom prst="roundRect">
            <a:avLst/>
          </a:prstGeom>
          <a:ln w="28575">
            <a:solidFill>
              <a:schemeClr val="tx1"/>
            </a:solidFill>
          </a:ln>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Find quotations that fit into each category. Be prepared to explain whether you think ‘The Charge of the Light Brigade’ is a pro or anti-war poem. </a:t>
            </a:r>
          </a:p>
        </p:txBody>
      </p:sp>
      <p:sp>
        <p:nvSpPr>
          <p:cNvPr id="5" name="Title 1"/>
          <p:cNvSpPr txBox="1">
            <a:spLocks/>
          </p:cNvSpPr>
          <p:nvPr/>
        </p:nvSpPr>
        <p:spPr>
          <a:xfrm>
            <a:off x="1587" y="82415"/>
            <a:ext cx="12190413" cy="654803"/>
          </a:xfrm>
          <a:prstGeom prst="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TO FINISH: CONSIDER THIS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292954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bp.blogspot.com/-0xIxVycMves/Wexsz5Lm16I/AAAAAAAAEEs/AQQJ1noy1t4WIB6BGpqmqPkRwHITQ_yWQCLcBGAs/s1600/Pic%2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 y="1024191"/>
            <a:ext cx="3335500" cy="4363300"/>
          </a:xfrm>
          <a:prstGeom prst="rect">
            <a:avLst/>
          </a:prstGeom>
          <a:noFill/>
          <a:ln w="28575">
            <a:solidFill>
              <a:schemeClr val="tx1"/>
            </a:solid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STARTER: MAKING INFERENCES FROM ART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pic>
        <p:nvPicPr>
          <p:cNvPr id="8" name="Picture 6" descr="Image result for the charge of the light brig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2007" y="1024191"/>
            <a:ext cx="4811150" cy="2790678"/>
          </a:xfrm>
          <a:prstGeom prst="rect">
            <a:avLst/>
          </a:prstGeom>
          <a:noFill/>
          <a:ln w="28575">
            <a:solidFill>
              <a:schemeClr val="tx1"/>
            </a:solidFill>
          </a:ln>
          <a:effectLst>
            <a:glow rad="101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0" name="Picture 6" descr="https://4.bp.blogspot.com/-1PfW6pKDGlQ/WexspwlnMTI/AAAAAAAAEEo/yLxXDzfIsWgTPOeZADThn1wvzGQIHigwwCLcBGAs/s1600/Pic%2B2.jpg"/>
          <p:cNvPicPr>
            <a:picLocks noChangeAspect="1" noChangeArrowheads="1"/>
          </p:cNvPicPr>
          <p:nvPr/>
        </p:nvPicPr>
        <p:blipFill rotWithShape="1">
          <a:blip r:embed="rId4">
            <a:extLst>
              <a:ext uri="{28A0092B-C50C-407E-A947-70E740481C1C}">
                <a14:useLocalDpi xmlns:a14="http://schemas.microsoft.com/office/drawing/2010/main" val="0"/>
              </a:ext>
            </a:extLst>
          </a:blip>
          <a:srcRect l="25846" r="18277"/>
          <a:stretch/>
        </p:blipFill>
        <p:spPr bwMode="auto">
          <a:xfrm>
            <a:off x="8776785" y="1024191"/>
            <a:ext cx="3237024" cy="4363300"/>
          </a:xfrm>
          <a:prstGeom prst="rect">
            <a:avLst/>
          </a:prstGeom>
          <a:noFill/>
          <a:ln w="28575">
            <a:solidFill>
              <a:schemeClr val="tx1"/>
            </a:solid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42007" y="3995225"/>
            <a:ext cx="4811150" cy="1200329"/>
          </a:xfrm>
          <a:prstGeom prst="rect">
            <a:avLst/>
          </a:prstGeom>
          <a:noFill/>
        </p:spPr>
        <p:txBody>
          <a:bodyPr wrap="square" rtlCol="0">
            <a:spAutoFit/>
          </a:bodyPr>
          <a:lstStyle/>
          <a:p>
            <a:pPr algn="ctr"/>
            <a:r>
              <a:rPr lang="en-GB" b="1" dirty="0"/>
              <a:t>Consider these paintings. What words best describe the paintings? What big ideas are explored in the paintings? How are the soldiers in these paintings portrayed?.</a:t>
            </a:r>
          </a:p>
        </p:txBody>
      </p:sp>
    </p:spTree>
    <p:extLst>
      <p:ext uri="{BB962C8B-B14F-4D97-AF65-F5344CB8AC3E}">
        <p14:creationId xmlns:p14="http://schemas.microsoft.com/office/powerpoint/2010/main" val="13749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259" y="1082183"/>
            <a:ext cx="7629378" cy="4247317"/>
          </a:xfrm>
          <a:prstGeom prst="rect">
            <a:avLst/>
          </a:prstGeom>
        </p:spPr>
        <p:txBody>
          <a:bodyPr wrap="square">
            <a:spAutoFit/>
          </a:bodyPr>
          <a:lstStyle/>
          <a:p>
            <a:pPr>
              <a:buClr>
                <a:srgbClr val="C00000"/>
              </a:buClr>
            </a:pPr>
            <a:r>
              <a:rPr lang="en-GB" b="1" dirty="0"/>
              <a:t>- The Crimean War was fought between Britain and Imperial Russia from 1853-1856. </a:t>
            </a:r>
          </a:p>
          <a:p>
            <a:pPr marL="285750" indent="-285750">
              <a:buClr>
                <a:srgbClr val="C00000"/>
              </a:buClr>
              <a:buFont typeface="Wingdings" panose="05000000000000000000" pitchFamily="2" charset="2"/>
              <a:buChar char="«"/>
            </a:pPr>
            <a:endParaRPr lang="en-GB" b="1" dirty="0"/>
          </a:p>
          <a:p>
            <a:pPr>
              <a:buClr>
                <a:srgbClr val="C00000"/>
              </a:buClr>
            </a:pPr>
            <a:r>
              <a:rPr lang="en-GB" b="1" dirty="0"/>
              <a:t>- For the first time in history, newspapers carried eye-witness reports as well as detailing not just the triumphs of war but the mistakes and horrors as well.</a:t>
            </a:r>
          </a:p>
          <a:p>
            <a:pPr marL="285750" indent="-285750">
              <a:buClr>
                <a:srgbClr val="C00000"/>
              </a:buClr>
              <a:buFont typeface="Wingdings" panose="05000000000000000000" pitchFamily="2" charset="2"/>
              <a:buChar char="«"/>
            </a:pPr>
            <a:endParaRPr lang="en-GB" b="1" dirty="0"/>
          </a:p>
          <a:p>
            <a:pPr>
              <a:buClr>
                <a:srgbClr val="C00000"/>
              </a:buClr>
            </a:pPr>
            <a:r>
              <a:rPr lang="en-GB" b="1" dirty="0"/>
              <a:t>- The most significant moment in the Crimea came during the Battle of Balaclava. An order given to the British army's cavalry division (known as the Light Brigade) was misunderstood and 600 cavalrymen ended charging down a narrow valley straight into the fire of Russian cannons. </a:t>
            </a:r>
          </a:p>
          <a:p>
            <a:pPr marL="285750" indent="-285750">
              <a:buClr>
                <a:srgbClr val="C00000"/>
              </a:buClr>
              <a:buFont typeface="Wingdings" panose="05000000000000000000" pitchFamily="2" charset="2"/>
              <a:buChar char="«"/>
            </a:pPr>
            <a:endParaRPr lang="en-GB" b="1" dirty="0"/>
          </a:p>
          <a:p>
            <a:pPr>
              <a:buClr>
                <a:srgbClr val="C00000"/>
              </a:buClr>
            </a:pPr>
            <a:r>
              <a:rPr lang="en-GB" b="1" dirty="0"/>
              <a:t>- Over 150 British soldiers were killed, and more than 120 were wounded. At home the news of the disaster was a sensation and a nation that had until then embraced British military exploits abroad began to question the politicians and generals who led them.</a:t>
            </a:r>
          </a:p>
        </p:txBody>
      </p:sp>
      <p:sp>
        <p:nvSpPr>
          <p:cNvPr id="5" name="Title 1"/>
          <p:cNvSpPr txBox="1">
            <a:spLocks/>
          </p:cNvSpPr>
          <p:nvPr/>
        </p:nvSpPr>
        <p:spPr>
          <a:xfrm>
            <a:off x="1587" y="159949"/>
            <a:ext cx="12190413" cy="654803"/>
          </a:xfrm>
          <a:prstGeom prst="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CONTEXT: SUMMARISE EACH BULLET POINT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pic>
        <p:nvPicPr>
          <p:cNvPr id="7" name="Picture 2" descr="https://3.bp.blogspot.com/-0xIxVycMves/Wexsz5Lm16I/AAAAAAAAEEs/AQQJ1noy1t4WIB6BGpqmqPkRwHITQ_yWQCLcBGAs/s1600/Pic%2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855" y="1024191"/>
            <a:ext cx="3757529" cy="4363300"/>
          </a:xfrm>
          <a:prstGeom prst="rect">
            <a:avLst/>
          </a:prstGeom>
          <a:noFill/>
          <a:ln w="28575">
            <a:solidFill>
              <a:schemeClr val="tx1"/>
            </a:solid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05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8615" t="39174" r="47962" b="18343"/>
          <a:stretch/>
        </p:blipFill>
        <p:spPr>
          <a:xfrm rot="21430126">
            <a:off x="6362351" y="1585831"/>
            <a:ext cx="2855741" cy="3733019"/>
          </a:xfrm>
          <a:prstGeom prst="rect">
            <a:avLst/>
          </a:prstGeom>
          <a:ln w="19050">
            <a:solidFill>
              <a:schemeClr val="tx1"/>
            </a:solidFill>
          </a:ln>
          <a:effectLst>
            <a:glow rad="101600">
              <a:schemeClr val="accent3">
                <a:satMod val="175000"/>
                <a:alpha val="40000"/>
              </a:schemeClr>
            </a:glow>
          </a:effectLst>
        </p:spPr>
      </p:pic>
      <p:sp>
        <p:nvSpPr>
          <p:cNvPr id="6" name="Title 1"/>
          <p:cNvSpPr txBox="1">
            <a:spLocks/>
          </p:cNvSpPr>
          <p:nvPr/>
        </p:nvSpPr>
        <p:spPr>
          <a:xfrm>
            <a:off x="1587" y="159949"/>
            <a:ext cx="12190413" cy="654803"/>
          </a:xfrm>
          <a:prstGeom prst="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YOUR TASK: THE CONTEXT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pic>
        <p:nvPicPr>
          <p:cNvPr id="4" name="Picture 3"/>
          <p:cNvPicPr>
            <a:picLocks noChangeAspect="1"/>
          </p:cNvPicPr>
          <p:nvPr/>
        </p:nvPicPr>
        <p:blipFill rotWithShape="1">
          <a:blip r:embed="rId4"/>
          <a:srcRect l="28615" t="21319" r="47731" b="7672"/>
          <a:stretch/>
        </p:blipFill>
        <p:spPr>
          <a:xfrm rot="280611">
            <a:off x="8664604" y="692653"/>
            <a:ext cx="2978058" cy="5026381"/>
          </a:xfrm>
          <a:prstGeom prst="rect">
            <a:avLst/>
          </a:prstGeom>
          <a:ln w="19050">
            <a:solidFill>
              <a:schemeClr val="tx1"/>
            </a:solidFill>
          </a:ln>
          <a:effectLst>
            <a:glow rad="101600">
              <a:schemeClr val="accent3">
                <a:satMod val="175000"/>
                <a:alpha val="40000"/>
              </a:schemeClr>
            </a:glow>
          </a:effectLst>
        </p:spPr>
      </p:pic>
      <p:sp>
        <p:nvSpPr>
          <p:cNvPr id="8" name="Rectangle 7"/>
          <p:cNvSpPr/>
          <p:nvPr/>
        </p:nvSpPr>
        <p:spPr>
          <a:xfrm>
            <a:off x="163750" y="1005240"/>
            <a:ext cx="5931456" cy="4401205"/>
          </a:xfrm>
          <a:prstGeom prst="rect">
            <a:avLst/>
          </a:prstGeom>
        </p:spPr>
        <p:txBody>
          <a:bodyPr wrap="square">
            <a:spAutoFit/>
          </a:bodyPr>
          <a:lstStyle/>
          <a:p>
            <a:pPr algn="ctr"/>
            <a:r>
              <a:rPr lang="en-GB" sz="2800" b="1" dirty="0"/>
              <a:t>We are going to read a newspaper article titled, ‘</a:t>
            </a:r>
            <a:r>
              <a:rPr lang="en-GB" sz="2800" b="1" i="1" dirty="0"/>
              <a:t>The Charge of the Light Cavalry Brigade’ </a:t>
            </a:r>
            <a:r>
              <a:rPr lang="en-GB" sz="2800" b="1" dirty="0"/>
              <a:t>which reports on the events of the Battle of Balaclava.</a:t>
            </a:r>
          </a:p>
          <a:p>
            <a:pPr algn="ctr"/>
            <a:endParaRPr lang="en-GB" sz="2800" b="1" dirty="0"/>
          </a:p>
          <a:p>
            <a:pPr algn="ctr"/>
            <a:r>
              <a:rPr lang="en-GB" sz="2800" b="1" dirty="0"/>
              <a:t>As we read, underline any words/phrases used to describe the brigade and their actions. Be prepared to discuss how these men are presented.</a:t>
            </a:r>
          </a:p>
        </p:txBody>
      </p:sp>
    </p:spTree>
    <p:extLst>
      <p:ext uri="{BB962C8B-B14F-4D97-AF65-F5344CB8AC3E}">
        <p14:creationId xmlns:p14="http://schemas.microsoft.com/office/powerpoint/2010/main" val="255662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Image result for the charge of the light brigad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587" y="159949"/>
            <a:ext cx="12190413" cy="473097"/>
          </a:xfrm>
          <a:prstGeom prst="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2400" dirty="0">
                <a:solidFill>
                  <a:prstClr val="black"/>
                </a:solidFill>
                <a:latin typeface="Berlin Sans FB" panose="020E0602020502020306" pitchFamily="34" charset="0"/>
              </a:rPr>
              <a:t>LET’S READ THE POEM</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8" name="Rectangle 7"/>
          <p:cNvSpPr/>
          <p:nvPr/>
        </p:nvSpPr>
        <p:spPr>
          <a:xfrm>
            <a:off x="865255" y="1237143"/>
            <a:ext cx="3122283" cy="5016758"/>
          </a:xfrm>
          <a:prstGeom prst="rect">
            <a:avLst/>
          </a:prstGeom>
        </p:spPr>
        <p:txBody>
          <a:bodyPr wrap="square">
            <a:spAutoFit/>
          </a:bodyPr>
          <a:lstStyle/>
          <a:p>
            <a:r>
              <a:rPr lang="en-GB" sz="1600" dirty="0"/>
              <a:t>Half a league, half a league,  </a:t>
            </a:r>
          </a:p>
          <a:p>
            <a:r>
              <a:rPr lang="en-GB" sz="1600" dirty="0"/>
              <a:t>  Half a league onward,  </a:t>
            </a:r>
          </a:p>
          <a:p>
            <a:r>
              <a:rPr lang="en-GB" sz="1600" dirty="0"/>
              <a:t>All in the valley of Death  </a:t>
            </a:r>
          </a:p>
          <a:p>
            <a:r>
              <a:rPr lang="en-GB" sz="1600" dirty="0"/>
              <a:t>  Rode the six hundred.  </a:t>
            </a:r>
          </a:p>
          <a:p>
            <a:r>
              <a:rPr lang="en-GB" sz="1600" dirty="0"/>
              <a:t>“Forward, the Light Brigade!  </a:t>
            </a:r>
          </a:p>
          <a:p>
            <a:r>
              <a:rPr lang="en-GB" sz="1600" dirty="0"/>
              <a:t>Charge for the guns!” he said:  </a:t>
            </a:r>
          </a:p>
          <a:p>
            <a:r>
              <a:rPr lang="en-GB" sz="1600" dirty="0"/>
              <a:t>Into the valley of Death  </a:t>
            </a:r>
          </a:p>
          <a:p>
            <a:r>
              <a:rPr lang="en-GB" sz="1600" dirty="0"/>
              <a:t>  Rode the six hundred.  </a:t>
            </a:r>
          </a:p>
          <a:p>
            <a:r>
              <a:rPr lang="en-GB" sz="1600" dirty="0"/>
              <a:t>  </a:t>
            </a:r>
          </a:p>
          <a:p>
            <a:r>
              <a:rPr lang="en-GB" sz="1600" dirty="0"/>
              <a:t>“Forward, the Light Brigade!”  </a:t>
            </a:r>
          </a:p>
          <a:p>
            <a:r>
              <a:rPr lang="en-GB" sz="1600" dirty="0"/>
              <a:t>Was there a man </a:t>
            </a:r>
            <a:r>
              <a:rPr lang="en-GB" sz="1600" dirty="0" err="1"/>
              <a:t>dismay’d</a:t>
            </a:r>
            <a:r>
              <a:rPr lang="en-GB" sz="1600" dirty="0"/>
              <a:t>?    </a:t>
            </a:r>
          </a:p>
          <a:p>
            <a:r>
              <a:rPr lang="en-GB" sz="1600" dirty="0"/>
              <a:t>Not </a:t>
            </a:r>
            <a:r>
              <a:rPr lang="en-GB" sz="1600" dirty="0" err="1"/>
              <a:t>tho</a:t>
            </a:r>
            <a:r>
              <a:rPr lang="en-GB" sz="1600" dirty="0"/>
              <a:t>’ the soldier knew  </a:t>
            </a:r>
          </a:p>
          <a:p>
            <a:r>
              <a:rPr lang="en-GB" sz="1600" dirty="0"/>
              <a:t>  Some one had </a:t>
            </a:r>
            <a:r>
              <a:rPr lang="en-GB" sz="1600" dirty="0" err="1"/>
              <a:t>blunder’d</a:t>
            </a:r>
            <a:r>
              <a:rPr lang="en-GB" sz="1600" dirty="0"/>
              <a:t>:  </a:t>
            </a:r>
          </a:p>
          <a:p>
            <a:r>
              <a:rPr lang="en-GB" sz="1600" dirty="0"/>
              <a:t>Theirs not to make reply,  </a:t>
            </a:r>
          </a:p>
          <a:p>
            <a:r>
              <a:rPr lang="en-GB" sz="1600" dirty="0"/>
              <a:t>Theirs not to reason why,  </a:t>
            </a:r>
          </a:p>
          <a:p>
            <a:r>
              <a:rPr lang="en-GB" sz="1600" dirty="0"/>
              <a:t>Theirs but to do and die:     </a:t>
            </a:r>
          </a:p>
          <a:p>
            <a:r>
              <a:rPr lang="en-GB" sz="1600" dirty="0"/>
              <a:t>Into the valley of Death  </a:t>
            </a:r>
          </a:p>
          <a:p>
            <a:r>
              <a:rPr lang="en-GB" sz="1600" dirty="0"/>
              <a:t>  Rode the six hundred.  </a:t>
            </a:r>
          </a:p>
          <a:p>
            <a:r>
              <a:rPr lang="en-GB" sz="1400" b="1" dirty="0"/>
              <a:t>  </a:t>
            </a:r>
          </a:p>
          <a:p>
            <a:r>
              <a:rPr lang="en-GB" dirty="0"/>
              <a:t> </a:t>
            </a:r>
          </a:p>
        </p:txBody>
      </p:sp>
      <p:sp>
        <p:nvSpPr>
          <p:cNvPr id="10" name="Rectangle 9"/>
          <p:cNvSpPr/>
          <p:nvPr/>
        </p:nvSpPr>
        <p:spPr>
          <a:xfrm>
            <a:off x="4551478" y="724142"/>
            <a:ext cx="3253746" cy="6432530"/>
          </a:xfrm>
          <a:prstGeom prst="rect">
            <a:avLst/>
          </a:prstGeom>
        </p:spPr>
        <p:txBody>
          <a:bodyPr wrap="square">
            <a:spAutoFit/>
          </a:bodyPr>
          <a:lstStyle/>
          <a:p>
            <a:endParaRPr lang="en-GB" sz="1600" dirty="0"/>
          </a:p>
          <a:p>
            <a:endParaRPr lang="en-GB" sz="1600" dirty="0"/>
          </a:p>
          <a:p>
            <a:r>
              <a:rPr lang="en-GB" sz="1600" dirty="0"/>
              <a:t>Cannon to right of them,  </a:t>
            </a:r>
          </a:p>
          <a:p>
            <a:r>
              <a:rPr lang="en-GB" sz="1600" dirty="0"/>
              <a:t>Cannon to left of them,  </a:t>
            </a:r>
          </a:p>
          <a:p>
            <a:r>
              <a:rPr lang="en-GB" sz="1600" dirty="0"/>
              <a:t>Cannon in front of them    </a:t>
            </a:r>
          </a:p>
          <a:p>
            <a:r>
              <a:rPr lang="en-GB" sz="1600" dirty="0"/>
              <a:t>  </a:t>
            </a:r>
            <a:r>
              <a:rPr lang="en-GB" sz="1600" dirty="0" err="1"/>
              <a:t>Volley’d</a:t>
            </a:r>
            <a:r>
              <a:rPr lang="en-GB" sz="1600" dirty="0"/>
              <a:t> and </a:t>
            </a:r>
            <a:r>
              <a:rPr lang="en-GB" sz="1600" dirty="0" err="1"/>
              <a:t>thunder’d</a:t>
            </a:r>
            <a:r>
              <a:rPr lang="en-GB" sz="1600" dirty="0"/>
              <a:t>;  </a:t>
            </a:r>
          </a:p>
          <a:p>
            <a:r>
              <a:rPr lang="en-GB" sz="1600" dirty="0" err="1"/>
              <a:t>Storm’d</a:t>
            </a:r>
            <a:r>
              <a:rPr lang="en-GB" sz="1600" dirty="0"/>
              <a:t> at with shot and shell,  </a:t>
            </a:r>
          </a:p>
          <a:p>
            <a:r>
              <a:rPr lang="en-GB" sz="1600" dirty="0"/>
              <a:t>Boldly they rode and well,  </a:t>
            </a:r>
          </a:p>
          <a:p>
            <a:r>
              <a:rPr lang="en-GB" sz="1600" dirty="0"/>
              <a:t>Into the jaws of Death,  </a:t>
            </a:r>
          </a:p>
          <a:p>
            <a:r>
              <a:rPr lang="en-GB" sz="1600" dirty="0"/>
              <a:t>Into the mouth of Hell    </a:t>
            </a:r>
          </a:p>
          <a:p>
            <a:r>
              <a:rPr lang="en-GB" sz="1600" dirty="0"/>
              <a:t>  Rode the six hundred.  </a:t>
            </a:r>
          </a:p>
          <a:p>
            <a:endParaRPr lang="en-GB" sz="1600" dirty="0"/>
          </a:p>
          <a:p>
            <a:r>
              <a:rPr lang="en-GB" sz="1600" dirty="0" err="1"/>
              <a:t>Flash’d</a:t>
            </a:r>
            <a:r>
              <a:rPr lang="en-GB" sz="1600" dirty="0"/>
              <a:t> all their sabres bare,  </a:t>
            </a:r>
          </a:p>
          <a:p>
            <a:r>
              <a:rPr lang="en-GB" sz="1600" dirty="0" err="1"/>
              <a:t>Flash’d</a:t>
            </a:r>
            <a:r>
              <a:rPr lang="en-GB" sz="1600" dirty="0"/>
              <a:t> as they </a:t>
            </a:r>
            <a:r>
              <a:rPr lang="en-GB" sz="1600" dirty="0" err="1"/>
              <a:t>turn’d</a:t>
            </a:r>
            <a:r>
              <a:rPr lang="en-GB" sz="1600" dirty="0"/>
              <a:t> in air  </a:t>
            </a:r>
          </a:p>
          <a:p>
            <a:r>
              <a:rPr lang="en-GB" sz="1600" dirty="0" err="1"/>
              <a:t>Sabring</a:t>
            </a:r>
            <a:r>
              <a:rPr lang="en-GB" sz="1600" dirty="0"/>
              <a:t> the gunners there,  </a:t>
            </a:r>
          </a:p>
          <a:p>
            <a:r>
              <a:rPr lang="en-GB" sz="1600" dirty="0"/>
              <a:t>Charging an army, while   </a:t>
            </a:r>
          </a:p>
          <a:p>
            <a:r>
              <a:rPr lang="en-GB" sz="1600" dirty="0"/>
              <a:t>  All the world </a:t>
            </a:r>
            <a:r>
              <a:rPr lang="en-GB" sz="1600" dirty="0" err="1"/>
              <a:t>wonder’d</a:t>
            </a:r>
            <a:r>
              <a:rPr lang="en-GB" sz="1600" dirty="0"/>
              <a:t>:  </a:t>
            </a:r>
          </a:p>
          <a:p>
            <a:r>
              <a:rPr lang="en-GB" sz="1600" dirty="0"/>
              <a:t>Plunged in the battery-smoke  </a:t>
            </a:r>
          </a:p>
          <a:p>
            <a:r>
              <a:rPr lang="en-GB" sz="1600" dirty="0"/>
              <a:t>Right thro’ the line they broke;  </a:t>
            </a:r>
          </a:p>
          <a:p>
            <a:r>
              <a:rPr lang="en-GB" sz="1600" dirty="0"/>
              <a:t>Cossack and Russian  </a:t>
            </a:r>
          </a:p>
          <a:p>
            <a:r>
              <a:rPr lang="en-GB" sz="1600" dirty="0" err="1"/>
              <a:t>Reel’d</a:t>
            </a:r>
            <a:r>
              <a:rPr lang="en-GB" sz="1600" dirty="0"/>
              <a:t> from the sabre-stroke     </a:t>
            </a:r>
          </a:p>
          <a:p>
            <a:r>
              <a:rPr lang="en-GB" sz="1600" dirty="0"/>
              <a:t>  </a:t>
            </a:r>
            <a:r>
              <a:rPr lang="en-GB" sz="1600" dirty="0" err="1"/>
              <a:t>Shatter’d</a:t>
            </a:r>
            <a:r>
              <a:rPr lang="en-GB" sz="1600" dirty="0"/>
              <a:t> and </a:t>
            </a:r>
            <a:r>
              <a:rPr lang="en-GB" sz="1600" dirty="0" err="1"/>
              <a:t>sunder’d</a:t>
            </a:r>
            <a:r>
              <a:rPr lang="en-GB" sz="1600" dirty="0"/>
              <a:t>.  </a:t>
            </a:r>
          </a:p>
          <a:p>
            <a:r>
              <a:rPr lang="en-GB" sz="1600" dirty="0"/>
              <a:t>Then they rode back, but not  </a:t>
            </a:r>
          </a:p>
          <a:p>
            <a:r>
              <a:rPr lang="en-GB" sz="1600" dirty="0"/>
              <a:t>  Not the six hundred.  </a:t>
            </a:r>
          </a:p>
          <a:p>
            <a:r>
              <a:rPr lang="en-GB" sz="1400" b="1" dirty="0"/>
              <a:t>  </a:t>
            </a:r>
          </a:p>
          <a:p>
            <a:endParaRPr lang="en-GB" sz="1400" b="1" dirty="0"/>
          </a:p>
        </p:txBody>
      </p:sp>
      <p:sp>
        <p:nvSpPr>
          <p:cNvPr id="11" name="Rectangle 10"/>
          <p:cNvSpPr/>
          <p:nvPr/>
        </p:nvSpPr>
        <p:spPr>
          <a:xfrm>
            <a:off x="8588326" y="1230391"/>
            <a:ext cx="3148045" cy="4524315"/>
          </a:xfrm>
          <a:prstGeom prst="rect">
            <a:avLst/>
          </a:prstGeom>
        </p:spPr>
        <p:txBody>
          <a:bodyPr wrap="square">
            <a:spAutoFit/>
          </a:bodyPr>
          <a:lstStyle/>
          <a:p>
            <a:r>
              <a:rPr lang="en-GB" sz="1600" dirty="0"/>
              <a:t>Cannon to right of them,  </a:t>
            </a:r>
          </a:p>
          <a:p>
            <a:r>
              <a:rPr lang="en-GB" sz="1600" dirty="0"/>
              <a:t>Cannon to left of them,      </a:t>
            </a:r>
          </a:p>
          <a:p>
            <a:r>
              <a:rPr lang="en-GB" sz="1600" dirty="0"/>
              <a:t>Cannon behind them  </a:t>
            </a:r>
          </a:p>
          <a:p>
            <a:r>
              <a:rPr lang="en-GB" sz="1600" dirty="0"/>
              <a:t>  </a:t>
            </a:r>
            <a:r>
              <a:rPr lang="en-GB" sz="1600" dirty="0" err="1"/>
              <a:t>Volley’d</a:t>
            </a:r>
            <a:r>
              <a:rPr lang="en-GB" sz="1600" dirty="0"/>
              <a:t> and </a:t>
            </a:r>
            <a:r>
              <a:rPr lang="en-GB" sz="1600" dirty="0" err="1"/>
              <a:t>thunder’d</a:t>
            </a:r>
            <a:r>
              <a:rPr lang="en-GB" sz="1600" dirty="0"/>
              <a:t>;  </a:t>
            </a:r>
          </a:p>
          <a:p>
            <a:r>
              <a:rPr lang="en-GB" sz="1600" dirty="0" err="1"/>
              <a:t>Storm’d</a:t>
            </a:r>
            <a:r>
              <a:rPr lang="en-GB" sz="1600" dirty="0"/>
              <a:t> at with shot and shell,  </a:t>
            </a:r>
          </a:p>
          <a:p>
            <a:r>
              <a:rPr lang="en-GB" sz="1600" dirty="0"/>
              <a:t>While horse and hero fell,  </a:t>
            </a:r>
          </a:p>
          <a:p>
            <a:r>
              <a:rPr lang="en-GB" sz="1600" dirty="0"/>
              <a:t>They that had fought so well    </a:t>
            </a:r>
          </a:p>
          <a:p>
            <a:r>
              <a:rPr lang="en-GB" sz="1600" dirty="0"/>
              <a:t>Came thro’ the jaws of Death,  </a:t>
            </a:r>
          </a:p>
          <a:p>
            <a:r>
              <a:rPr lang="en-GB" sz="1600" dirty="0"/>
              <a:t>Back from the mouth of Hell,  </a:t>
            </a:r>
          </a:p>
          <a:p>
            <a:r>
              <a:rPr lang="en-GB" sz="1600" dirty="0"/>
              <a:t>All that was left of them,  </a:t>
            </a:r>
          </a:p>
          <a:p>
            <a:r>
              <a:rPr lang="en-GB" sz="1600" dirty="0"/>
              <a:t>  Left of six hundred.  </a:t>
            </a:r>
          </a:p>
          <a:p>
            <a:endParaRPr lang="en-GB" sz="1600" dirty="0"/>
          </a:p>
          <a:p>
            <a:r>
              <a:rPr lang="en-GB" sz="1600" dirty="0"/>
              <a:t>When can their glory fade?     </a:t>
            </a:r>
          </a:p>
          <a:p>
            <a:r>
              <a:rPr lang="en-GB" sz="1600" dirty="0"/>
              <a:t>O the wild charge they made!  </a:t>
            </a:r>
          </a:p>
          <a:p>
            <a:r>
              <a:rPr lang="en-GB" sz="1600" dirty="0"/>
              <a:t>  All the world </a:t>
            </a:r>
            <a:r>
              <a:rPr lang="en-GB" sz="1600" dirty="0" err="1"/>
              <a:t>wonder’d</a:t>
            </a:r>
            <a:r>
              <a:rPr lang="en-GB" sz="1600" dirty="0"/>
              <a:t>.  </a:t>
            </a:r>
          </a:p>
          <a:p>
            <a:r>
              <a:rPr lang="en-GB" sz="1600" dirty="0" err="1"/>
              <a:t>Honor</a:t>
            </a:r>
            <a:r>
              <a:rPr lang="en-GB" sz="1600" dirty="0"/>
              <a:t> the charge they made!  </a:t>
            </a:r>
          </a:p>
          <a:p>
            <a:r>
              <a:rPr lang="en-GB" sz="1600" dirty="0" err="1"/>
              <a:t>Honor</a:t>
            </a:r>
            <a:r>
              <a:rPr lang="en-GB" sz="1600" dirty="0"/>
              <a:t> the Light Brigade,  </a:t>
            </a:r>
          </a:p>
          <a:p>
            <a:r>
              <a:rPr lang="en-GB" sz="1600" dirty="0"/>
              <a:t>  Noble six hundred! </a:t>
            </a:r>
          </a:p>
        </p:txBody>
      </p:sp>
    </p:spTree>
    <p:extLst>
      <p:ext uri="{BB962C8B-B14F-4D97-AF65-F5344CB8AC3E}">
        <p14:creationId xmlns:p14="http://schemas.microsoft.com/office/powerpoint/2010/main" val="2257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87" y="159949"/>
            <a:ext cx="12190413" cy="654803"/>
          </a:xfrm>
          <a:prstGeom prst="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 FIND IT – HIGHLIGHT IT – ANNOTATE IT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9" name="TextBox 8"/>
          <p:cNvSpPr txBox="1"/>
          <p:nvPr/>
        </p:nvSpPr>
        <p:spPr>
          <a:xfrm>
            <a:off x="1197" y="917912"/>
            <a:ext cx="6009129" cy="6555641"/>
          </a:xfrm>
          <a:prstGeom prst="rect">
            <a:avLst/>
          </a:prstGeom>
          <a:noFill/>
        </p:spPr>
        <p:txBody>
          <a:bodyPr wrap="square" rtlCol="0">
            <a:spAutoFit/>
          </a:bodyPr>
          <a:lstStyle/>
          <a:p>
            <a:pPr marL="457200" indent="-457200" algn="ctr">
              <a:buAutoNum type="arabicPeriod"/>
            </a:pPr>
            <a:r>
              <a:rPr lang="en-GB" sz="2000" b="1" dirty="0"/>
              <a:t>Lines 1 and 2 – Highlight the language device used in these lines. Name the device and explain its effect. </a:t>
            </a:r>
          </a:p>
          <a:p>
            <a:pPr marL="457200" indent="-457200" algn="ctr">
              <a:buAutoNum type="arabicPeriod"/>
            </a:pPr>
            <a:endParaRPr lang="en-GB" sz="2000" b="1" dirty="0"/>
          </a:p>
          <a:p>
            <a:pPr marL="457200" indent="-457200" algn="ctr">
              <a:buAutoNum type="arabicPeriod"/>
            </a:pPr>
            <a:r>
              <a:rPr lang="en-GB" sz="2000" b="1" dirty="0"/>
              <a:t>Line 3 – Highlight ‘Valley of Death’ and discuss its connotations. EXTRA CHALLENGE: How is religion alluded to in this line?</a:t>
            </a:r>
          </a:p>
          <a:p>
            <a:pPr marL="457200" indent="-457200" algn="ctr">
              <a:buAutoNum type="arabicPeriod"/>
            </a:pPr>
            <a:endParaRPr lang="en-GB" sz="2000" b="1" dirty="0"/>
          </a:p>
          <a:p>
            <a:pPr marL="457200" indent="-457200" algn="ctr">
              <a:buAutoNum type="arabicPeriod"/>
            </a:pPr>
            <a:r>
              <a:rPr lang="en-GB" sz="2000" b="1" dirty="0"/>
              <a:t>Line 4. Highlight this line. How does Tennyson present the Light Brigade as a collective force here? Why do you think he does this?</a:t>
            </a:r>
          </a:p>
          <a:p>
            <a:pPr marL="457200" indent="-457200" algn="ctr">
              <a:buAutoNum type="arabicPeriod"/>
            </a:pPr>
            <a:endParaRPr lang="en-GB" sz="2000" b="1" dirty="0"/>
          </a:p>
          <a:p>
            <a:pPr marL="457200" indent="-457200" algn="ctr">
              <a:buAutoNum type="arabicPeriod"/>
            </a:pPr>
            <a:r>
              <a:rPr lang="en-GB" sz="2000" b="1" dirty="0"/>
              <a:t>Lines 5 and 6. Highlight the imperatives in these lines. What is the effect of these? What effect does the punctuation have?</a:t>
            </a:r>
          </a:p>
          <a:p>
            <a:pPr marL="457200" indent="-457200" algn="ctr">
              <a:buAutoNum type="arabicPeriod"/>
            </a:pPr>
            <a:endParaRPr lang="en-GB" sz="2000" b="1" dirty="0"/>
          </a:p>
          <a:p>
            <a:pPr marL="457200" indent="-457200" algn="ctr">
              <a:buAutoNum type="arabicPeriod"/>
            </a:pPr>
            <a:r>
              <a:rPr lang="en-GB" sz="2000" b="1" dirty="0"/>
              <a:t>Lines 5 and 6. Circle the words that belong to a militaristic semantic field. What do these words tell us about this battle?</a:t>
            </a:r>
          </a:p>
          <a:p>
            <a:pPr marL="457200" indent="-457200" algn="ctr">
              <a:buAutoNum type="arabicPeriod"/>
            </a:pPr>
            <a:endParaRPr lang="en-GB" sz="2000" b="1" dirty="0"/>
          </a:p>
          <a:p>
            <a:pPr marL="457200" indent="-457200" algn="ctr">
              <a:buAutoNum type="arabicPeriod"/>
            </a:pPr>
            <a:endParaRPr lang="en-GB" sz="2000" b="1" dirty="0"/>
          </a:p>
        </p:txBody>
      </p:sp>
      <p:sp>
        <p:nvSpPr>
          <p:cNvPr id="10" name="TextBox 9"/>
          <p:cNvSpPr txBox="1"/>
          <p:nvPr/>
        </p:nvSpPr>
        <p:spPr>
          <a:xfrm>
            <a:off x="6096793" y="917912"/>
            <a:ext cx="6009129" cy="7171194"/>
          </a:xfrm>
          <a:prstGeom prst="rect">
            <a:avLst/>
          </a:prstGeom>
          <a:noFill/>
        </p:spPr>
        <p:txBody>
          <a:bodyPr wrap="square" rtlCol="0">
            <a:spAutoFit/>
          </a:bodyPr>
          <a:lstStyle/>
          <a:p>
            <a:pPr algn="ctr"/>
            <a:r>
              <a:rPr lang="en-GB" sz="2000" b="1" dirty="0"/>
              <a:t>6. Line 10. Highlight the language device used in this line and label it. Explain what the question is asking and why Tennyson includes it. What is he saying about the men in the brigade?</a:t>
            </a:r>
          </a:p>
          <a:p>
            <a:pPr algn="ctr"/>
            <a:endParaRPr lang="en-GB" sz="2000" b="1" dirty="0"/>
          </a:p>
          <a:p>
            <a:pPr algn="ctr"/>
            <a:r>
              <a:rPr lang="en-GB" sz="2000" b="1" dirty="0"/>
              <a:t>7. Line 13. Highlight this line. Why do you think it is slightly indented? What effect does this have?</a:t>
            </a:r>
          </a:p>
          <a:p>
            <a:pPr algn="ctr"/>
            <a:endParaRPr lang="en-GB" sz="2000" b="1" dirty="0"/>
          </a:p>
          <a:p>
            <a:pPr algn="ctr"/>
            <a:r>
              <a:rPr lang="en-GB" sz="2000" b="1" dirty="0"/>
              <a:t>8. Lines 13 to 15. Highlight the anaphora in this stanza. Explain why you think it has been used. What is Tennyson suggesting about the men?</a:t>
            </a:r>
          </a:p>
          <a:p>
            <a:pPr algn="ctr"/>
            <a:endParaRPr lang="en-GB" sz="2000" b="1" dirty="0"/>
          </a:p>
          <a:p>
            <a:pPr algn="ctr"/>
            <a:r>
              <a:rPr lang="en-GB" sz="2000" b="1" dirty="0"/>
              <a:t>8. Line 15. What is required of the men in the brigade?</a:t>
            </a:r>
          </a:p>
          <a:p>
            <a:pPr algn="ctr"/>
            <a:endParaRPr lang="en-GB" sz="2000" b="1" dirty="0"/>
          </a:p>
          <a:p>
            <a:pPr algn="ctr"/>
            <a:r>
              <a:rPr lang="en-GB" sz="2000" b="1" dirty="0"/>
              <a:t>9. Lines 13 to 15. How does Tennyson create a sense that the soldiers have no control over their fate.</a:t>
            </a:r>
          </a:p>
          <a:p>
            <a:pPr algn="ctr"/>
            <a:endParaRPr lang="en-GB" sz="2000" b="1" dirty="0"/>
          </a:p>
          <a:p>
            <a:pPr algn="ctr"/>
            <a:r>
              <a:rPr lang="en-GB" sz="2000" b="1" dirty="0"/>
              <a:t>10. Line 17. Highlight ‘six hundred’. Why do you think Tennyson keeps repeating this?</a:t>
            </a:r>
          </a:p>
          <a:p>
            <a:pPr algn="ctr"/>
            <a:endParaRPr lang="en-GB" sz="2000" b="1" dirty="0"/>
          </a:p>
          <a:p>
            <a:pPr algn="ctr"/>
            <a:endParaRPr lang="en-GB" sz="2000" b="1" dirty="0"/>
          </a:p>
          <a:p>
            <a:pPr marL="457200" indent="-457200" algn="ctr">
              <a:buAutoNum type="arabicPeriod"/>
            </a:pPr>
            <a:endParaRPr lang="en-GB" sz="2000" b="1" dirty="0"/>
          </a:p>
          <a:p>
            <a:pPr marL="457200" indent="-457200" algn="ctr">
              <a:buAutoNum type="arabicPeriod"/>
            </a:pPr>
            <a:endParaRPr lang="en-GB" sz="2000" b="1" dirty="0"/>
          </a:p>
        </p:txBody>
      </p:sp>
    </p:spTree>
    <p:extLst>
      <p:ext uri="{BB962C8B-B14F-4D97-AF65-F5344CB8AC3E}">
        <p14:creationId xmlns:p14="http://schemas.microsoft.com/office/powerpoint/2010/main" val="141539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87" y="159949"/>
            <a:ext cx="12190413" cy="654803"/>
          </a:xfrm>
          <a:prstGeom prst="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 FIND IT – HIGHLIGHT IT – ANNOTATE IT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9" name="TextBox 8"/>
          <p:cNvSpPr txBox="1"/>
          <p:nvPr/>
        </p:nvSpPr>
        <p:spPr>
          <a:xfrm>
            <a:off x="1197" y="917912"/>
            <a:ext cx="6009129" cy="6247864"/>
          </a:xfrm>
          <a:prstGeom prst="rect">
            <a:avLst/>
          </a:prstGeom>
          <a:noFill/>
        </p:spPr>
        <p:txBody>
          <a:bodyPr wrap="square" rtlCol="0">
            <a:spAutoFit/>
          </a:bodyPr>
          <a:lstStyle/>
          <a:p>
            <a:pPr algn="ctr"/>
            <a:r>
              <a:rPr lang="en-GB" sz="2000" b="1" dirty="0"/>
              <a:t>11. Lines 18 to 20 – Highlight these lines. What device does Tennyson use to portray the Russian bombardment? Explain as annotations in your anthology. </a:t>
            </a:r>
          </a:p>
          <a:p>
            <a:pPr algn="ctr"/>
            <a:endParaRPr lang="en-GB" sz="2000" b="1" dirty="0"/>
          </a:p>
          <a:p>
            <a:pPr algn="ctr"/>
            <a:r>
              <a:rPr lang="en-GB" sz="2000" b="1" dirty="0"/>
              <a:t>12. Lines 18-20 – Which words in these lines continue to portray the soldiers as an unstoppable force. </a:t>
            </a:r>
          </a:p>
          <a:p>
            <a:pPr algn="ctr"/>
            <a:endParaRPr lang="en-GB" sz="2000" b="1" dirty="0"/>
          </a:p>
          <a:p>
            <a:pPr algn="ctr"/>
            <a:r>
              <a:rPr lang="en-GB" sz="2000" b="1" dirty="0"/>
              <a:t>13. Line 22. Highlight the verbs and discuss their connotations. How do they present the noises and dangers of the battlefield?</a:t>
            </a:r>
          </a:p>
          <a:p>
            <a:pPr algn="ctr"/>
            <a:endParaRPr lang="en-GB" sz="2000" b="1" dirty="0"/>
          </a:p>
          <a:p>
            <a:pPr algn="ctr"/>
            <a:r>
              <a:rPr lang="en-GB" sz="2000" b="1" dirty="0"/>
              <a:t>14. Line 22. Highlight this line. Which device has been used? Why? Explain the effect as annotations in the anthology.</a:t>
            </a:r>
          </a:p>
          <a:p>
            <a:pPr algn="ctr"/>
            <a:endParaRPr lang="en-GB" sz="2000" b="1" dirty="0"/>
          </a:p>
          <a:p>
            <a:pPr algn="ctr"/>
            <a:r>
              <a:rPr lang="en-GB" sz="2000" b="1" dirty="0"/>
              <a:t>15. Line 23. Highlight the adverb and explain how it presents the soldiers in the battle. </a:t>
            </a:r>
          </a:p>
          <a:p>
            <a:pPr marL="457200" indent="-457200" algn="ctr">
              <a:buAutoNum type="arabicPeriod"/>
            </a:pPr>
            <a:endParaRPr lang="en-GB" sz="2000" b="1" dirty="0"/>
          </a:p>
          <a:p>
            <a:pPr marL="457200" indent="-457200" algn="ctr">
              <a:buAutoNum type="arabicPeriod"/>
            </a:pPr>
            <a:endParaRPr lang="en-GB" sz="2000" b="1" dirty="0"/>
          </a:p>
        </p:txBody>
      </p:sp>
      <p:sp>
        <p:nvSpPr>
          <p:cNvPr id="5" name="TextBox 4"/>
          <p:cNvSpPr txBox="1"/>
          <p:nvPr/>
        </p:nvSpPr>
        <p:spPr>
          <a:xfrm>
            <a:off x="6010326" y="917912"/>
            <a:ext cx="6009129" cy="6555641"/>
          </a:xfrm>
          <a:prstGeom prst="rect">
            <a:avLst/>
          </a:prstGeom>
          <a:noFill/>
        </p:spPr>
        <p:txBody>
          <a:bodyPr wrap="square" rtlCol="0">
            <a:spAutoFit/>
          </a:bodyPr>
          <a:lstStyle/>
          <a:p>
            <a:pPr algn="ctr"/>
            <a:r>
              <a:rPr lang="en-GB" sz="2000" b="1" dirty="0"/>
              <a:t>16. Lines 24 and 25. Identify the two language devices used in this line and explain their effect. </a:t>
            </a:r>
          </a:p>
          <a:p>
            <a:pPr algn="ctr"/>
            <a:endParaRPr lang="en-GB" sz="2000" b="1" dirty="0"/>
          </a:p>
          <a:p>
            <a:pPr algn="ctr"/>
            <a:r>
              <a:rPr lang="en-GB" sz="2000" b="1" dirty="0"/>
              <a:t>17. Lines 27 to 30. How is the power of the British presented here? Highlight language used and make notes in your anthology.</a:t>
            </a:r>
          </a:p>
          <a:p>
            <a:pPr algn="ctr"/>
            <a:endParaRPr lang="en-GB" sz="2000" b="1" dirty="0"/>
          </a:p>
          <a:p>
            <a:pPr algn="ctr"/>
            <a:r>
              <a:rPr lang="en-GB" sz="2000" b="1" dirty="0"/>
              <a:t>18. Lines 30 to 37. Highlight all the verbs in this section. What are the connotations of these verbs? How are the soldiers acting and what does it tell you about their experience? </a:t>
            </a:r>
          </a:p>
          <a:p>
            <a:pPr algn="ctr"/>
            <a:endParaRPr lang="en-GB" sz="2000" b="1" dirty="0"/>
          </a:p>
          <a:p>
            <a:pPr algn="ctr"/>
            <a:r>
              <a:rPr lang="en-GB" sz="2000" b="1" dirty="0"/>
              <a:t>19. Line 37 to 38. What has happened to the ‘noble six hundred’?</a:t>
            </a:r>
          </a:p>
          <a:p>
            <a:pPr algn="ctr"/>
            <a:endParaRPr lang="en-GB" sz="2000" b="1" dirty="0"/>
          </a:p>
          <a:p>
            <a:pPr algn="ctr"/>
            <a:r>
              <a:rPr lang="en-GB" sz="2000" b="1" dirty="0"/>
              <a:t>20. Line 39 to 43. Identify the major language devices and word classes used here. Explain their effect as annotations. EXTRA CHALLENGE: Look for where these devices have occurred before. Why repeat them?</a:t>
            </a:r>
          </a:p>
          <a:p>
            <a:pPr marL="457200" indent="-457200" algn="ctr">
              <a:buAutoNum type="arabicPeriod"/>
            </a:pPr>
            <a:endParaRPr lang="en-GB" sz="2000" b="1" dirty="0"/>
          </a:p>
          <a:p>
            <a:pPr marL="457200" indent="-457200" algn="ctr">
              <a:buAutoNum type="arabicPeriod"/>
            </a:pPr>
            <a:endParaRPr lang="en-GB" sz="2000" b="1" dirty="0"/>
          </a:p>
        </p:txBody>
      </p:sp>
    </p:spTree>
    <p:extLst>
      <p:ext uri="{BB962C8B-B14F-4D97-AF65-F5344CB8AC3E}">
        <p14:creationId xmlns:p14="http://schemas.microsoft.com/office/powerpoint/2010/main" val="208851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87" y="159949"/>
            <a:ext cx="12190413" cy="654803"/>
          </a:xfrm>
          <a:prstGeom prst="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 FIND IT – HIGHLIGHT IT – ANNOTATE IT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9" name="TextBox 8"/>
          <p:cNvSpPr txBox="1"/>
          <p:nvPr/>
        </p:nvSpPr>
        <p:spPr>
          <a:xfrm>
            <a:off x="6093585" y="1070312"/>
            <a:ext cx="6009129" cy="2862322"/>
          </a:xfrm>
          <a:prstGeom prst="rect">
            <a:avLst/>
          </a:prstGeom>
          <a:noFill/>
        </p:spPr>
        <p:txBody>
          <a:bodyPr wrap="square" rtlCol="0">
            <a:spAutoFit/>
          </a:bodyPr>
          <a:lstStyle/>
          <a:p>
            <a:pPr algn="ctr"/>
            <a:r>
              <a:rPr lang="en-GB" sz="2000" b="1" dirty="0"/>
              <a:t>26. Line 55. Highlight the adjective in this sentence. Discuss its connotations.</a:t>
            </a:r>
          </a:p>
          <a:p>
            <a:pPr algn="ctr"/>
            <a:endParaRPr lang="en-GB" sz="2000" b="1" dirty="0"/>
          </a:p>
          <a:p>
            <a:pPr algn="ctr"/>
            <a:r>
              <a:rPr lang="en-GB" sz="2000" b="1" dirty="0"/>
              <a:t>27. The entire poem. What could you say about the structure of the poem? Why six stanzas? Why are some stanzas longer than others. Discuss as annotations in your anthology. </a:t>
            </a:r>
          </a:p>
          <a:p>
            <a:pPr marL="457200" indent="-457200" algn="ctr">
              <a:buAutoNum type="arabicPeriod"/>
            </a:pPr>
            <a:endParaRPr lang="en-GB" sz="2000" b="1" dirty="0"/>
          </a:p>
          <a:p>
            <a:pPr marL="457200" indent="-457200" algn="ctr">
              <a:buAutoNum type="arabicPeriod"/>
            </a:pPr>
            <a:endParaRPr lang="en-GB" sz="2000" b="1" dirty="0"/>
          </a:p>
        </p:txBody>
      </p:sp>
      <p:sp>
        <p:nvSpPr>
          <p:cNvPr id="7" name="TextBox 6"/>
          <p:cNvSpPr txBox="1"/>
          <p:nvPr/>
        </p:nvSpPr>
        <p:spPr>
          <a:xfrm>
            <a:off x="153597" y="1070312"/>
            <a:ext cx="6009129" cy="6247864"/>
          </a:xfrm>
          <a:prstGeom prst="rect">
            <a:avLst/>
          </a:prstGeom>
          <a:noFill/>
        </p:spPr>
        <p:txBody>
          <a:bodyPr wrap="square" rtlCol="0">
            <a:spAutoFit/>
          </a:bodyPr>
          <a:lstStyle/>
          <a:p>
            <a:pPr algn="ctr"/>
            <a:r>
              <a:rPr lang="en-GB" sz="2000" b="1" dirty="0"/>
              <a:t>21. Line 44. What device has been used here? Why is it used? What does Tennyson want to draw the reader’s attention to?</a:t>
            </a:r>
          </a:p>
          <a:p>
            <a:pPr algn="ctr"/>
            <a:endParaRPr lang="en-GB" sz="2000" b="1" dirty="0"/>
          </a:p>
          <a:p>
            <a:pPr algn="ctr"/>
            <a:r>
              <a:rPr lang="en-GB" sz="2000" b="1" dirty="0"/>
              <a:t>22. Line 48 to 49. Tennyson still continues to describe the men as an unstoppable force. He still refers to them as ‘six hundred’ even though many have died. Why do you think he does this?</a:t>
            </a:r>
          </a:p>
          <a:p>
            <a:pPr algn="ctr"/>
            <a:endParaRPr lang="en-GB" sz="2000" b="1" dirty="0"/>
          </a:p>
          <a:p>
            <a:pPr algn="ctr"/>
            <a:r>
              <a:rPr lang="en-GB" sz="2000" b="1" dirty="0"/>
              <a:t>23. Lines 50 to 55. How has the tone changed here in this final stanza? Why does it change?</a:t>
            </a:r>
          </a:p>
          <a:p>
            <a:pPr algn="ctr"/>
            <a:endParaRPr lang="en-GB" sz="2000" b="1" dirty="0"/>
          </a:p>
          <a:p>
            <a:pPr algn="ctr"/>
            <a:r>
              <a:rPr lang="en-GB" sz="2000" b="1" dirty="0"/>
              <a:t>24. Line 51 to 52. What is the speaker saying about the charge on reflection?</a:t>
            </a:r>
          </a:p>
          <a:p>
            <a:pPr algn="ctr"/>
            <a:endParaRPr lang="en-GB" sz="2000" b="1" dirty="0"/>
          </a:p>
          <a:p>
            <a:pPr algn="ctr"/>
            <a:r>
              <a:rPr lang="en-GB" sz="2000" b="1" dirty="0"/>
              <a:t>25. Line 53 to 54. Highlight the imperatives Tennyson uses and explain why he uses them. What does he want this readers to do?</a:t>
            </a:r>
          </a:p>
          <a:p>
            <a:pPr marL="457200" indent="-457200" algn="ctr">
              <a:buAutoNum type="arabicPeriod"/>
            </a:pPr>
            <a:endParaRPr lang="en-GB" sz="2000" b="1" dirty="0"/>
          </a:p>
          <a:p>
            <a:pPr marL="457200" indent="-457200" algn="ctr">
              <a:buAutoNum type="arabicPeriod"/>
            </a:pPr>
            <a:endParaRPr lang="en-GB" sz="2000" b="1" dirty="0"/>
          </a:p>
        </p:txBody>
      </p:sp>
    </p:spTree>
    <p:extLst>
      <p:ext uri="{BB962C8B-B14F-4D97-AF65-F5344CB8AC3E}">
        <p14:creationId xmlns:p14="http://schemas.microsoft.com/office/powerpoint/2010/main" val="105585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87" y="159949"/>
            <a:ext cx="12190413" cy="654803"/>
          </a:xfrm>
          <a:prstGeom prst="rect">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CONSIDER THIS: DACTYLIC DIMETER</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2" name="Rectangle 1"/>
          <p:cNvSpPr/>
          <p:nvPr/>
        </p:nvSpPr>
        <p:spPr>
          <a:xfrm>
            <a:off x="397791" y="1082183"/>
            <a:ext cx="11394830" cy="4247317"/>
          </a:xfrm>
          <a:prstGeom prst="rect">
            <a:avLst/>
          </a:prstGeom>
        </p:spPr>
        <p:txBody>
          <a:bodyPr wrap="square">
            <a:spAutoFit/>
          </a:bodyPr>
          <a:lstStyle/>
          <a:p>
            <a:r>
              <a:rPr lang="en-GB" dirty="0"/>
              <a:t>Now for the meter. This part of the poem's form is definitely less complicated, once you get the hang of it. The first thing we'll look for in each line is which syllables are emphasized. We call that the ‘stress.’ In general, there are two main stresses in each line of the poem.  For example, in Stanza 2, the stressed syllables in </a:t>
            </a:r>
            <a:r>
              <a:rPr lang="en-GB" b="1" dirty="0">
                <a:effectLst>
                  <a:outerShdw blurRad="38100" dist="38100" dir="2700000" algn="tl">
                    <a:srgbClr val="000000">
                      <a:alpha val="43137"/>
                    </a:srgbClr>
                  </a:outerShdw>
                </a:effectLst>
              </a:rPr>
              <a:t>bold</a:t>
            </a:r>
            <a:r>
              <a:rPr lang="en-GB" dirty="0"/>
              <a:t>:</a:t>
            </a:r>
          </a:p>
          <a:p>
            <a:endParaRPr lang="en-GB" dirty="0"/>
          </a:p>
          <a:p>
            <a:r>
              <a:rPr lang="en-GB" dirty="0"/>
              <a:t>"</a:t>
            </a:r>
            <a:r>
              <a:rPr lang="en-GB" b="1" dirty="0">
                <a:effectLst>
                  <a:outerShdw blurRad="38100" dist="38100" dir="2700000" algn="tl">
                    <a:srgbClr val="000000">
                      <a:alpha val="43137"/>
                    </a:srgbClr>
                  </a:outerShdw>
                </a:effectLst>
              </a:rPr>
              <a:t>For</a:t>
            </a:r>
            <a:r>
              <a:rPr lang="en-GB" dirty="0"/>
              <a:t>ward, the | </a:t>
            </a:r>
            <a:r>
              <a:rPr lang="en-GB" b="1" dirty="0">
                <a:effectLst>
                  <a:outerShdw blurRad="38100" dist="38100" dir="2700000" algn="tl">
                    <a:srgbClr val="000000">
                      <a:alpha val="43137"/>
                    </a:srgbClr>
                  </a:outerShdw>
                </a:effectLst>
              </a:rPr>
              <a:t>Light</a:t>
            </a:r>
            <a:r>
              <a:rPr lang="en-GB" dirty="0"/>
              <a:t> Brigade!" </a:t>
            </a:r>
            <a:br>
              <a:rPr lang="en-GB" dirty="0"/>
            </a:br>
            <a:r>
              <a:rPr lang="en-GB" b="1" dirty="0">
                <a:effectLst>
                  <a:outerShdw blurRad="38100" dist="38100" dir="2700000" algn="tl">
                    <a:srgbClr val="000000">
                      <a:alpha val="43137"/>
                    </a:srgbClr>
                  </a:outerShdw>
                </a:effectLst>
              </a:rPr>
              <a:t>Was</a:t>
            </a:r>
            <a:r>
              <a:rPr lang="en-GB" dirty="0"/>
              <a:t> there a |</a:t>
            </a:r>
            <a:r>
              <a:rPr lang="en-GB" dirty="0">
                <a:effectLst>
                  <a:outerShdw blurRad="38100" dist="38100" dir="2700000" algn="tl">
                    <a:srgbClr val="000000">
                      <a:alpha val="43137"/>
                    </a:srgbClr>
                  </a:outerShdw>
                </a:effectLst>
              </a:rPr>
              <a:t> </a:t>
            </a:r>
            <a:r>
              <a:rPr lang="en-GB" b="1" dirty="0">
                <a:effectLst>
                  <a:outerShdw blurRad="38100" dist="38100" dir="2700000" algn="tl">
                    <a:srgbClr val="000000">
                      <a:alpha val="43137"/>
                    </a:srgbClr>
                  </a:outerShdw>
                </a:effectLst>
              </a:rPr>
              <a:t>man</a:t>
            </a:r>
            <a:r>
              <a:rPr lang="en-GB" dirty="0"/>
              <a:t> dismayed?</a:t>
            </a:r>
            <a:br>
              <a:rPr lang="en-GB" dirty="0"/>
            </a:br>
            <a:r>
              <a:rPr lang="en-GB" b="1" dirty="0">
                <a:effectLst>
                  <a:outerShdw blurRad="38100" dist="38100" dir="2700000" algn="tl">
                    <a:srgbClr val="000000">
                      <a:alpha val="43137"/>
                    </a:srgbClr>
                  </a:outerShdw>
                </a:effectLst>
              </a:rPr>
              <a:t>Not</a:t>
            </a:r>
            <a:r>
              <a:rPr lang="en-GB" dirty="0"/>
              <a:t> though the | </a:t>
            </a:r>
            <a:r>
              <a:rPr lang="en-GB" b="1" dirty="0">
                <a:effectLst>
                  <a:outerShdw blurRad="38100" dist="38100" dir="2700000" algn="tl">
                    <a:srgbClr val="000000">
                      <a:alpha val="43137"/>
                    </a:srgbClr>
                  </a:outerShdw>
                </a:effectLst>
              </a:rPr>
              <a:t>sol</a:t>
            </a:r>
            <a:r>
              <a:rPr lang="en-GB" dirty="0"/>
              <a:t>dier knew </a:t>
            </a:r>
            <a:br>
              <a:rPr lang="en-GB" dirty="0"/>
            </a:br>
            <a:r>
              <a:rPr lang="en-GB" b="1" dirty="0">
                <a:effectLst>
                  <a:outerShdw blurRad="38100" dist="38100" dir="2700000" algn="tl">
                    <a:srgbClr val="000000">
                      <a:alpha val="43137"/>
                    </a:srgbClr>
                  </a:outerShdw>
                </a:effectLst>
              </a:rPr>
              <a:t>Some</a:t>
            </a:r>
            <a:r>
              <a:rPr lang="en-GB" dirty="0"/>
              <a:t>one had | </a:t>
            </a:r>
            <a:r>
              <a:rPr lang="en-GB" b="1" dirty="0">
                <a:effectLst>
                  <a:outerShdw blurRad="38100" dist="38100" dir="2700000" algn="tl">
                    <a:srgbClr val="000000">
                      <a:alpha val="43137"/>
                    </a:srgbClr>
                  </a:outerShdw>
                </a:effectLst>
              </a:rPr>
              <a:t>blun</a:t>
            </a:r>
            <a:r>
              <a:rPr lang="en-GB" dirty="0"/>
              <a:t>dered. </a:t>
            </a:r>
            <a:br>
              <a:rPr lang="en-GB" dirty="0"/>
            </a:br>
            <a:r>
              <a:rPr lang="en-GB" b="1" dirty="0">
                <a:effectLst>
                  <a:outerShdw blurRad="38100" dist="38100" dir="2700000" algn="tl">
                    <a:srgbClr val="000000">
                      <a:alpha val="43137"/>
                    </a:srgbClr>
                  </a:outerShdw>
                </a:effectLst>
              </a:rPr>
              <a:t>Theirs</a:t>
            </a:r>
            <a:r>
              <a:rPr lang="en-GB" dirty="0"/>
              <a:t> not to | </a:t>
            </a:r>
            <a:r>
              <a:rPr lang="en-GB" b="1" dirty="0">
                <a:effectLst>
                  <a:outerShdw blurRad="38100" dist="38100" dir="2700000" algn="tl">
                    <a:srgbClr val="000000">
                      <a:alpha val="43137"/>
                    </a:srgbClr>
                  </a:outerShdw>
                </a:effectLst>
              </a:rPr>
              <a:t>make</a:t>
            </a:r>
            <a:r>
              <a:rPr lang="en-GB" dirty="0"/>
              <a:t> reply, </a:t>
            </a:r>
            <a:br>
              <a:rPr lang="en-GB" dirty="0"/>
            </a:br>
            <a:r>
              <a:rPr lang="en-GB" b="1" dirty="0">
                <a:effectLst>
                  <a:outerShdw blurRad="38100" dist="38100" dir="2700000" algn="tl">
                    <a:srgbClr val="000000">
                      <a:alpha val="43137"/>
                    </a:srgbClr>
                  </a:outerShdw>
                </a:effectLst>
              </a:rPr>
              <a:t>Theirs</a:t>
            </a:r>
            <a:r>
              <a:rPr lang="en-GB" dirty="0">
                <a:effectLst>
                  <a:outerShdw blurRad="38100" dist="38100" dir="2700000" algn="tl">
                    <a:srgbClr val="000000">
                      <a:alpha val="43137"/>
                    </a:srgbClr>
                  </a:outerShdw>
                </a:effectLst>
              </a:rPr>
              <a:t> </a:t>
            </a:r>
            <a:r>
              <a:rPr lang="en-GB" dirty="0"/>
              <a:t>not to | </a:t>
            </a:r>
            <a:r>
              <a:rPr lang="en-GB" b="1" dirty="0">
                <a:effectLst>
                  <a:outerShdw blurRad="38100" dist="38100" dir="2700000" algn="tl">
                    <a:srgbClr val="000000">
                      <a:alpha val="43137"/>
                    </a:srgbClr>
                  </a:outerShdw>
                </a:effectLst>
              </a:rPr>
              <a:t>reas</a:t>
            </a:r>
            <a:r>
              <a:rPr lang="en-GB" dirty="0"/>
              <a:t>on why, </a:t>
            </a:r>
            <a:br>
              <a:rPr lang="en-GB" dirty="0"/>
            </a:br>
            <a:r>
              <a:rPr lang="en-GB" b="1" dirty="0">
                <a:effectLst>
                  <a:outerShdw blurRad="38100" dist="38100" dir="2700000" algn="tl">
                    <a:srgbClr val="000000">
                      <a:alpha val="43137"/>
                    </a:srgbClr>
                  </a:outerShdw>
                </a:effectLst>
              </a:rPr>
              <a:t>Theirs</a:t>
            </a:r>
            <a:r>
              <a:rPr lang="en-GB" dirty="0"/>
              <a:t> but to | </a:t>
            </a:r>
            <a:r>
              <a:rPr lang="en-GB" b="1" dirty="0">
                <a:effectLst>
                  <a:outerShdw blurRad="38100" dist="38100" dir="2700000" algn="tl">
                    <a:srgbClr val="000000">
                      <a:alpha val="43137"/>
                    </a:srgbClr>
                  </a:outerShdw>
                </a:effectLst>
              </a:rPr>
              <a:t>do</a:t>
            </a:r>
            <a:r>
              <a:rPr lang="en-GB" dirty="0"/>
              <a:t> and die. </a:t>
            </a:r>
            <a:br>
              <a:rPr lang="en-GB" dirty="0"/>
            </a:br>
            <a:endParaRPr lang="en-GB" dirty="0"/>
          </a:p>
          <a:p>
            <a:r>
              <a:rPr lang="en-GB" dirty="0"/>
              <a:t>See the pattern there? The stressed syllables come at the beginning and in the middle of the line. They are always followed by two unstressed (or less stressed) syllables. Try saying that first line out loud: "</a:t>
            </a:r>
            <a:r>
              <a:rPr lang="en-GB" b="1" dirty="0"/>
              <a:t>For</a:t>
            </a:r>
            <a:r>
              <a:rPr lang="en-GB" dirty="0"/>
              <a:t>-ward, the/ </a:t>
            </a:r>
            <a:r>
              <a:rPr lang="en-GB" b="1" dirty="0"/>
              <a:t>Light</a:t>
            </a:r>
            <a:r>
              <a:rPr lang="en-GB" dirty="0"/>
              <a:t> </a:t>
            </a:r>
            <a:r>
              <a:rPr lang="en-GB" dirty="0" err="1"/>
              <a:t>Bri-gade</a:t>
            </a:r>
            <a:r>
              <a:rPr lang="en-GB" dirty="0"/>
              <a:t>!" Hear that rhythm? DUM-da-da </a:t>
            </a:r>
            <a:r>
              <a:rPr lang="en-GB" dirty="0" err="1"/>
              <a:t>DUM-da-da</a:t>
            </a:r>
            <a:r>
              <a:rPr lang="en-GB" dirty="0"/>
              <a:t>.</a:t>
            </a:r>
          </a:p>
        </p:txBody>
      </p:sp>
    </p:spTree>
    <p:extLst>
      <p:ext uri="{BB962C8B-B14F-4D97-AF65-F5344CB8AC3E}">
        <p14:creationId xmlns:p14="http://schemas.microsoft.com/office/powerpoint/2010/main" val="285999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c30aa04d24a07937a2b09f4145c986e6">
  <xsd:schema xmlns:xsd="http://www.w3.org/2001/XMLSchema" xmlns:xs="http://www.w3.org/2001/XMLSchema" xmlns:p="http://schemas.microsoft.com/office/2006/metadata/properties" xmlns:ns2="82762546-134f-435b-a3d8-01776a5e047b" xmlns:ns3="67fdbd2b-1973-427c-bffa-6d718ee9b636" targetNamespace="http://schemas.microsoft.com/office/2006/metadata/properties" ma:root="true" ma:fieldsID="641fa8d89fc11a00723e8facf33a9f09" ns2:_="" ns3:_="">
    <xsd:import namespace="82762546-134f-435b-a3d8-01776a5e047b"/>
    <xsd:import namespace="67fdbd2b-1973-427c-bffa-6d718ee9b6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7258B9-4D70-4454-A87F-5ECEE9480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62546-134f-435b-a3d8-01776a5e047b"/>
    <ds:schemaRef ds:uri="67fdbd2b-1973-427c-bffa-6d718ee9b6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8E183C-5189-4762-8122-EF197448C40F}">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82762546-134f-435b-a3d8-01776a5e047b"/>
    <ds:schemaRef ds:uri="67fdbd2b-1973-427c-bffa-6d718ee9b63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CC70101-E302-40B8-8CCB-18D4991518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TotalTime>
  <Words>1814</Words>
  <Application>Microsoft Office PowerPoint</Application>
  <PresentationFormat>Widescreen</PresentationFormat>
  <Paragraphs>170</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Berlin Sans FB</vt:lpstr>
      <vt:lpstr>Calibri</vt:lpstr>
      <vt:lpstr>Calibri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Pryke</dc:creator>
  <cp:lastModifiedBy>Britton, Louise</cp:lastModifiedBy>
  <cp:revision>27</cp:revision>
  <cp:lastPrinted>2019-10-09T07:19:02Z</cp:lastPrinted>
  <dcterms:created xsi:type="dcterms:W3CDTF">2018-02-25T13:49:56Z</dcterms:created>
  <dcterms:modified xsi:type="dcterms:W3CDTF">2020-06-26T14:08:56Z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0x01010002147561AB51DF428788596ACB76AD16</vt:lpwstr>
  </property>
</Properties>
</file>