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9" r:id="rId6"/>
    <p:sldId id="268" r:id="rId7"/>
    <p:sldId id="269" r:id="rId8"/>
    <p:sldId id="258" r:id="rId9"/>
    <p:sldId id="265" r:id="rId10"/>
    <p:sldId id="270" r:id="rId11"/>
    <p:sldId id="261" r:id="rId12"/>
    <p:sldId id="262" r:id="rId13"/>
    <p:sldId id="263" r:id="rId14"/>
    <p:sldId id="264" r:id="rId15"/>
    <p:sldId id="267" r:id="rId16"/>
    <p:sldId id="266" r:id="rId17"/>
  </p:sldIdLst>
  <p:sldSz cx="12192000" cy="6858000"/>
  <p:notesSz cx="6797675" cy="9982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4CDF49-855A-436F-9C62-B19C4891C3C8}" v="74" dt="2025-02-27T15:28:08.095"/>
    <p1510:client id="{E27E037A-A5CA-41CC-9772-8B310E4BDDB1}" v="45" dt="2025-02-27T16:35:06.830"/>
    <p1510:client id="{E4945FCD-3897-24C5-8525-374B19F316B9}" v="1" dt="2025-02-27T17:25:54.8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500063"/>
          </a:xfrm>
          <a:prstGeom prst="rect">
            <a:avLst/>
          </a:prstGeom>
        </p:spPr>
        <p:txBody>
          <a:bodyPr vert="horz" lIns="91440" tIns="45720" rIns="91440" bIns="45720" rtlCol="0"/>
          <a:lstStyle>
            <a:lvl1pPr algn="r">
              <a:defRPr sz="1200"/>
            </a:lvl1pPr>
          </a:lstStyle>
          <a:p>
            <a:fld id="{5FCB4644-7D29-430A-B9C1-2365AD006158}" type="datetimeFigureOut">
              <a:rPr lang="en-GB" smtClean="0"/>
              <a:t>28/02/2025</a:t>
            </a:fld>
            <a:endParaRPr lang="en-GB"/>
          </a:p>
        </p:txBody>
      </p:sp>
      <p:sp>
        <p:nvSpPr>
          <p:cNvPr id="4" name="Slide Image Placeholder 3"/>
          <p:cNvSpPr>
            <a:spLocks noGrp="1" noRot="1" noChangeAspect="1"/>
          </p:cNvSpPr>
          <p:nvPr>
            <p:ph type="sldImg" idx="2"/>
          </p:nvPr>
        </p:nvSpPr>
        <p:spPr>
          <a:xfrm>
            <a:off x="404813" y="1247775"/>
            <a:ext cx="5988050" cy="33686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803775"/>
            <a:ext cx="5438775" cy="39306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82138"/>
            <a:ext cx="2946400" cy="50006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82138"/>
            <a:ext cx="2946400" cy="500062"/>
          </a:xfrm>
          <a:prstGeom prst="rect">
            <a:avLst/>
          </a:prstGeom>
        </p:spPr>
        <p:txBody>
          <a:bodyPr vert="horz" lIns="91440" tIns="45720" rIns="91440" bIns="45720" rtlCol="0" anchor="b"/>
          <a:lstStyle>
            <a:lvl1pPr algn="r">
              <a:defRPr sz="1200"/>
            </a:lvl1pPr>
          </a:lstStyle>
          <a:p>
            <a:fld id="{73E97A3A-E339-4BE4-BF1E-7C1B3C1D9F23}" type="slidenum">
              <a:rPr lang="en-GB" smtClean="0"/>
              <a:t>‹#›</a:t>
            </a:fld>
            <a:endParaRPr lang="en-GB"/>
          </a:p>
        </p:txBody>
      </p:sp>
    </p:spTree>
    <p:extLst>
      <p:ext uri="{BB962C8B-B14F-4D97-AF65-F5344CB8AC3E}">
        <p14:creationId xmlns:p14="http://schemas.microsoft.com/office/powerpoint/2010/main" val="275609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Students will do this via Microsoft Forms. A link will be sent to the  parental email address. Please do not rush to complete this, it is not run on a ‘first come first served basis’. Students should ensure that they have seen the subject presentations that will take place in classes, spoken to members of staff and discussed their options at home before making final choices and submitting responses.</a:t>
            </a:r>
          </a:p>
          <a:p>
            <a:endParaRPr lang="en-GB"/>
          </a:p>
        </p:txBody>
      </p:sp>
      <p:sp>
        <p:nvSpPr>
          <p:cNvPr id="4" name="Slide Number Placeholder 3"/>
          <p:cNvSpPr>
            <a:spLocks noGrp="1"/>
          </p:cNvSpPr>
          <p:nvPr>
            <p:ph type="sldNum" sz="quarter" idx="5"/>
          </p:nvPr>
        </p:nvSpPr>
        <p:spPr/>
        <p:txBody>
          <a:bodyPr/>
          <a:lstStyle/>
          <a:p>
            <a:fld id="{73E97A3A-E339-4BE4-BF1E-7C1B3C1D9F23}" type="slidenum">
              <a:rPr lang="en-GB" smtClean="0"/>
              <a:t>5</a:t>
            </a:fld>
            <a:endParaRPr lang="en-GB"/>
          </a:p>
        </p:txBody>
      </p:sp>
    </p:spTree>
    <p:extLst>
      <p:ext uri="{BB962C8B-B14F-4D97-AF65-F5344CB8AC3E}">
        <p14:creationId xmlns:p14="http://schemas.microsoft.com/office/powerpoint/2010/main" val="369486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The EBACC is a qualification gained if you opt for, and pass; English Language and Literature, Maths, Science (combined or triple), History or Geography and  French. Some higher education providers like applicants to have this qualification as it shows a broad experience of academic subjects. There is some evidence that students who take the EBACC go on to stay in study for longer and perform better in English and Maths.</a:t>
            </a:r>
          </a:p>
          <a:p>
            <a:endParaRPr lang="en-GB"/>
          </a:p>
        </p:txBody>
      </p:sp>
      <p:sp>
        <p:nvSpPr>
          <p:cNvPr id="4" name="Slide Number Placeholder 3"/>
          <p:cNvSpPr>
            <a:spLocks noGrp="1"/>
          </p:cNvSpPr>
          <p:nvPr>
            <p:ph type="sldNum" sz="quarter" idx="5"/>
          </p:nvPr>
        </p:nvSpPr>
        <p:spPr/>
        <p:txBody>
          <a:bodyPr/>
          <a:lstStyle/>
          <a:p>
            <a:fld id="{73E97A3A-E339-4BE4-BF1E-7C1B3C1D9F23}" type="slidenum">
              <a:rPr lang="en-GB" smtClean="0"/>
              <a:t>7</a:t>
            </a:fld>
            <a:endParaRPr lang="en-GB"/>
          </a:p>
        </p:txBody>
      </p:sp>
    </p:spTree>
    <p:extLst>
      <p:ext uri="{BB962C8B-B14F-4D97-AF65-F5344CB8AC3E}">
        <p14:creationId xmlns:p14="http://schemas.microsoft.com/office/powerpoint/2010/main" val="148844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a:ea typeface="+mn-lt"/>
                <a:cs typeface="+mn-lt"/>
              </a:rPr>
              <a:t>Be careful not to base decisions on which member of staff has been teaching the subject so far. Timetables change every year and there is no certainty or guarantee which subject specialist will be teaching in Years 10 and 11.</a:t>
            </a:r>
            <a:endParaRPr lang="en-US" sz="1200">
              <a:cs typeface="Calibri" panose="020F0502020204030204"/>
            </a:endParaRPr>
          </a:p>
          <a:p>
            <a:pPr marL="0" indent="0">
              <a:buNone/>
            </a:pPr>
            <a:endParaRPr lang="en-US" sz="1200">
              <a:cs typeface="Calibri" panose="020F0502020204030204"/>
            </a:endParaRPr>
          </a:p>
          <a:p>
            <a:pPr marL="0" indent="0">
              <a:buNone/>
            </a:pPr>
            <a:r>
              <a:rPr lang="en-US" sz="1200">
                <a:ea typeface="+mn-lt"/>
                <a:cs typeface="+mn-lt"/>
              </a:rPr>
              <a:t>•It can be a mistake to choose a subject just because friends are. They may well end up in a different group and, as you’re no doubt aware by now, friendships can change as you grow older.</a:t>
            </a:r>
            <a:endParaRPr lang="en-US" sz="1200">
              <a:cs typeface="Calibri" panose="020F0502020204030204"/>
            </a:endParaRPr>
          </a:p>
          <a:p>
            <a:pPr marL="0" indent="0">
              <a:buNone/>
            </a:pPr>
            <a:endParaRPr lang="en-US" sz="1200">
              <a:ea typeface="+mn-lt"/>
              <a:cs typeface="+mn-lt"/>
            </a:endParaRPr>
          </a:p>
          <a:p>
            <a:pPr marL="0" indent="0">
              <a:buNone/>
            </a:pPr>
            <a:r>
              <a:rPr lang="en-US" sz="1200">
                <a:ea typeface="+mn-lt"/>
                <a:cs typeface="+mn-lt"/>
              </a:rPr>
              <a:t>•Don’t rush into a decision about future careers. Most people change their job several times throughout their lifetime. You can keep your options open by maintaining a broad range of subjects using a broader range of skills.  </a:t>
            </a:r>
            <a:endParaRPr lang="en-US" sz="1200">
              <a:cs typeface="Calibri"/>
            </a:endParaRPr>
          </a:p>
          <a:p>
            <a:endParaRPr lang="en-GB"/>
          </a:p>
        </p:txBody>
      </p:sp>
      <p:sp>
        <p:nvSpPr>
          <p:cNvPr id="4" name="Slide Number Placeholder 3"/>
          <p:cNvSpPr>
            <a:spLocks noGrp="1"/>
          </p:cNvSpPr>
          <p:nvPr>
            <p:ph type="sldNum" sz="quarter" idx="5"/>
          </p:nvPr>
        </p:nvSpPr>
        <p:spPr/>
        <p:txBody>
          <a:bodyPr/>
          <a:lstStyle/>
          <a:p>
            <a:fld id="{73E97A3A-E339-4BE4-BF1E-7C1B3C1D9F23}" type="slidenum">
              <a:rPr lang="en-GB" smtClean="0"/>
              <a:t>9</a:t>
            </a:fld>
            <a:endParaRPr lang="en-GB"/>
          </a:p>
        </p:txBody>
      </p:sp>
    </p:spTree>
    <p:extLst>
      <p:ext uri="{BB962C8B-B14F-4D97-AF65-F5344CB8AC3E}">
        <p14:creationId xmlns:p14="http://schemas.microsoft.com/office/powerpoint/2010/main" val="6939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8BDA9-5171-4C49-90B6-EFF34F6C66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EBBF6B1-4129-4B79-BD19-F66F15FED4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6D3A573-5085-4D2A-8AB7-DF8DECCA30D9}"/>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F839A3A1-571B-463F-B3B2-D44ACFB7DF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ADD8B7-DB9F-4DA9-B76D-ED66C438790B}"/>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3490341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1D0B3-B54F-4963-8E93-60BBFEC6FDC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93134B-F6F9-4747-B58D-DC3E82D4B0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961586-33AC-456D-96E1-A21F3B0BD90A}"/>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FCCA2658-2FA0-4532-863A-58383C7719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1C4F5A-A431-467E-99CF-483BC8DB25AB}"/>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770929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CE00AC-E762-452D-A399-D577616C25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4E516C-6B15-4E33-9513-62DB5CD67B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41E53E-AF72-46D6-AFA7-8C36A1E5CA4A}"/>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D6A16B54-B32C-4E68-8A4B-940AA36A43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CE417F-F28A-406C-ABBE-DD79F74B9A11}"/>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85868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8914-8D57-48AC-8AF4-FEDDDE6145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C3E64F-A136-43B6-9EE9-830194CD54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EB1347-B084-47A0-AD27-AA08FC9C85EE}"/>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EB442DE3-3A19-4FAD-BD93-14F0FB3813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7A5279-5F84-4745-A322-00149B38F99A}"/>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99459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7CEE-E940-49E9-9052-93B1DAB09E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373C826-2F2F-489D-8758-36F91D3F4B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72B719-6836-4CC8-8D2B-5649B9437636}"/>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87F35FF4-8916-4561-952B-043141B8D8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A20836-BB20-4710-A814-C1918E8463FC}"/>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397269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F1B4-4ADB-4913-BA23-E4E96A3A09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A4363F-1793-4795-A04B-F3421BBD2E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A2FEFB-AA80-4CF0-8C9E-0EC82237E2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EAACC9-EB02-41DA-ABBD-A4D20EBEBB9B}"/>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6" name="Footer Placeholder 5">
            <a:extLst>
              <a:ext uri="{FF2B5EF4-FFF2-40B4-BE49-F238E27FC236}">
                <a16:creationId xmlns:a16="http://schemas.microsoft.com/office/drawing/2014/main" id="{2ED3CED4-4CAA-4C1E-BBE3-B2E5F70840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412144-309B-4EB1-826C-AF4170BE2E8F}"/>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403381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A8DB-FC5E-4B2F-98A3-D007D54A3D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C82FC4-C931-4C60-9F9D-D6D7C57A29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BC93DF-3525-45B6-B505-723EBEDFD1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0AD4D32-F82B-4822-AA91-84A06D658A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E05ECA-C276-486C-9772-9B7E5B14AF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D7EE8D3-16A0-4A1E-BB1D-A556E1C2987C}"/>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8" name="Footer Placeholder 7">
            <a:extLst>
              <a:ext uri="{FF2B5EF4-FFF2-40B4-BE49-F238E27FC236}">
                <a16:creationId xmlns:a16="http://schemas.microsoft.com/office/drawing/2014/main" id="{32700325-C7C1-4C54-BEC5-3E2B1CE99F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65F0174-5631-4ADB-A651-07CC7B254DD1}"/>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2078975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9E056-CE8C-4F43-AF57-DD1257F1D2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7DB1892-5D39-4416-BDED-7A11A77336B6}"/>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4" name="Footer Placeholder 3">
            <a:extLst>
              <a:ext uri="{FF2B5EF4-FFF2-40B4-BE49-F238E27FC236}">
                <a16:creationId xmlns:a16="http://schemas.microsoft.com/office/drawing/2014/main" id="{B178EBA3-63AC-4B8D-82DD-80B40ABCF8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35D7BC-093A-473C-9C1D-A4237800C964}"/>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142900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73F033-88D6-4C41-8D67-D3083BBC889C}"/>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3" name="Footer Placeholder 2">
            <a:extLst>
              <a:ext uri="{FF2B5EF4-FFF2-40B4-BE49-F238E27FC236}">
                <a16:creationId xmlns:a16="http://schemas.microsoft.com/office/drawing/2014/main" id="{3C8678C9-3926-479E-8C05-6DD31EBC7B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1A47B9F-7189-4967-924D-F4EEC8C2CA67}"/>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1459493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0E109-3A11-446D-9031-CA26B2178C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F43C6D-1C06-4145-89D9-581777DECA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5FA7A7-F8E6-4E16-B5BF-A0F1CFCFD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7F08E7-2854-4C5B-9CAB-5D5F0B2EBEC0}"/>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6" name="Footer Placeholder 5">
            <a:extLst>
              <a:ext uri="{FF2B5EF4-FFF2-40B4-BE49-F238E27FC236}">
                <a16:creationId xmlns:a16="http://schemas.microsoft.com/office/drawing/2014/main" id="{58065A13-2278-492E-BF75-38891D1468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468FDB3-942B-45F9-BDE6-757DF51A48EE}"/>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1501224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294B6-77C4-4105-AFD2-357BDD33C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0952AD9-2FB7-4847-996B-DD073FD863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C4D9447-2C7F-4349-9939-B7C40A3F72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789299-E9EF-49A1-B88D-570F03BC5CCC}"/>
              </a:ext>
            </a:extLst>
          </p:cNvPr>
          <p:cNvSpPr>
            <a:spLocks noGrp="1"/>
          </p:cNvSpPr>
          <p:nvPr>
            <p:ph type="dt" sz="half" idx="10"/>
          </p:nvPr>
        </p:nvSpPr>
        <p:spPr/>
        <p:txBody>
          <a:bodyPr/>
          <a:lstStyle/>
          <a:p>
            <a:fld id="{2F680594-BB27-4F30-9533-D1651633ED4B}" type="datetimeFigureOut">
              <a:rPr lang="en-GB" smtClean="0"/>
              <a:t>28/02/2025</a:t>
            </a:fld>
            <a:endParaRPr lang="en-GB"/>
          </a:p>
        </p:txBody>
      </p:sp>
      <p:sp>
        <p:nvSpPr>
          <p:cNvPr id="6" name="Footer Placeholder 5">
            <a:extLst>
              <a:ext uri="{FF2B5EF4-FFF2-40B4-BE49-F238E27FC236}">
                <a16:creationId xmlns:a16="http://schemas.microsoft.com/office/drawing/2014/main" id="{05291548-6483-4177-A733-93768627C8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48CB90-D019-4B25-B119-9E87AB74F85D}"/>
              </a:ext>
            </a:extLst>
          </p:cNvPr>
          <p:cNvSpPr>
            <a:spLocks noGrp="1"/>
          </p:cNvSpPr>
          <p:nvPr>
            <p:ph type="sldNum" sz="quarter" idx="12"/>
          </p:nvPr>
        </p:nvSpPr>
        <p:spPr/>
        <p:txBody>
          <a:bodyPr/>
          <a:lstStyle/>
          <a:p>
            <a:fld id="{A78F5A39-310F-490E-8B30-701AB452F554}" type="slidenum">
              <a:rPr lang="en-GB" smtClean="0"/>
              <a:t>‹#›</a:t>
            </a:fld>
            <a:endParaRPr lang="en-GB"/>
          </a:p>
        </p:txBody>
      </p:sp>
    </p:spTree>
    <p:extLst>
      <p:ext uri="{BB962C8B-B14F-4D97-AF65-F5344CB8AC3E}">
        <p14:creationId xmlns:p14="http://schemas.microsoft.com/office/powerpoint/2010/main" val="2459650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420FBE-31EA-4A5F-9AD0-DDBA2C8CB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FBB920-F8F9-4990-A5CE-1755837AC5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81A816-972B-40C8-9F25-AB0AEA084A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80594-BB27-4F30-9533-D1651633ED4B}" type="datetimeFigureOut">
              <a:rPr lang="en-GB" smtClean="0"/>
              <a:t>28/02/2025</a:t>
            </a:fld>
            <a:endParaRPr lang="en-GB"/>
          </a:p>
        </p:txBody>
      </p:sp>
      <p:sp>
        <p:nvSpPr>
          <p:cNvPr id="5" name="Footer Placeholder 4">
            <a:extLst>
              <a:ext uri="{FF2B5EF4-FFF2-40B4-BE49-F238E27FC236}">
                <a16:creationId xmlns:a16="http://schemas.microsoft.com/office/drawing/2014/main" id="{F0BF0249-B847-43CB-AAD8-BED5637B68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E688E3-81B5-414E-A312-8EEDD5430B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F5A39-310F-490E-8B30-701AB452F554}" type="slidenum">
              <a:rPr lang="en-GB" smtClean="0"/>
              <a:t>‹#›</a:t>
            </a:fld>
            <a:endParaRPr lang="en-GB"/>
          </a:p>
        </p:txBody>
      </p:sp>
    </p:spTree>
    <p:extLst>
      <p:ext uri="{BB962C8B-B14F-4D97-AF65-F5344CB8AC3E}">
        <p14:creationId xmlns:p14="http://schemas.microsoft.com/office/powerpoint/2010/main" val="98333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acon-childe.org.uk/information-for-parents/year-9-option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 name="Rectangle 92">
            <a:extLst>
              <a:ext uri="{FF2B5EF4-FFF2-40B4-BE49-F238E27FC236}">
                <a16:creationId xmlns:a16="http://schemas.microsoft.com/office/drawing/2014/main" id="{9CB95732-565A-4D2C-A3AB-CC460C0D3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77F1AF47-AE98-4034-BD91-1976FA4D9C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8EC0EE2B-2029-48DD-893D-F528E651B0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7200" y="8482"/>
            <a:ext cx="3568276" cy="6858000"/>
          </a:xfrm>
          <a:prstGeom prst="rect">
            <a:avLst/>
          </a:prstGeom>
          <a:gradFill>
            <a:gsLst>
              <a:gs pos="0">
                <a:schemeClr val="accent1">
                  <a:alpha val="32000"/>
                </a:schemeClr>
              </a:gs>
              <a:gs pos="70000">
                <a:srgbClr val="000000">
                  <a:alpha val="0"/>
                </a:srgb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45AE1D08-1ED1-4F59-B42F-4D8EA33DC8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1" name="Rectangle 100">
            <a:extLst>
              <a:ext uri="{FF2B5EF4-FFF2-40B4-BE49-F238E27FC236}">
                <a16:creationId xmlns:a16="http://schemas.microsoft.com/office/drawing/2014/main" id="{9A79B912-88EA-4640-BDEB-51B3B11A02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24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4CD02B-DD9F-4F20-BA8F-588E1868C85D}"/>
              </a:ext>
            </a:extLst>
          </p:cNvPr>
          <p:cNvSpPr>
            <a:spLocks noGrp="1"/>
          </p:cNvSpPr>
          <p:nvPr>
            <p:ph type="ctrTitle"/>
          </p:nvPr>
        </p:nvSpPr>
        <p:spPr>
          <a:xfrm>
            <a:off x="662180" y="2862471"/>
            <a:ext cx="3041803" cy="2907802"/>
          </a:xfrm>
        </p:spPr>
        <p:txBody>
          <a:bodyPr anchor="t">
            <a:normAutofit/>
          </a:bodyPr>
          <a:lstStyle/>
          <a:p>
            <a:pPr algn="l"/>
            <a:r>
              <a:rPr lang="en-GB" sz="4000" b="1">
                <a:solidFill>
                  <a:srgbClr val="FFFFFF"/>
                </a:solidFill>
              </a:rPr>
              <a:t>Options Information Evening </a:t>
            </a:r>
          </a:p>
        </p:txBody>
      </p:sp>
      <p:sp>
        <p:nvSpPr>
          <p:cNvPr id="3" name="Subtitle 2">
            <a:extLst>
              <a:ext uri="{FF2B5EF4-FFF2-40B4-BE49-F238E27FC236}">
                <a16:creationId xmlns:a16="http://schemas.microsoft.com/office/drawing/2014/main" id="{1AC6F0A3-0B8B-4FEB-8939-0E3226A5D633}"/>
              </a:ext>
            </a:extLst>
          </p:cNvPr>
          <p:cNvSpPr>
            <a:spLocks noGrp="1"/>
          </p:cNvSpPr>
          <p:nvPr>
            <p:ph type="subTitle" idx="1"/>
          </p:nvPr>
        </p:nvSpPr>
        <p:spPr>
          <a:xfrm>
            <a:off x="662180" y="1087727"/>
            <a:ext cx="3041803" cy="1045873"/>
          </a:xfrm>
        </p:spPr>
        <p:txBody>
          <a:bodyPr anchor="b">
            <a:normAutofit/>
          </a:bodyPr>
          <a:lstStyle/>
          <a:p>
            <a:pPr algn="l"/>
            <a:r>
              <a:rPr lang="en-GB" sz="2000">
                <a:solidFill>
                  <a:srgbClr val="FFFFFF"/>
                </a:solidFill>
              </a:rPr>
              <a:t>Thursday 27</a:t>
            </a:r>
            <a:r>
              <a:rPr lang="en-GB" sz="2000" baseline="30000">
                <a:solidFill>
                  <a:srgbClr val="FFFFFF"/>
                </a:solidFill>
              </a:rPr>
              <a:t>th</a:t>
            </a:r>
            <a:r>
              <a:rPr lang="en-GB" sz="2000">
                <a:solidFill>
                  <a:srgbClr val="FFFFFF"/>
                </a:solidFill>
              </a:rPr>
              <a:t> February 2025</a:t>
            </a:r>
            <a:endParaRPr lang="en-US"/>
          </a:p>
        </p:txBody>
      </p:sp>
      <p:pic>
        <p:nvPicPr>
          <p:cNvPr id="2063" name="Picture 15">
            <a:extLst>
              <a:ext uri="{FF2B5EF4-FFF2-40B4-BE49-F238E27FC236}">
                <a16:creationId xmlns:a16="http://schemas.microsoft.com/office/drawing/2014/main" id="{C62083DC-4B42-4622-9B17-CDB2FFA0A4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90004" y="180091"/>
            <a:ext cx="3258929" cy="3974305"/>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Year 9 Options Booklet | St Ursula's Convent School">
            <a:extLst>
              <a:ext uri="{FF2B5EF4-FFF2-40B4-BE49-F238E27FC236}">
                <a16:creationId xmlns:a16="http://schemas.microsoft.com/office/drawing/2014/main" id="{A2EE8A8C-81D1-4FAB-A9D0-12C5472AC20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971948" y="4023988"/>
            <a:ext cx="3796272" cy="1746285"/>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Text Box">
            <a:extLst>
              <a:ext uri="{FF2B5EF4-FFF2-40B4-BE49-F238E27FC236}">
                <a16:creationId xmlns:a16="http://schemas.microsoft.com/office/drawing/2014/main" id="{6E174DDB-F3F4-49E8-9CBD-86FFE04601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19925" y="-12288776"/>
            <a:ext cx="2411431" cy="38933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Text Box">
            <a:extLst>
              <a:ext uri="{FF2B5EF4-FFF2-40B4-BE49-F238E27FC236}">
                <a16:creationId xmlns:a16="http://schemas.microsoft.com/office/drawing/2014/main" id="{DB4EDBA2-0274-4F84-ABEF-4B54C33C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41539" y="-12536040"/>
            <a:ext cx="2393326" cy="27464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5" descr="Text Box">
            <a:extLst>
              <a:ext uri="{FF2B5EF4-FFF2-40B4-BE49-F238E27FC236}">
                <a16:creationId xmlns:a16="http://schemas.microsoft.com/office/drawing/2014/main" id="{B82177F5-2475-4029-9BA0-523A46657B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24029" y="6245299"/>
            <a:ext cx="4420144" cy="7136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32AB1F6-0CB2-FEF9-085B-359E788944D3}"/>
              </a:ext>
            </a:extLst>
          </p:cNvPr>
          <p:cNvSpPr txBox="1"/>
          <p:nvPr/>
        </p:nvSpPr>
        <p:spPr>
          <a:xfrm>
            <a:off x="9538376" y="4129159"/>
            <a:ext cx="2531405" cy="707886"/>
          </a:xfrm>
          <a:prstGeom prst="rect">
            <a:avLst/>
          </a:prstGeom>
          <a:noFill/>
        </p:spPr>
        <p:txBody>
          <a:bodyPr wrap="square" rtlCol="0">
            <a:spAutoFit/>
          </a:bodyPr>
          <a:lstStyle/>
          <a:p>
            <a:r>
              <a:rPr lang="en-GB" sz="2000"/>
              <a:t>Mr. N. Roff</a:t>
            </a:r>
          </a:p>
          <a:p>
            <a:r>
              <a:rPr lang="en-GB" sz="2000"/>
              <a:t>Assistant Headteacher</a:t>
            </a:r>
          </a:p>
        </p:txBody>
      </p:sp>
      <p:cxnSp>
        <p:nvCxnSpPr>
          <p:cNvPr id="5" name="Straight Connector 4">
            <a:extLst>
              <a:ext uri="{FF2B5EF4-FFF2-40B4-BE49-F238E27FC236}">
                <a16:creationId xmlns:a16="http://schemas.microsoft.com/office/drawing/2014/main" id="{7225E2AC-8908-A7DE-CDFF-51C363C03727}"/>
              </a:ext>
            </a:extLst>
          </p:cNvPr>
          <p:cNvCxnSpPr/>
          <p:nvPr/>
        </p:nvCxnSpPr>
        <p:spPr>
          <a:xfrm>
            <a:off x="6096000" y="9864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94BC05D-0F78-FD4B-27D3-14114FA566A1}"/>
              </a:ext>
            </a:extLst>
          </p:cNvPr>
          <p:cNvGrpSpPr/>
          <p:nvPr/>
        </p:nvGrpSpPr>
        <p:grpSpPr>
          <a:xfrm>
            <a:off x="0" y="5790455"/>
            <a:ext cx="12192000" cy="1067545"/>
            <a:chOff x="0" y="5790455"/>
            <a:chExt cx="12192000" cy="1067545"/>
          </a:xfrm>
        </p:grpSpPr>
        <p:grpSp>
          <p:nvGrpSpPr>
            <p:cNvPr id="10" name="Group 9">
              <a:extLst>
                <a:ext uri="{FF2B5EF4-FFF2-40B4-BE49-F238E27FC236}">
                  <a16:creationId xmlns:a16="http://schemas.microsoft.com/office/drawing/2014/main" id="{AC822523-1056-281A-404C-FE0273EDF5DD}"/>
                </a:ext>
              </a:extLst>
            </p:cNvPr>
            <p:cNvGrpSpPr/>
            <p:nvPr/>
          </p:nvGrpSpPr>
          <p:grpSpPr>
            <a:xfrm>
              <a:off x="0" y="6435972"/>
              <a:ext cx="12192000" cy="422028"/>
              <a:chOff x="0" y="6435972"/>
              <a:chExt cx="12192000" cy="422028"/>
            </a:xfrm>
          </p:grpSpPr>
          <p:sp>
            <p:nvSpPr>
              <p:cNvPr id="12" name="Rectangle 11">
                <a:extLst>
                  <a:ext uri="{FF2B5EF4-FFF2-40B4-BE49-F238E27FC236}">
                    <a16:creationId xmlns:a16="http://schemas.microsoft.com/office/drawing/2014/main" id="{F8E5AC21-F825-97B9-A63F-638E97885248}"/>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705C24C4-6201-EDE7-5CC3-D62BC515B0F0}"/>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11" name="Picture 2" descr="Home | Lacon Childe School">
              <a:extLst>
                <a:ext uri="{FF2B5EF4-FFF2-40B4-BE49-F238E27FC236}">
                  <a16:creationId xmlns:a16="http://schemas.microsoft.com/office/drawing/2014/main" id="{ABB1BAEC-FB42-392C-F143-D8118C07DB6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954923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2233-0156-7F1F-DD3D-7DB295946235}"/>
              </a:ext>
            </a:extLst>
          </p:cNvPr>
          <p:cNvSpPr>
            <a:spLocks noGrp="1"/>
          </p:cNvSpPr>
          <p:nvPr>
            <p:ph type="title"/>
          </p:nvPr>
        </p:nvSpPr>
        <p:spPr>
          <a:xfrm>
            <a:off x="353290" y="-92075"/>
            <a:ext cx="10446328" cy="1325563"/>
          </a:xfrm>
        </p:spPr>
        <p:txBody>
          <a:bodyPr/>
          <a:lstStyle/>
          <a:p>
            <a:r>
              <a:rPr lang="en-US" b="1">
                <a:cs typeface="Calibri Light"/>
              </a:rPr>
              <a:t>Points to consider.....</a:t>
            </a:r>
          </a:p>
        </p:txBody>
      </p:sp>
      <p:sp>
        <p:nvSpPr>
          <p:cNvPr id="3" name="Content Placeholder 2">
            <a:extLst>
              <a:ext uri="{FF2B5EF4-FFF2-40B4-BE49-F238E27FC236}">
                <a16:creationId xmlns:a16="http://schemas.microsoft.com/office/drawing/2014/main" id="{A565D6B0-88ED-4F4A-83B9-5F1BB560F3A1}"/>
              </a:ext>
            </a:extLst>
          </p:cNvPr>
          <p:cNvSpPr>
            <a:spLocks noGrp="1"/>
          </p:cNvSpPr>
          <p:nvPr>
            <p:ph idx="1"/>
          </p:nvPr>
        </p:nvSpPr>
        <p:spPr>
          <a:xfrm>
            <a:off x="838200" y="1105189"/>
            <a:ext cx="10515600" cy="5515119"/>
          </a:xfrm>
        </p:spPr>
        <p:txBody>
          <a:bodyPr vert="horz" lIns="91440" tIns="45720" rIns="91440" bIns="45720" rtlCol="0" anchor="t">
            <a:normAutofit/>
          </a:bodyPr>
          <a:lstStyle/>
          <a:p>
            <a:pPr>
              <a:buNone/>
            </a:pPr>
            <a:r>
              <a:rPr lang="en-US" sz="2400">
                <a:ea typeface="+mn-lt"/>
                <a:cs typeface="+mn-lt"/>
              </a:rPr>
              <a:t>•All subjects are inclusive to all students.</a:t>
            </a:r>
            <a:endParaRPr lang="en-US" sz="2400">
              <a:cs typeface="Calibri"/>
            </a:endParaRPr>
          </a:p>
          <a:p>
            <a:pPr>
              <a:buNone/>
            </a:pPr>
            <a:endParaRPr lang="en-US" sz="2400">
              <a:cs typeface="Calibri"/>
            </a:endParaRPr>
          </a:p>
          <a:p>
            <a:pPr>
              <a:buNone/>
            </a:pPr>
            <a:r>
              <a:rPr lang="en-US" sz="2400">
                <a:ea typeface="+mn-lt"/>
                <a:cs typeface="+mn-lt"/>
              </a:rPr>
              <a:t>•Talk things through with subject teachers as they know your strengths.  No one can predict how well they may do in Years 10 and 11. </a:t>
            </a:r>
            <a:endParaRPr lang="en-US" sz="2400">
              <a:cs typeface="Calibri"/>
            </a:endParaRPr>
          </a:p>
          <a:p>
            <a:pPr>
              <a:buNone/>
            </a:pPr>
            <a:endParaRPr lang="en-US" sz="2400">
              <a:cs typeface="Calibri"/>
            </a:endParaRPr>
          </a:p>
          <a:p>
            <a:pPr>
              <a:buNone/>
            </a:pPr>
            <a:r>
              <a:rPr lang="en-US" sz="2400">
                <a:ea typeface="+mn-lt"/>
                <a:cs typeface="+mn-lt"/>
              </a:rPr>
              <a:t>•Some subjects still have some controlled assessment element.  It is vital that you are aware of the </a:t>
            </a:r>
            <a:r>
              <a:rPr lang="en-US" sz="2400" b="1">
                <a:ea typeface="+mn-lt"/>
                <a:cs typeface="+mn-lt"/>
              </a:rPr>
              <a:t>controlled assessment commitment </a:t>
            </a:r>
            <a:r>
              <a:rPr lang="en-US" sz="2400">
                <a:ea typeface="+mn-lt"/>
                <a:cs typeface="+mn-lt"/>
              </a:rPr>
              <a:t>of all your subjects put together (details can be found in the Options booklet). </a:t>
            </a:r>
            <a:endParaRPr lang="en-US" sz="2400">
              <a:cs typeface="Calibri"/>
            </a:endParaRPr>
          </a:p>
          <a:p>
            <a:pPr>
              <a:buNone/>
            </a:pPr>
            <a:endParaRPr lang="en-US" sz="2400">
              <a:cs typeface="Calibri"/>
            </a:endParaRPr>
          </a:p>
          <a:p>
            <a:pPr>
              <a:buNone/>
            </a:pPr>
            <a:r>
              <a:rPr lang="en-US" sz="2400">
                <a:ea typeface="+mn-lt"/>
                <a:cs typeface="+mn-lt"/>
              </a:rPr>
              <a:t>•Listen carefully to your teachers as they will explain clearly the requirements of their course e.g. do not choose GCSE PE if you do not play sport outside of school.</a:t>
            </a:r>
            <a:endParaRPr lang="en-US" sz="2400">
              <a:cs typeface="Calibri"/>
            </a:endParaRPr>
          </a:p>
          <a:p>
            <a:pPr>
              <a:buNone/>
            </a:pPr>
            <a:endParaRPr lang="en-US" sz="2400"/>
          </a:p>
          <a:p>
            <a:pPr>
              <a:buNone/>
            </a:pPr>
            <a:endParaRPr lang="en-US">
              <a:cs typeface="Calibri"/>
            </a:endParaRPr>
          </a:p>
          <a:p>
            <a:pPr marL="0" indent="0">
              <a:buNone/>
            </a:pPr>
            <a:endParaRPr lang="en-US">
              <a:cs typeface="Calibri"/>
            </a:endParaRPr>
          </a:p>
        </p:txBody>
      </p:sp>
      <p:grpSp>
        <p:nvGrpSpPr>
          <p:cNvPr id="4" name="Group 3">
            <a:extLst>
              <a:ext uri="{FF2B5EF4-FFF2-40B4-BE49-F238E27FC236}">
                <a16:creationId xmlns:a16="http://schemas.microsoft.com/office/drawing/2014/main" id="{7AD8AD98-72F5-2F09-321E-2F0D9DC67EDC}"/>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27C4F6E4-6F4F-765B-37AF-08A7991B13F0}"/>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43417A48-0360-98DD-3FC4-DCD74CA08515}"/>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5FEABFE6-80B0-F1D4-2FC8-776143033757}"/>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D087945D-6464-F4BD-7F16-E56B4CE8FDD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2809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F821-795A-F999-D0BF-1542FC940F5D}"/>
              </a:ext>
            </a:extLst>
          </p:cNvPr>
          <p:cNvSpPr>
            <a:spLocks noGrp="1"/>
          </p:cNvSpPr>
          <p:nvPr>
            <p:ph type="title"/>
          </p:nvPr>
        </p:nvSpPr>
        <p:spPr/>
        <p:txBody>
          <a:bodyPr/>
          <a:lstStyle/>
          <a:p>
            <a:r>
              <a:rPr lang="en-US" b="1">
                <a:cs typeface="Calibri Light"/>
              </a:rPr>
              <a:t>Key Dates</a:t>
            </a:r>
            <a:endParaRPr lang="en-US" b="1"/>
          </a:p>
        </p:txBody>
      </p:sp>
      <p:sp>
        <p:nvSpPr>
          <p:cNvPr id="3" name="Content Placeholder 2">
            <a:extLst>
              <a:ext uri="{FF2B5EF4-FFF2-40B4-BE49-F238E27FC236}">
                <a16:creationId xmlns:a16="http://schemas.microsoft.com/office/drawing/2014/main" id="{C74E8DAD-8581-2D39-7C7B-EBFC67BA23AF}"/>
              </a:ext>
            </a:extLst>
          </p:cNvPr>
          <p:cNvSpPr>
            <a:spLocks noGrp="1"/>
          </p:cNvSpPr>
          <p:nvPr>
            <p:ph idx="1"/>
          </p:nvPr>
        </p:nvSpPr>
        <p:spPr>
          <a:xfrm>
            <a:off x="1634836" y="1675534"/>
            <a:ext cx="10233510" cy="4351338"/>
          </a:xfrm>
        </p:spPr>
        <p:txBody>
          <a:bodyPr vert="horz" lIns="91440" tIns="45720" rIns="91440" bIns="45720" rtlCol="0" anchor="t">
            <a:normAutofit/>
          </a:bodyPr>
          <a:lstStyle/>
          <a:p>
            <a:r>
              <a:rPr lang="en-US" sz="2400">
                <a:cs typeface="Calibri"/>
              </a:rPr>
              <a:t>Thursday 27</a:t>
            </a:r>
            <a:r>
              <a:rPr lang="en-US" sz="2400" baseline="30000">
                <a:cs typeface="Calibri"/>
              </a:rPr>
              <a:t>TH</a:t>
            </a:r>
            <a:r>
              <a:rPr lang="en-US" sz="2400">
                <a:cs typeface="Calibri"/>
              </a:rPr>
              <a:t>  February – Option Information Evening – option booklet available to download online from school website</a:t>
            </a:r>
          </a:p>
          <a:p>
            <a:pPr marL="0" indent="0">
              <a:buNone/>
            </a:pPr>
            <a:r>
              <a:rPr lang="en-US" sz="2400">
                <a:cs typeface="Calibri"/>
                <a:hlinkClick r:id="rId2"/>
              </a:rPr>
              <a:t>https://lacon-childe.org.uk/information-for-parents/year-9-options</a:t>
            </a:r>
            <a:endParaRPr lang="en-US" sz="2400">
              <a:cs typeface="Calibri"/>
            </a:endParaRPr>
          </a:p>
          <a:p>
            <a:pPr marL="0" indent="0">
              <a:buNone/>
            </a:pPr>
            <a:endParaRPr lang="en-US" sz="2400">
              <a:cs typeface="Calibri"/>
            </a:endParaRPr>
          </a:p>
          <a:p>
            <a:r>
              <a:rPr lang="en-US" sz="2400">
                <a:cs typeface="Calibri"/>
              </a:rPr>
              <a:t>Thursday 27</a:t>
            </a:r>
            <a:r>
              <a:rPr lang="en-US" sz="2400" baseline="30000">
                <a:cs typeface="Calibri"/>
              </a:rPr>
              <a:t>th</a:t>
            </a:r>
            <a:r>
              <a:rPr lang="en-US" sz="2400">
                <a:cs typeface="Calibri"/>
              </a:rPr>
              <a:t> March– Year 9 Parents Consultation Evening</a:t>
            </a:r>
          </a:p>
          <a:p>
            <a:endParaRPr lang="en-US" sz="2400">
              <a:cs typeface="Calibri"/>
            </a:endParaRPr>
          </a:p>
          <a:p>
            <a:r>
              <a:rPr lang="en-US" sz="2400">
                <a:cs typeface="Calibri"/>
              </a:rPr>
              <a:t>Monday 31</a:t>
            </a:r>
            <a:r>
              <a:rPr lang="en-US" sz="2400" baseline="30000">
                <a:cs typeface="Calibri"/>
              </a:rPr>
              <a:t>st</a:t>
            </a:r>
            <a:r>
              <a:rPr lang="en-US" sz="2400">
                <a:cs typeface="Calibri"/>
              </a:rPr>
              <a:t> March – Option form return deadline</a:t>
            </a:r>
          </a:p>
        </p:txBody>
      </p:sp>
      <p:grpSp>
        <p:nvGrpSpPr>
          <p:cNvPr id="4" name="Group 3">
            <a:extLst>
              <a:ext uri="{FF2B5EF4-FFF2-40B4-BE49-F238E27FC236}">
                <a16:creationId xmlns:a16="http://schemas.microsoft.com/office/drawing/2014/main" id="{BF71DF17-7716-0144-2FFB-CA6065D640EC}"/>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EA106AE0-DCF0-E641-4DDF-9F346A2CA75B}"/>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C237F091-A248-3424-762E-082EB0776B55}"/>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0AA195C9-A3A2-ED4C-3381-6EC6D8AA12C3}"/>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4F32AD12-69F8-9D6B-39A7-94819DAFF36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00538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62E6D3A-BF45-ACF1-5D73-C1D4FD3A9BBF}"/>
              </a:ext>
            </a:extLst>
          </p:cNvPr>
          <p:cNvGraphicFramePr>
            <a:graphicFrameLocks noGrp="1"/>
          </p:cNvGraphicFramePr>
          <p:nvPr>
            <p:ph idx="1"/>
            <p:extLst>
              <p:ext uri="{D42A27DB-BD31-4B8C-83A1-F6EECF244321}">
                <p14:modId xmlns:p14="http://schemas.microsoft.com/office/powerpoint/2010/main" val="3542976791"/>
              </p:ext>
            </p:extLst>
          </p:nvPr>
        </p:nvGraphicFramePr>
        <p:xfrm>
          <a:off x="1118507" y="2131060"/>
          <a:ext cx="10575761" cy="2781300"/>
        </p:xfrm>
        <a:graphic>
          <a:graphicData uri="http://schemas.openxmlformats.org/drawingml/2006/table">
            <a:tbl>
              <a:tblPr firstRow="1" bandRow="1">
                <a:tableStyleId>{5C22544A-7EE6-4342-B048-85BDC9FD1C3A}</a:tableStyleId>
              </a:tblPr>
              <a:tblGrid>
                <a:gridCol w="2689061">
                  <a:extLst>
                    <a:ext uri="{9D8B030D-6E8A-4147-A177-3AD203B41FA5}">
                      <a16:colId xmlns:a16="http://schemas.microsoft.com/office/drawing/2014/main" val="3701479546"/>
                    </a:ext>
                  </a:extLst>
                </a:gridCol>
                <a:gridCol w="2628900">
                  <a:extLst>
                    <a:ext uri="{9D8B030D-6E8A-4147-A177-3AD203B41FA5}">
                      <a16:colId xmlns:a16="http://schemas.microsoft.com/office/drawing/2014/main" val="1060589917"/>
                    </a:ext>
                  </a:extLst>
                </a:gridCol>
                <a:gridCol w="2628900">
                  <a:extLst>
                    <a:ext uri="{9D8B030D-6E8A-4147-A177-3AD203B41FA5}">
                      <a16:colId xmlns:a16="http://schemas.microsoft.com/office/drawing/2014/main" val="1045618643"/>
                    </a:ext>
                  </a:extLst>
                </a:gridCol>
                <a:gridCol w="2628900">
                  <a:extLst>
                    <a:ext uri="{9D8B030D-6E8A-4147-A177-3AD203B41FA5}">
                      <a16:colId xmlns:a16="http://schemas.microsoft.com/office/drawing/2014/main" val="1055310412"/>
                    </a:ext>
                  </a:extLst>
                </a:gridCol>
              </a:tblGrid>
              <a:tr h="370840">
                <a:tc>
                  <a:txBody>
                    <a:bodyPr/>
                    <a:lstStyle/>
                    <a:p>
                      <a:r>
                        <a:rPr lang="en-GB" sz="2400">
                          <a:solidFill>
                            <a:schemeClr val="tx1"/>
                          </a:solidFill>
                          <a:latin typeface="+mn-lt"/>
                        </a:rPr>
                        <a:t>Option A</a:t>
                      </a:r>
                    </a:p>
                  </a:txBody>
                  <a:tcPr/>
                </a:tc>
                <a:tc>
                  <a:txBody>
                    <a:bodyPr/>
                    <a:lstStyle/>
                    <a:p>
                      <a:r>
                        <a:rPr lang="en-GB" sz="2400">
                          <a:solidFill>
                            <a:schemeClr val="tx1"/>
                          </a:solidFill>
                          <a:latin typeface="+mn-lt"/>
                        </a:rPr>
                        <a:t>Option B</a:t>
                      </a:r>
                    </a:p>
                  </a:txBody>
                  <a:tcPr/>
                </a:tc>
                <a:tc>
                  <a:txBody>
                    <a:bodyPr/>
                    <a:lstStyle/>
                    <a:p>
                      <a:r>
                        <a:rPr lang="en-GB" sz="2400">
                          <a:solidFill>
                            <a:schemeClr val="tx1"/>
                          </a:solidFill>
                          <a:latin typeface="+mn-lt"/>
                        </a:rPr>
                        <a:t>Option C</a:t>
                      </a:r>
                    </a:p>
                  </a:txBody>
                  <a:tcPr/>
                </a:tc>
                <a:tc>
                  <a:txBody>
                    <a:bodyPr/>
                    <a:lstStyle/>
                    <a:p>
                      <a:r>
                        <a:rPr lang="en-GB" sz="2400">
                          <a:solidFill>
                            <a:schemeClr val="tx1"/>
                          </a:solidFill>
                          <a:latin typeface="+mn-lt"/>
                        </a:rPr>
                        <a:t>Option D</a:t>
                      </a:r>
                    </a:p>
                  </a:txBody>
                  <a:tcPr/>
                </a:tc>
                <a:extLst>
                  <a:ext uri="{0D108BD9-81ED-4DB2-BD59-A6C34878D82A}">
                    <a16:rowId xmlns:a16="http://schemas.microsoft.com/office/drawing/2014/main" val="3533722896"/>
                  </a:ext>
                </a:extLst>
              </a:tr>
              <a:tr h="370840">
                <a:tc>
                  <a:txBody>
                    <a:bodyPr/>
                    <a:lstStyle/>
                    <a:p>
                      <a:pPr algn="l" fontAlgn="b"/>
                      <a:r>
                        <a:rPr lang="en-GB" sz="2400" b="0" i="0" u="none" strike="noStrike">
                          <a:solidFill>
                            <a:srgbClr val="000000"/>
                          </a:solidFill>
                          <a:effectLst/>
                          <a:latin typeface="+mn-lt"/>
                        </a:rPr>
                        <a:t>History</a:t>
                      </a:r>
                    </a:p>
                  </a:txBody>
                  <a:tcPr marL="7620" marR="7620" marT="7620" marB="0" anchor="b"/>
                </a:tc>
                <a:tc>
                  <a:txBody>
                    <a:bodyPr/>
                    <a:lstStyle/>
                    <a:p>
                      <a:pPr algn="l" fontAlgn="b"/>
                      <a:r>
                        <a:rPr lang="en-GB" sz="2400" b="0" i="0" u="none" strike="noStrike">
                          <a:solidFill>
                            <a:srgbClr val="000000"/>
                          </a:solidFill>
                          <a:effectLst/>
                          <a:latin typeface="+mn-lt"/>
                        </a:rPr>
                        <a:t>DT Food</a:t>
                      </a:r>
                    </a:p>
                  </a:txBody>
                  <a:tcPr marL="7620" marR="7620" marT="7620" marB="0" anchor="b"/>
                </a:tc>
                <a:tc>
                  <a:txBody>
                    <a:bodyPr/>
                    <a:lstStyle/>
                    <a:p>
                      <a:pPr algn="l" fontAlgn="b"/>
                      <a:r>
                        <a:rPr lang="en-GB" sz="2400" b="0" i="0" u="none" strike="noStrike">
                          <a:solidFill>
                            <a:srgbClr val="000000"/>
                          </a:solidFill>
                          <a:effectLst/>
                          <a:latin typeface="+mn-lt"/>
                        </a:rPr>
                        <a:t>Art</a:t>
                      </a:r>
                    </a:p>
                  </a:txBody>
                  <a:tcPr marL="7620" marR="7620" marT="7620" marB="0" anchor="b"/>
                </a:tc>
                <a:tc>
                  <a:txBody>
                    <a:bodyPr/>
                    <a:lstStyle/>
                    <a:p>
                      <a:pPr algn="l" fontAlgn="b"/>
                      <a:r>
                        <a:rPr lang="en-GB" sz="2400" b="0" i="0" u="none" strike="noStrike">
                          <a:solidFill>
                            <a:srgbClr val="000000"/>
                          </a:solidFill>
                          <a:effectLst/>
                          <a:latin typeface="+mn-lt"/>
                        </a:rPr>
                        <a:t>Art</a:t>
                      </a:r>
                    </a:p>
                  </a:txBody>
                  <a:tcPr marL="7620" marR="7620" marT="7620" marB="0" anchor="b"/>
                </a:tc>
                <a:extLst>
                  <a:ext uri="{0D108BD9-81ED-4DB2-BD59-A6C34878D82A}">
                    <a16:rowId xmlns:a16="http://schemas.microsoft.com/office/drawing/2014/main" val="2769656113"/>
                  </a:ext>
                </a:extLst>
              </a:tr>
              <a:tr h="370840">
                <a:tc>
                  <a:txBody>
                    <a:bodyPr/>
                    <a:lstStyle/>
                    <a:p>
                      <a:pPr algn="l" fontAlgn="b"/>
                      <a:r>
                        <a:rPr lang="en-GB" sz="2400" b="0" i="0" u="none" strike="noStrike">
                          <a:solidFill>
                            <a:srgbClr val="000000"/>
                          </a:solidFill>
                          <a:effectLst/>
                          <a:latin typeface="+mn-lt"/>
                        </a:rPr>
                        <a:t>Geography</a:t>
                      </a:r>
                    </a:p>
                  </a:txBody>
                  <a:tcPr marL="7620" marR="7620" marT="7620" marB="0" anchor="b"/>
                </a:tc>
                <a:tc>
                  <a:txBody>
                    <a:bodyPr/>
                    <a:lstStyle/>
                    <a:p>
                      <a:pPr algn="l" fontAlgn="b"/>
                      <a:r>
                        <a:rPr lang="en-GB" sz="2400" b="0" i="0" u="none" strike="noStrike">
                          <a:solidFill>
                            <a:srgbClr val="000000"/>
                          </a:solidFill>
                          <a:effectLst/>
                          <a:latin typeface="+mn-lt"/>
                        </a:rPr>
                        <a:t>DT Textiles</a:t>
                      </a:r>
                    </a:p>
                  </a:txBody>
                  <a:tcPr marL="7620" marR="7620" marT="7620" marB="0" anchor="b"/>
                </a:tc>
                <a:tc>
                  <a:txBody>
                    <a:bodyPr/>
                    <a:lstStyle/>
                    <a:p>
                      <a:pPr algn="l" fontAlgn="b"/>
                      <a:r>
                        <a:rPr lang="en-GB" sz="2400" b="0" i="0" u="none" strike="noStrike">
                          <a:solidFill>
                            <a:srgbClr val="000000"/>
                          </a:solidFill>
                          <a:effectLst/>
                          <a:latin typeface="+mn-lt"/>
                        </a:rPr>
                        <a:t>Drama</a:t>
                      </a:r>
                    </a:p>
                  </a:txBody>
                  <a:tcPr marL="7620" marR="7620" marT="7620" marB="0" anchor="b"/>
                </a:tc>
                <a:tc>
                  <a:txBody>
                    <a:bodyPr/>
                    <a:lstStyle/>
                    <a:p>
                      <a:pPr algn="l" fontAlgn="b"/>
                      <a:r>
                        <a:rPr lang="en-GB" sz="2400" b="0" i="0" u="none" strike="noStrike">
                          <a:solidFill>
                            <a:srgbClr val="000000"/>
                          </a:solidFill>
                          <a:effectLst/>
                          <a:latin typeface="+mn-lt"/>
                        </a:rPr>
                        <a:t>French</a:t>
                      </a:r>
                    </a:p>
                  </a:txBody>
                  <a:tcPr marL="7620" marR="7620" marT="7620" marB="0" anchor="b"/>
                </a:tc>
                <a:extLst>
                  <a:ext uri="{0D108BD9-81ED-4DB2-BD59-A6C34878D82A}">
                    <a16:rowId xmlns:a16="http://schemas.microsoft.com/office/drawing/2014/main" val="723438528"/>
                  </a:ext>
                </a:extLst>
              </a:tr>
              <a:tr h="370840">
                <a:tc>
                  <a:txBody>
                    <a:bodyPr/>
                    <a:lstStyle/>
                    <a:p>
                      <a:pPr algn="l" fontAlgn="b"/>
                      <a:r>
                        <a:rPr lang="en-GB" sz="2400" b="0" i="0" u="none" strike="noStrike">
                          <a:solidFill>
                            <a:srgbClr val="000000"/>
                          </a:solidFill>
                          <a:effectLst/>
                          <a:latin typeface="+mn-lt"/>
                        </a:rPr>
                        <a:t>French</a:t>
                      </a:r>
                    </a:p>
                  </a:txBody>
                  <a:tcPr marL="7620" marR="7620" marT="7620" marB="0" anchor="b"/>
                </a:tc>
                <a:tc>
                  <a:txBody>
                    <a:bodyPr/>
                    <a:lstStyle/>
                    <a:p>
                      <a:pPr algn="l" fontAlgn="b"/>
                      <a:r>
                        <a:rPr lang="en-GB" sz="2400" b="0" i="0" u="none" strike="noStrike">
                          <a:solidFill>
                            <a:srgbClr val="000000"/>
                          </a:solidFill>
                          <a:effectLst/>
                          <a:latin typeface="+mn-lt"/>
                        </a:rPr>
                        <a:t>DT RM</a:t>
                      </a:r>
                    </a:p>
                  </a:txBody>
                  <a:tcPr marL="7620" marR="7620" marT="7620" marB="0" anchor="b"/>
                </a:tc>
                <a:tc>
                  <a:txBody>
                    <a:bodyPr/>
                    <a:lstStyle/>
                    <a:p>
                      <a:pPr algn="l" fontAlgn="b"/>
                      <a:r>
                        <a:rPr lang="en-GB" sz="2400" b="0" i="0" u="none" strike="noStrike">
                          <a:solidFill>
                            <a:srgbClr val="000000"/>
                          </a:solidFill>
                          <a:effectLst/>
                          <a:latin typeface="+mn-lt"/>
                        </a:rPr>
                        <a:t>Sports Science</a:t>
                      </a:r>
                    </a:p>
                  </a:txBody>
                  <a:tcPr marL="7620" marR="7620" marT="7620" marB="0" anchor="b"/>
                </a:tc>
                <a:tc>
                  <a:txBody>
                    <a:bodyPr/>
                    <a:lstStyle/>
                    <a:p>
                      <a:pPr algn="l" fontAlgn="b"/>
                      <a:r>
                        <a:rPr lang="en-GB" sz="2400" b="0" i="0" u="none" strike="noStrike">
                          <a:solidFill>
                            <a:srgbClr val="000000"/>
                          </a:solidFill>
                          <a:effectLst/>
                          <a:latin typeface="+mn-lt"/>
                        </a:rPr>
                        <a:t>Child Development</a:t>
                      </a:r>
                    </a:p>
                  </a:txBody>
                  <a:tcPr marL="7620" marR="7620" marT="7620" marB="0" anchor="b"/>
                </a:tc>
                <a:extLst>
                  <a:ext uri="{0D108BD9-81ED-4DB2-BD59-A6C34878D82A}">
                    <a16:rowId xmlns:a16="http://schemas.microsoft.com/office/drawing/2014/main" val="1049501186"/>
                  </a:ext>
                </a:extLst>
              </a:tr>
              <a:tr h="370840">
                <a:tc>
                  <a:txBody>
                    <a:bodyPr/>
                    <a:lstStyle/>
                    <a:p>
                      <a:pPr algn="l" fontAlgn="b"/>
                      <a:r>
                        <a:rPr lang="en-GB" sz="2400" b="0" i="0" u="none" strike="noStrike">
                          <a:solidFill>
                            <a:srgbClr val="000000"/>
                          </a:solidFill>
                          <a:effectLst/>
                          <a:latin typeface="+mn-lt"/>
                        </a:rPr>
                        <a:t>Computer Science</a:t>
                      </a:r>
                    </a:p>
                  </a:txBody>
                  <a:tcPr marL="7620" marR="7620" marT="7620" marB="0" anchor="b"/>
                </a:tc>
                <a:tc>
                  <a:txBody>
                    <a:bodyPr/>
                    <a:lstStyle/>
                    <a:p>
                      <a:pPr algn="l" fontAlgn="b"/>
                      <a:r>
                        <a:rPr lang="en-GB" sz="2400" b="0" i="0" u="none" strike="noStrike">
                          <a:solidFill>
                            <a:srgbClr val="000000"/>
                          </a:solidFill>
                          <a:effectLst/>
                          <a:latin typeface="+mn-lt"/>
                        </a:rPr>
                        <a:t>History</a:t>
                      </a:r>
                    </a:p>
                  </a:txBody>
                  <a:tcPr marL="7620" marR="7620" marT="7620" marB="0" anchor="b"/>
                </a:tc>
                <a:tc>
                  <a:txBody>
                    <a:bodyPr/>
                    <a:lstStyle/>
                    <a:p>
                      <a:pPr algn="l" fontAlgn="b"/>
                      <a:r>
                        <a:rPr lang="en-GB" sz="2400" b="0" i="0" u="none" strike="noStrike">
                          <a:solidFill>
                            <a:srgbClr val="000000"/>
                          </a:solidFill>
                          <a:effectLst/>
                          <a:latin typeface="+mn-lt"/>
                        </a:rPr>
                        <a:t>I-Media</a:t>
                      </a:r>
                    </a:p>
                  </a:txBody>
                  <a:tcPr marL="7620" marR="7620" marT="7620" marB="0" anchor="b"/>
                </a:tc>
                <a:tc>
                  <a:txBody>
                    <a:bodyPr/>
                    <a:lstStyle/>
                    <a:p>
                      <a:pPr algn="l" fontAlgn="b"/>
                      <a:r>
                        <a:rPr lang="en-GB" sz="2400" b="0" i="0" u="none" strike="noStrike">
                          <a:solidFill>
                            <a:srgbClr val="000000"/>
                          </a:solidFill>
                          <a:effectLst/>
                          <a:latin typeface="+mn-lt"/>
                        </a:rPr>
                        <a:t>History</a:t>
                      </a:r>
                    </a:p>
                  </a:txBody>
                  <a:tcPr marL="7620" marR="7620" marT="7620" marB="0" anchor="b"/>
                </a:tc>
                <a:extLst>
                  <a:ext uri="{0D108BD9-81ED-4DB2-BD59-A6C34878D82A}">
                    <a16:rowId xmlns:a16="http://schemas.microsoft.com/office/drawing/2014/main" val="3327271513"/>
                  </a:ext>
                </a:extLst>
              </a:tr>
              <a:tr h="370840">
                <a:tc>
                  <a:txBody>
                    <a:bodyPr/>
                    <a:lstStyle/>
                    <a:p>
                      <a:pPr algn="l" fontAlgn="b"/>
                      <a:r>
                        <a:rPr lang="en-GB" sz="2400" b="0" i="0" u="none" strike="noStrike">
                          <a:solidFill>
                            <a:srgbClr val="000000"/>
                          </a:solidFill>
                          <a:effectLst/>
                          <a:latin typeface="+mn-lt"/>
                        </a:rPr>
                        <a:t>Study Skills</a:t>
                      </a:r>
                    </a:p>
                  </a:txBody>
                  <a:tcPr marL="7620" marR="7620" marT="7620" marB="0" anchor="b"/>
                </a:tc>
                <a:tc>
                  <a:txBody>
                    <a:bodyPr/>
                    <a:lstStyle/>
                    <a:p>
                      <a:pPr algn="l" fontAlgn="b"/>
                      <a:r>
                        <a:rPr lang="en-GB" sz="2400" b="0" i="0" u="none" strike="noStrike">
                          <a:solidFill>
                            <a:srgbClr val="000000"/>
                          </a:solidFill>
                          <a:effectLst/>
                          <a:latin typeface="+mn-lt"/>
                        </a:rPr>
                        <a:t>Sports Science</a:t>
                      </a:r>
                    </a:p>
                  </a:txBody>
                  <a:tcPr marL="7620" marR="7620" marT="7620" marB="0" anchor="b"/>
                </a:tc>
                <a:tc>
                  <a:txBody>
                    <a:bodyPr/>
                    <a:lstStyle/>
                    <a:p>
                      <a:pPr algn="l" fontAlgn="b"/>
                      <a:r>
                        <a:rPr lang="en-GB" sz="2400" b="0" i="0" u="none" strike="noStrike" err="1">
                          <a:solidFill>
                            <a:srgbClr val="000000"/>
                          </a:solidFill>
                          <a:effectLst/>
                          <a:latin typeface="+mn-lt"/>
                        </a:rPr>
                        <a:t>Voc</a:t>
                      </a:r>
                      <a:endParaRPr lang="en-GB" sz="2400" b="0" i="0" u="none" strike="noStrike">
                        <a:solidFill>
                          <a:srgbClr val="000000"/>
                        </a:solidFill>
                        <a:effectLst/>
                        <a:latin typeface="+mn-lt"/>
                      </a:endParaRPr>
                    </a:p>
                  </a:txBody>
                  <a:tcPr marL="7620" marR="7620" marT="7620" marB="0" anchor="b"/>
                </a:tc>
                <a:tc>
                  <a:txBody>
                    <a:bodyPr/>
                    <a:lstStyle/>
                    <a:p>
                      <a:pPr algn="l" fontAlgn="b"/>
                      <a:r>
                        <a:rPr lang="en-GB" sz="2400" b="0" i="0" u="none" strike="noStrike">
                          <a:solidFill>
                            <a:srgbClr val="000000"/>
                          </a:solidFill>
                          <a:effectLst/>
                          <a:latin typeface="+mn-lt"/>
                        </a:rPr>
                        <a:t>RS</a:t>
                      </a:r>
                    </a:p>
                  </a:txBody>
                  <a:tcPr marL="7620" marR="7620" marT="7620" marB="0" anchor="b"/>
                </a:tc>
                <a:extLst>
                  <a:ext uri="{0D108BD9-81ED-4DB2-BD59-A6C34878D82A}">
                    <a16:rowId xmlns:a16="http://schemas.microsoft.com/office/drawing/2014/main" val="1438982893"/>
                  </a:ext>
                </a:extLst>
              </a:tr>
              <a:tr h="370840">
                <a:tc>
                  <a:txBody>
                    <a:bodyPr/>
                    <a:lstStyle/>
                    <a:p>
                      <a:pPr algn="l" fontAlgn="b"/>
                      <a:r>
                        <a:rPr lang="en-GB" sz="2400" b="0" i="0" u="none" strike="noStrike">
                          <a:solidFill>
                            <a:srgbClr val="000000"/>
                          </a:solidFill>
                          <a:effectLst/>
                          <a:latin typeface="+mn-lt"/>
                        </a:rPr>
                        <a:t>Music</a:t>
                      </a:r>
                    </a:p>
                  </a:txBody>
                  <a:tcPr marL="7620" marR="7620" marT="7620" marB="0" anchor="b"/>
                </a:tc>
                <a:tc>
                  <a:txBody>
                    <a:bodyPr/>
                    <a:lstStyle/>
                    <a:p>
                      <a:pPr algn="l" fontAlgn="b"/>
                      <a:r>
                        <a:rPr lang="en-GB" sz="2400" b="0" i="0" u="none" strike="noStrike">
                          <a:solidFill>
                            <a:srgbClr val="000000"/>
                          </a:solidFill>
                          <a:effectLst/>
                          <a:latin typeface="+mn-lt"/>
                        </a:rPr>
                        <a:t>Geography</a:t>
                      </a:r>
                    </a:p>
                  </a:txBody>
                  <a:tcPr marL="7620" marR="7620" marT="7620" marB="0" anchor="b"/>
                </a:tc>
                <a:tc>
                  <a:txBody>
                    <a:bodyPr/>
                    <a:lstStyle/>
                    <a:p>
                      <a:pPr lvl="0" algn="l">
                        <a:buNone/>
                      </a:pPr>
                      <a:r>
                        <a:rPr lang="en-GB" sz="2400" b="0" i="0" u="none" strike="noStrike">
                          <a:solidFill>
                            <a:srgbClr val="000000"/>
                          </a:solidFill>
                          <a:effectLst/>
                          <a:latin typeface="+mn-lt"/>
                        </a:rPr>
                        <a:t>GCSE PE</a:t>
                      </a:r>
                    </a:p>
                  </a:txBody>
                  <a:tcPr marL="7620" marR="7620" marT="7620" marB="0" anchor="b"/>
                </a:tc>
                <a:tc>
                  <a:txBody>
                    <a:bodyPr/>
                    <a:lstStyle/>
                    <a:p>
                      <a:endParaRPr lang="en-GB" sz="2400">
                        <a:latin typeface="+mn-lt"/>
                      </a:endParaRPr>
                    </a:p>
                  </a:txBody>
                  <a:tcPr/>
                </a:tc>
                <a:extLst>
                  <a:ext uri="{0D108BD9-81ED-4DB2-BD59-A6C34878D82A}">
                    <a16:rowId xmlns:a16="http://schemas.microsoft.com/office/drawing/2014/main" val="4240400830"/>
                  </a:ext>
                </a:extLst>
              </a:tr>
            </a:tbl>
          </a:graphicData>
        </a:graphic>
      </p:graphicFrame>
      <p:grpSp>
        <p:nvGrpSpPr>
          <p:cNvPr id="2" name="Group 1">
            <a:extLst>
              <a:ext uri="{FF2B5EF4-FFF2-40B4-BE49-F238E27FC236}">
                <a16:creationId xmlns:a16="http://schemas.microsoft.com/office/drawing/2014/main" id="{B95867E9-59DE-FD89-49D2-8197B1686447}"/>
              </a:ext>
            </a:extLst>
          </p:cNvPr>
          <p:cNvGrpSpPr/>
          <p:nvPr/>
        </p:nvGrpSpPr>
        <p:grpSpPr>
          <a:xfrm>
            <a:off x="0" y="5790455"/>
            <a:ext cx="12192000" cy="1067545"/>
            <a:chOff x="0" y="5790455"/>
            <a:chExt cx="12192000" cy="1067545"/>
          </a:xfrm>
        </p:grpSpPr>
        <p:grpSp>
          <p:nvGrpSpPr>
            <p:cNvPr id="3" name="Group 2">
              <a:extLst>
                <a:ext uri="{FF2B5EF4-FFF2-40B4-BE49-F238E27FC236}">
                  <a16:creationId xmlns:a16="http://schemas.microsoft.com/office/drawing/2014/main" id="{640D8776-3113-6240-C4C3-33DB35ACC37A}"/>
                </a:ext>
              </a:extLst>
            </p:cNvPr>
            <p:cNvGrpSpPr/>
            <p:nvPr/>
          </p:nvGrpSpPr>
          <p:grpSpPr>
            <a:xfrm>
              <a:off x="0" y="6435972"/>
              <a:ext cx="12192000" cy="422028"/>
              <a:chOff x="0" y="6435972"/>
              <a:chExt cx="12192000" cy="422028"/>
            </a:xfrm>
          </p:grpSpPr>
          <p:sp>
            <p:nvSpPr>
              <p:cNvPr id="6" name="Rectangle 5">
                <a:extLst>
                  <a:ext uri="{FF2B5EF4-FFF2-40B4-BE49-F238E27FC236}">
                    <a16:creationId xmlns:a16="http://schemas.microsoft.com/office/drawing/2014/main" id="{5D5946EC-3BCF-E294-9F8F-A87D709F3551}"/>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8D4AA2B4-580E-A7D8-B0C3-9D53B4AA1C95}"/>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5" name="Picture 2" descr="Home | Lacon Childe School">
              <a:extLst>
                <a:ext uri="{FF2B5EF4-FFF2-40B4-BE49-F238E27FC236}">
                  <a16:creationId xmlns:a16="http://schemas.microsoft.com/office/drawing/2014/main" id="{8FDC763B-C871-A7A6-8622-1D986C220E9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05625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82A52-824D-D88E-A3C9-ADBC570FA0FD}"/>
              </a:ext>
            </a:extLst>
          </p:cNvPr>
          <p:cNvSpPr>
            <a:spLocks noGrp="1"/>
          </p:cNvSpPr>
          <p:nvPr>
            <p:ph type="title"/>
          </p:nvPr>
        </p:nvSpPr>
        <p:spPr/>
        <p:txBody>
          <a:bodyPr/>
          <a:lstStyle/>
          <a:p>
            <a:endParaRPr lang="en-GB"/>
          </a:p>
        </p:txBody>
      </p:sp>
      <p:graphicFrame>
        <p:nvGraphicFramePr>
          <p:cNvPr id="4" name="Content Placeholder 3">
            <a:extLst>
              <a:ext uri="{FF2B5EF4-FFF2-40B4-BE49-F238E27FC236}">
                <a16:creationId xmlns:a16="http://schemas.microsoft.com/office/drawing/2014/main" id="{CBB74868-54EC-BCBC-B3B6-D70C2CED7253}"/>
              </a:ext>
            </a:extLst>
          </p:cNvPr>
          <p:cNvGraphicFramePr>
            <a:graphicFrameLocks noGrp="1"/>
          </p:cNvGraphicFramePr>
          <p:nvPr>
            <p:ph idx="1"/>
            <p:extLst>
              <p:ext uri="{D42A27DB-BD31-4B8C-83A1-F6EECF244321}">
                <p14:modId xmlns:p14="http://schemas.microsoft.com/office/powerpoint/2010/main" val="2571672683"/>
              </p:ext>
            </p:extLst>
          </p:nvPr>
        </p:nvGraphicFramePr>
        <p:xfrm>
          <a:off x="449036" y="174244"/>
          <a:ext cx="10904764" cy="5040929"/>
        </p:xfrm>
        <a:graphic>
          <a:graphicData uri="http://schemas.openxmlformats.org/drawingml/2006/table">
            <a:tbl>
              <a:tblPr firstRow="1" bandRow="1">
                <a:tableStyleId>{5C22544A-7EE6-4342-B048-85BDC9FD1C3A}</a:tableStyleId>
              </a:tblPr>
              <a:tblGrid>
                <a:gridCol w="2772139">
                  <a:extLst>
                    <a:ext uri="{9D8B030D-6E8A-4147-A177-3AD203B41FA5}">
                      <a16:colId xmlns:a16="http://schemas.microsoft.com/office/drawing/2014/main" val="3701479546"/>
                    </a:ext>
                  </a:extLst>
                </a:gridCol>
                <a:gridCol w="2710875">
                  <a:extLst>
                    <a:ext uri="{9D8B030D-6E8A-4147-A177-3AD203B41FA5}">
                      <a16:colId xmlns:a16="http://schemas.microsoft.com/office/drawing/2014/main" val="1060589917"/>
                    </a:ext>
                  </a:extLst>
                </a:gridCol>
                <a:gridCol w="2710875">
                  <a:extLst>
                    <a:ext uri="{9D8B030D-6E8A-4147-A177-3AD203B41FA5}">
                      <a16:colId xmlns:a16="http://schemas.microsoft.com/office/drawing/2014/main" val="1045618643"/>
                    </a:ext>
                  </a:extLst>
                </a:gridCol>
                <a:gridCol w="2710875">
                  <a:extLst>
                    <a:ext uri="{9D8B030D-6E8A-4147-A177-3AD203B41FA5}">
                      <a16:colId xmlns:a16="http://schemas.microsoft.com/office/drawing/2014/main" val="1055310412"/>
                    </a:ext>
                  </a:extLst>
                </a:gridCol>
              </a:tblGrid>
              <a:tr h="578563">
                <a:tc>
                  <a:txBody>
                    <a:bodyPr/>
                    <a:lstStyle/>
                    <a:p>
                      <a:r>
                        <a:rPr lang="en-GB" sz="2800">
                          <a:solidFill>
                            <a:schemeClr val="tx1"/>
                          </a:solidFill>
                        </a:rPr>
                        <a:t>Option A</a:t>
                      </a:r>
                    </a:p>
                  </a:txBody>
                  <a:tcPr>
                    <a:lnB w="12700" cap="flat" cmpd="sng" algn="ctr">
                      <a:solidFill>
                        <a:schemeClr val="tx1"/>
                      </a:solidFill>
                      <a:prstDash val="solid"/>
                      <a:round/>
                      <a:headEnd type="none" w="med" len="med"/>
                      <a:tailEnd type="none" w="med" len="med"/>
                    </a:lnB>
                  </a:tcPr>
                </a:tc>
                <a:tc>
                  <a:txBody>
                    <a:bodyPr/>
                    <a:lstStyle/>
                    <a:p>
                      <a:r>
                        <a:rPr lang="en-GB" sz="2800">
                          <a:solidFill>
                            <a:schemeClr val="tx1"/>
                          </a:solidFill>
                        </a:rPr>
                        <a:t>Option B</a:t>
                      </a:r>
                    </a:p>
                  </a:txBody>
                  <a:tcPr>
                    <a:lnB w="12700" cap="flat" cmpd="sng" algn="ctr">
                      <a:solidFill>
                        <a:schemeClr val="tx1"/>
                      </a:solidFill>
                      <a:prstDash val="solid"/>
                      <a:round/>
                      <a:headEnd type="none" w="med" len="med"/>
                      <a:tailEnd type="none" w="med" len="med"/>
                    </a:lnB>
                  </a:tcPr>
                </a:tc>
                <a:tc>
                  <a:txBody>
                    <a:bodyPr/>
                    <a:lstStyle/>
                    <a:p>
                      <a:r>
                        <a:rPr lang="en-GB" sz="2800">
                          <a:solidFill>
                            <a:schemeClr val="tx1"/>
                          </a:solidFill>
                        </a:rPr>
                        <a:t>Option C</a:t>
                      </a:r>
                    </a:p>
                  </a:txBody>
                  <a:tcPr>
                    <a:lnB w="12700" cap="flat" cmpd="sng" algn="ctr">
                      <a:solidFill>
                        <a:schemeClr val="tx1"/>
                      </a:solidFill>
                      <a:prstDash val="solid"/>
                      <a:round/>
                      <a:headEnd type="none" w="med" len="med"/>
                      <a:tailEnd type="none" w="med" len="med"/>
                    </a:lnB>
                  </a:tcPr>
                </a:tc>
                <a:tc>
                  <a:txBody>
                    <a:bodyPr/>
                    <a:lstStyle/>
                    <a:p>
                      <a:r>
                        <a:rPr lang="en-GB" sz="2800">
                          <a:solidFill>
                            <a:schemeClr val="tx1"/>
                          </a:solidFill>
                        </a:rPr>
                        <a:t>Option D</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722896"/>
                  </a:ext>
                </a:extLst>
              </a:tr>
              <a:tr h="710233">
                <a:tc>
                  <a:txBody>
                    <a:bodyPr/>
                    <a:lstStyle/>
                    <a:p>
                      <a:pPr algn="l" fontAlgn="b"/>
                      <a:r>
                        <a:rPr lang="en-GB" sz="2400" b="0" i="0" u="none" strike="noStrike">
                          <a:solidFill>
                            <a:srgbClr val="000000"/>
                          </a:solidFill>
                          <a:effectLst/>
                          <a:latin typeface="+mn-lt"/>
                        </a:rPr>
                        <a:t>History</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DT Food</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Art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Art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9656113"/>
                  </a:ext>
                </a:extLst>
              </a:tr>
              <a:tr h="641821">
                <a:tc>
                  <a:txBody>
                    <a:bodyPr/>
                    <a:lstStyle/>
                    <a:p>
                      <a:pPr algn="l" fontAlgn="b"/>
                      <a:r>
                        <a:rPr lang="en-GB" sz="2400" b="0" i="0" u="none" strike="noStrike">
                          <a:solidFill>
                            <a:srgbClr val="000000"/>
                          </a:solidFill>
                          <a:effectLst/>
                          <a:latin typeface="+mn-lt"/>
                        </a:rPr>
                        <a:t>Geography</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DT Textiles</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Drama</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French</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3438528"/>
                  </a:ext>
                </a:extLst>
              </a:tr>
              <a:tr h="961436">
                <a:tc>
                  <a:txBody>
                    <a:bodyPr/>
                    <a:lstStyle/>
                    <a:p>
                      <a:pPr algn="l" fontAlgn="b"/>
                      <a:r>
                        <a:rPr lang="en-GB" sz="2400" b="0" i="0" u="none" strike="noStrike">
                          <a:solidFill>
                            <a:srgbClr val="000000"/>
                          </a:solidFill>
                          <a:effectLst/>
                          <a:latin typeface="+mn-lt"/>
                        </a:rPr>
                        <a:t>French</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DT RM</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Sports Science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Child Development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501186"/>
                  </a:ext>
                </a:extLst>
              </a:tr>
              <a:tr h="831173">
                <a:tc>
                  <a:txBody>
                    <a:bodyPr/>
                    <a:lstStyle/>
                    <a:p>
                      <a:pPr algn="l" fontAlgn="b"/>
                      <a:r>
                        <a:rPr lang="en-GB" sz="2400" b="0" i="0" u="none" strike="noStrike">
                          <a:solidFill>
                            <a:srgbClr val="000000"/>
                          </a:solidFill>
                          <a:effectLst/>
                          <a:latin typeface="+mn-lt"/>
                        </a:rPr>
                        <a:t>Computer Science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History</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I-Media</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History</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271513"/>
                  </a:ext>
                </a:extLst>
              </a:tr>
              <a:tr h="6121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GB" sz="2400" b="0" i="0" u="none" strike="noStrike">
                        <a:solidFill>
                          <a:srgbClr val="000000"/>
                        </a:solidFill>
                        <a:effectLst/>
                        <a:latin typeface="+mn-lt"/>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GB" sz="2400" b="0" i="0" u="none" strike="noStrike">
                          <a:solidFill>
                            <a:srgbClr val="000000"/>
                          </a:solidFill>
                          <a:effectLst/>
                          <a:latin typeface="+mn-lt"/>
                        </a:rPr>
                        <a:t>Music</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Sports Science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2400" b="0" i="0" u="none" strike="noStrike">
                          <a:solidFill>
                            <a:srgbClr val="000000"/>
                          </a:solidFill>
                          <a:effectLst/>
                          <a:latin typeface="+mn-lt"/>
                        </a:rPr>
                        <a:t>GCSE PE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Religious Studies</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982893"/>
                  </a:ext>
                </a:extLst>
              </a:tr>
              <a:tr h="578563">
                <a:tc>
                  <a:txBody>
                    <a:bodyPr/>
                    <a:lstStyle/>
                    <a:p>
                      <a:pPr algn="l" fontAlgn="b"/>
                      <a:endParaRPr lang="en-GB" sz="2400" b="0" i="0" u="none" strike="noStrike">
                        <a:solidFill>
                          <a:srgbClr val="000000"/>
                        </a:solidFill>
                        <a:effectLst/>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GB" sz="2400" b="0" i="0" u="none" strike="noStrike">
                          <a:solidFill>
                            <a:srgbClr val="000000"/>
                          </a:solidFill>
                          <a:effectLst/>
                          <a:latin typeface="+mn-lt"/>
                        </a:rPr>
                        <a:t>Geography</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endParaRPr lang="en-GB" sz="2400" b="0" i="0" u="none" strike="noStrike">
                        <a:solidFill>
                          <a:srgbClr val="000000"/>
                        </a:solidFill>
                        <a:effectLst/>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24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400830"/>
                  </a:ext>
                </a:extLst>
              </a:tr>
            </a:tbl>
          </a:graphicData>
        </a:graphic>
      </p:graphicFrame>
      <p:grpSp>
        <p:nvGrpSpPr>
          <p:cNvPr id="3" name="Group 2">
            <a:extLst>
              <a:ext uri="{FF2B5EF4-FFF2-40B4-BE49-F238E27FC236}">
                <a16:creationId xmlns:a16="http://schemas.microsoft.com/office/drawing/2014/main" id="{E751B742-397F-16FF-D105-706D10624EE7}"/>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EDEDB846-7340-22D0-54E2-653CDBFA21AC}"/>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C03EB92E-5EA5-63EB-045B-2D800822D578}"/>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BB7B79CD-CA92-956D-58E3-83AE8960F659}"/>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A0AF5FB5-610C-A89D-5216-C5595A6B16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67374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id="{3F49A1BC-D6E9-4821-9585-AB70144B93FA}"/>
              </a:ext>
            </a:extLst>
          </p:cNvPr>
          <p:cNvSpPr txBox="1">
            <a:spLocks noChangeArrowheads="1"/>
          </p:cNvSpPr>
          <p:nvPr/>
        </p:nvSpPr>
        <p:spPr bwMode="auto">
          <a:xfrm>
            <a:off x="2688336" y="700534"/>
            <a:ext cx="7900416" cy="45180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92D050"/>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4800" b="0" i="0" u="none" strike="noStrike" cap="none" normalizeH="0" baseline="0">
                <a:ln>
                  <a:noFill/>
                </a:ln>
                <a:effectLst/>
                <a:latin typeface="Times New Roman" panose="02020603050405020304" pitchFamily="18" charset="0"/>
              </a:rPr>
              <a:t>Core – </a:t>
            </a:r>
            <a:r>
              <a:rPr kumimoji="0" lang="en-GB" altLang="en-US" sz="4800" b="1" i="0" u="none" strike="noStrike" cap="none" normalizeH="0" baseline="0">
                <a:ln>
                  <a:noFill/>
                </a:ln>
                <a:effectLst/>
                <a:latin typeface="Times New Roman" panose="02020603050405020304" pitchFamily="18" charset="0"/>
              </a:rPr>
              <a:t>all</a:t>
            </a:r>
            <a:r>
              <a:rPr kumimoji="0" lang="en-GB" altLang="en-US" sz="4800" b="0" i="0" u="none" strike="noStrike" cap="none" normalizeH="0" baseline="0">
                <a:ln>
                  <a:noFill/>
                </a:ln>
                <a:effectLst/>
                <a:latin typeface="Times New Roman" panose="02020603050405020304" pitchFamily="18" charset="0"/>
              </a:rPr>
              <a:t> students study these subjects</a:t>
            </a: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a:ln>
                  <a:noFill/>
                </a:ln>
                <a:effectLst/>
                <a:latin typeface="Comic Sans MS" panose="030F0702030302020204" pitchFamily="66" charset="0"/>
              </a:rPr>
              <a:t>English Language + English Literature – 8 hours per fortnight</a:t>
            </a: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a:ln>
                  <a:noFill/>
                </a:ln>
                <a:effectLst/>
                <a:latin typeface="Comic Sans MS" panose="030F0702030302020204" pitchFamily="66" charset="0"/>
              </a:rPr>
              <a:t>Mathematics – 8 hours per fortnight</a:t>
            </a: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a:ln>
                  <a:noFill/>
                </a:ln>
                <a:effectLst/>
                <a:latin typeface="Comic Sans MS" panose="030F0702030302020204" pitchFamily="66" charset="0"/>
              </a:rPr>
              <a:t>Science (Combined or Triple) 9 hours per fortnight</a:t>
            </a: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a:ln>
                  <a:noFill/>
                </a:ln>
                <a:effectLst/>
                <a:latin typeface="Comic Sans MS" panose="030F0702030302020204" pitchFamily="66" charset="0"/>
              </a:rPr>
              <a:t>PSHE 1 hour per fortnight</a:t>
            </a:r>
          </a:p>
          <a:p>
            <a:pPr marL="0" marR="0" lvl="0" indent="0" algn="ctr" defTabSz="914400" rtl="0" eaLnBrk="0" fontAlgn="base" latinLnBrk="0" hangingPunct="0">
              <a:lnSpc>
                <a:spcPct val="100000"/>
              </a:lnSpc>
              <a:spcBef>
                <a:spcPct val="0"/>
              </a:spcBef>
              <a:spcAft>
                <a:spcPts val="800"/>
              </a:spcAft>
              <a:buClrTx/>
              <a:buSzTx/>
              <a:buFontTx/>
              <a:buNone/>
              <a:tabLst/>
            </a:pPr>
            <a:r>
              <a:rPr kumimoji="0" lang="en-GB" altLang="en-US" sz="2000" b="0" i="0" u="none" strike="noStrike" cap="none" normalizeH="0" baseline="0">
                <a:ln>
                  <a:noFill/>
                </a:ln>
                <a:effectLst/>
                <a:latin typeface="Comic Sans MS" panose="030F0702030302020204" pitchFamily="66" charset="0"/>
              </a:rPr>
              <a:t>Core PE </a:t>
            </a:r>
            <a:r>
              <a:rPr lang="en-GB" altLang="en-US" sz="2000">
                <a:latin typeface="Comic Sans MS" panose="030F0702030302020204" pitchFamily="66" charset="0"/>
              </a:rPr>
              <a:t>4</a:t>
            </a:r>
            <a:r>
              <a:rPr kumimoji="0" lang="en-GB" altLang="en-US" sz="2000" b="0" i="0" u="none" strike="noStrike" cap="none" normalizeH="0" baseline="0">
                <a:ln>
                  <a:noFill/>
                </a:ln>
                <a:effectLst/>
                <a:latin typeface="Comic Sans MS" panose="030F0702030302020204" pitchFamily="66" charset="0"/>
              </a:rPr>
              <a:t> hours per </a:t>
            </a:r>
            <a:r>
              <a:rPr lang="en-GB" altLang="en-US" sz="2000">
                <a:latin typeface="Comic Sans MS" panose="030F0702030302020204" pitchFamily="66" charset="0"/>
              </a:rPr>
              <a:t>fortnight</a:t>
            </a:r>
            <a:endParaRPr kumimoji="0" lang="en-US" altLang="en-US" sz="2000" b="0" i="0" u="none" strike="noStrike" cap="none" normalizeH="0" baseline="0">
              <a:ln>
                <a:noFill/>
              </a:ln>
              <a:effectLst/>
              <a:latin typeface="Arial" panose="020B0604020202020204" pitchFamily="34" charset="0"/>
            </a:endParaRPr>
          </a:p>
        </p:txBody>
      </p:sp>
      <p:sp>
        <p:nvSpPr>
          <p:cNvPr id="2" name="TextBox 1">
            <a:extLst>
              <a:ext uri="{FF2B5EF4-FFF2-40B4-BE49-F238E27FC236}">
                <a16:creationId xmlns:a16="http://schemas.microsoft.com/office/drawing/2014/main" id="{2CC0211E-CF22-1076-D966-B53BD3D4D6C9}"/>
              </a:ext>
            </a:extLst>
          </p:cNvPr>
          <p:cNvSpPr txBox="1"/>
          <p:nvPr/>
        </p:nvSpPr>
        <p:spPr>
          <a:xfrm>
            <a:off x="188536" y="923827"/>
            <a:ext cx="2007909" cy="1631216"/>
          </a:xfrm>
          <a:prstGeom prst="rect">
            <a:avLst/>
          </a:prstGeom>
          <a:noFill/>
        </p:spPr>
        <p:txBody>
          <a:bodyPr wrap="square" rtlCol="0">
            <a:spAutoFit/>
          </a:bodyPr>
          <a:lstStyle/>
          <a:p>
            <a:r>
              <a:rPr lang="en-GB" sz="2000" b="1"/>
              <a:t>The KS4 curriculum and the options process.</a:t>
            </a:r>
          </a:p>
          <a:p>
            <a:endParaRPr lang="en-GB" sz="2000"/>
          </a:p>
        </p:txBody>
      </p:sp>
      <p:cxnSp>
        <p:nvCxnSpPr>
          <p:cNvPr id="3" name="Straight Connector 2">
            <a:extLst>
              <a:ext uri="{FF2B5EF4-FFF2-40B4-BE49-F238E27FC236}">
                <a16:creationId xmlns:a16="http://schemas.microsoft.com/office/drawing/2014/main" id="{7225E2AC-8908-A7DE-CDFF-51C363C03727}"/>
              </a:ext>
            </a:extLst>
          </p:cNvPr>
          <p:cNvCxnSpPr/>
          <p:nvPr/>
        </p:nvCxnSpPr>
        <p:spPr>
          <a:xfrm>
            <a:off x="6096000" y="9864972"/>
            <a:ext cx="12192000" cy="0"/>
          </a:xfrm>
          <a:prstGeom prst="line">
            <a:avLst/>
          </a:prstGeom>
          <a:noFill/>
          <a:ln w="66675" cap="flat" cmpd="sng" algn="ctr">
            <a:solidFill>
              <a:srgbClr val="293FE2"/>
            </a:solidFill>
            <a:prstDash val="solid"/>
            <a:miter lim="800000"/>
          </a:ln>
          <a:effectLst/>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0A0B539F-DCDB-2DEA-69B3-96E79D851557}"/>
              </a:ext>
            </a:extLst>
          </p:cNvPr>
          <p:cNvGrpSpPr/>
          <p:nvPr/>
        </p:nvGrpSpPr>
        <p:grpSpPr>
          <a:xfrm>
            <a:off x="0" y="5790455"/>
            <a:ext cx="12192000" cy="1067545"/>
            <a:chOff x="0" y="5790455"/>
            <a:chExt cx="12192000" cy="1067545"/>
          </a:xfrm>
        </p:grpSpPr>
        <p:grpSp>
          <p:nvGrpSpPr>
            <p:cNvPr id="6" name="Group 5">
              <a:extLst>
                <a:ext uri="{FF2B5EF4-FFF2-40B4-BE49-F238E27FC236}">
                  <a16:creationId xmlns:a16="http://schemas.microsoft.com/office/drawing/2014/main" id="{FD59FD37-689C-1268-6805-B20406CEFD24}"/>
                </a:ext>
              </a:extLst>
            </p:cNvPr>
            <p:cNvGrpSpPr/>
            <p:nvPr/>
          </p:nvGrpSpPr>
          <p:grpSpPr>
            <a:xfrm>
              <a:off x="0" y="6435972"/>
              <a:ext cx="12192000" cy="422028"/>
              <a:chOff x="0" y="6435972"/>
              <a:chExt cx="12192000" cy="422028"/>
            </a:xfrm>
          </p:grpSpPr>
          <p:sp>
            <p:nvSpPr>
              <p:cNvPr id="8" name="Rectangle 7">
                <a:extLst>
                  <a:ext uri="{FF2B5EF4-FFF2-40B4-BE49-F238E27FC236}">
                    <a16:creationId xmlns:a16="http://schemas.microsoft.com/office/drawing/2014/main" id="{C4087AB7-7607-8BC8-6189-62A04BF98DFA}"/>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501A6698-7D40-02A7-628C-1C34C5F72E93}"/>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7" name="Picture 2" descr="Home | Lacon Childe School">
              <a:extLst>
                <a:ext uri="{FF2B5EF4-FFF2-40B4-BE49-F238E27FC236}">
                  <a16:creationId xmlns:a16="http://schemas.microsoft.com/office/drawing/2014/main" id="{14BA6A12-4DFF-1C0E-869B-317683902D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1419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22626-E369-3BF3-85D3-1FC76098DAD4}"/>
              </a:ext>
            </a:extLst>
          </p:cNvPr>
          <p:cNvSpPr>
            <a:spLocks noGrp="1"/>
          </p:cNvSpPr>
          <p:nvPr>
            <p:ph type="title"/>
          </p:nvPr>
        </p:nvSpPr>
        <p:spPr>
          <a:xfrm>
            <a:off x="838200" y="-95667"/>
            <a:ext cx="10515600" cy="1325563"/>
          </a:xfrm>
        </p:spPr>
        <p:txBody>
          <a:bodyPr>
            <a:normAutofit/>
          </a:bodyPr>
          <a:lstStyle/>
          <a:p>
            <a:r>
              <a:rPr lang="en-GB" sz="3600" b="1"/>
              <a:t>Grading and differing qualifications</a:t>
            </a:r>
          </a:p>
        </p:txBody>
      </p:sp>
      <p:pic>
        <p:nvPicPr>
          <p:cNvPr id="4" name="Content Placeholder 3">
            <a:extLst>
              <a:ext uri="{FF2B5EF4-FFF2-40B4-BE49-F238E27FC236}">
                <a16:creationId xmlns:a16="http://schemas.microsoft.com/office/drawing/2014/main" id="{ED6034EC-01AC-316C-C7D8-ABB06FE3B205}"/>
              </a:ext>
            </a:extLst>
          </p:cNvPr>
          <p:cNvPicPr>
            <a:picLocks noGrp="1" noChangeAspect="1"/>
          </p:cNvPicPr>
          <p:nvPr>
            <p:ph idx="1"/>
          </p:nvPr>
        </p:nvPicPr>
        <p:blipFill>
          <a:blip r:embed="rId2"/>
          <a:stretch>
            <a:fillRect/>
          </a:stretch>
        </p:blipFill>
        <p:spPr>
          <a:xfrm>
            <a:off x="299340" y="985170"/>
            <a:ext cx="4489830" cy="5508592"/>
          </a:xfrm>
          <a:prstGeom prst="rect">
            <a:avLst/>
          </a:prstGeom>
        </p:spPr>
      </p:pic>
      <p:sp>
        <p:nvSpPr>
          <p:cNvPr id="6" name="TextBox 5">
            <a:extLst>
              <a:ext uri="{FF2B5EF4-FFF2-40B4-BE49-F238E27FC236}">
                <a16:creationId xmlns:a16="http://schemas.microsoft.com/office/drawing/2014/main" id="{2EB279CD-AA35-FCC5-49C3-B8A027EF3517}"/>
              </a:ext>
            </a:extLst>
          </p:cNvPr>
          <p:cNvSpPr txBox="1"/>
          <p:nvPr/>
        </p:nvSpPr>
        <p:spPr>
          <a:xfrm>
            <a:off x="5517833" y="986056"/>
            <a:ext cx="6097904" cy="5262979"/>
          </a:xfrm>
          <a:prstGeom prst="rect">
            <a:avLst/>
          </a:prstGeom>
          <a:noFill/>
        </p:spPr>
        <p:txBody>
          <a:bodyPr wrap="square">
            <a:spAutoFit/>
          </a:bodyPr>
          <a:lstStyle/>
          <a:p>
            <a:pPr marL="0" indent="0" algn="ctr">
              <a:buFont typeface="Arial" panose="020B0604020202020204" pitchFamily="34" charset="0"/>
              <a:buNone/>
            </a:pPr>
            <a:r>
              <a:rPr lang="en-GB" sz="2400" b="1">
                <a:latin typeface="Calibri Light (Headings)"/>
              </a:rPr>
              <a:t>Difference between academic and vocational subjects</a:t>
            </a:r>
          </a:p>
          <a:p>
            <a:pPr marL="0" indent="0">
              <a:buNone/>
            </a:pPr>
            <a:r>
              <a:rPr lang="en-GB" sz="2400" b="1"/>
              <a:t>GCSE</a:t>
            </a:r>
          </a:p>
          <a:p>
            <a:pPr marL="342900" indent="-342900">
              <a:buFont typeface="Arial" panose="020B0604020202020204" pitchFamily="34" charset="0"/>
              <a:buChar char="•"/>
            </a:pPr>
            <a:r>
              <a:rPr lang="en-GB" sz="2400"/>
              <a:t> Will be mostly traditional written examinations at the end of the course with coursework or controlled assessments in a few subjects</a:t>
            </a:r>
          </a:p>
          <a:p>
            <a:pPr marL="342900" indent="-342900">
              <a:buFont typeface="Arial" panose="020B0604020202020204" pitchFamily="34" charset="0"/>
              <a:buChar char="•"/>
            </a:pPr>
            <a:r>
              <a:rPr lang="en-GB" sz="2400"/>
              <a:t> Pass grades range for all subjects will be 9-1</a:t>
            </a:r>
          </a:p>
          <a:p>
            <a:pPr marL="342900" indent="-342900">
              <a:buFont typeface="Arial" panose="020B0604020202020204" pitchFamily="34" charset="0"/>
              <a:buChar char="•"/>
            </a:pPr>
            <a:r>
              <a:rPr lang="en-GB" sz="2400" b="1"/>
              <a:t>Cambridge National Awards</a:t>
            </a:r>
          </a:p>
          <a:p>
            <a:pPr marL="342900" indent="-342900">
              <a:buFont typeface="Arial" panose="020B0604020202020204" pitchFamily="34" charset="0"/>
              <a:buChar char="•"/>
            </a:pPr>
            <a:r>
              <a:rPr lang="en-GB" sz="2400"/>
              <a:t>Approximately 50% coursework based – are equivalent to 1 GCSE. Students who pass are awarded from level 1 pass equivalent toa grade 1 at GCSE to Level 2 Distinction* worth between and 8 and a 9 at GCSE</a:t>
            </a:r>
          </a:p>
        </p:txBody>
      </p:sp>
      <p:grpSp>
        <p:nvGrpSpPr>
          <p:cNvPr id="3" name="Group 2">
            <a:extLst>
              <a:ext uri="{FF2B5EF4-FFF2-40B4-BE49-F238E27FC236}">
                <a16:creationId xmlns:a16="http://schemas.microsoft.com/office/drawing/2014/main" id="{4D54C219-3701-1A15-817E-68F1C2FFF857}"/>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EB632A06-1E66-D4BC-AFA5-5DD3E60DD858}"/>
                </a:ext>
              </a:extLst>
            </p:cNvPr>
            <p:cNvGrpSpPr/>
            <p:nvPr/>
          </p:nvGrpSpPr>
          <p:grpSpPr>
            <a:xfrm>
              <a:off x="0" y="6435972"/>
              <a:ext cx="12192000" cy="422028"/>
              <a:chOff x="0" y="6435972"/>
              <a:chExt cx="12192000" cy="422028"/>
            </a:xfrm>
          </p:grpSpPr>
          <p:sp>
            <p:nvSpPr>
              <p:cNvPr id="8" name="Rectangle 7">
                <a:extLst>
                  <a:ext uri="{FF2B5EF4-FFF2-40B4-BE49-F238E27FC236}">
                    <a16:creationId xmlns:a16="http://schemas.microsoft.com/office/drawing/2014/main" id="{A520232A-B37D-7523-B090-8623D0426A5D}"/>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A141D004-BB95-189E-8E6A-A6CD19ABB4D3}"/>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7" name="Picture 2" descr="Home | Lacon Childe School">
              <a:extLst>
                <a:ext uri="{FF2B5EF4-FFF2-40B4-BE49-F238E27FC236}">
                  <a16:creationId xmlns:a16="http://schemas.microsoft.com/office/drawing/2014/main" id="{4292658C-D5EF-2776-5D48-32AF549CC9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14546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5B67-C0E0-7717-ABEF-B0B4F1CCE9B3}"/>
              </a:ext>
            </a:extLst>
          </p:cNvPr>
          <p:cNvSpPr>
            <a:spLocks noGrp="1"/>
          </p:cNvSpPr>
          <p:nvPr>
            <p:ph type="title"/>
          </p:nvPr>
        </p:nvSpPr>
        <p:spPr/>
        <p:txBody>
          <a:bodyPr/>
          <a:lstStyle/>
          <a:p>
            <a:r>
              <a:rPr lang="en-GB"/>
              <a:t>Option Choices</a:t>
            </a:r>
          </a:p>
        </p:txBody>
      </p:sp>
      <p:sp>
        <p:nvSpPr>
          <p:cNvPr id="3" name="Content Placeholder 2">
            <a:extLst>
              <a:ext uri="{FF2B5EF4-FFF2-40B4-BE49-F238E27FC236}">
                <a16:creationId xmlns:a16="http://schemas.microsoft.com/office/drawing/2014/main" id="{809110F6-CA50-345A-136E-B2277F0F7541}"/>
              </a:ext>
            </a:extLst>
          </p:cNvPr>
          <p:cNvSpPr>
            <a:spLocks noGrp="1"/>
          </p:cNvSpPr>
          <p:nvPr>
            <p:ph idx="1"/>
          </p:nvPr>
        </p:nvSpPr>
        <p:spPr/>
        <p:txBody>
          <a:bodyPr>
            <a:normAutofit/>
          </a:bodyPr>
          <a:lstStyle/>
          <a:p>
            <a:r>
              <a:rPr lang="en-GB" sz="2400"/>
              <a:t>Student should opt for </a:t>
            </a:r>
            <a:r>
              <a:rPr lang="en-GB" sz="2400" b="1"/>
              <a:t>one</a:t>
            </a:r>
            <a:r>
              <a:rPr lang="en-GB" sz="2400"/>
              <a:t> subject from each column. </a:t>
            </a:r>
          </a:p>
          <a:p>
            <a:r>
              <a:rPr lang="en-GB" sz="2400"/>
              <a:t>Students should ensure </a:t>
            </a:r>
            <a:r>
              <a:rPr lang="en-GB" sz="2400" b="1"/>
              <a:t>at least one </a:t>
            </a:r>
            <a:r>
              <a:rPr lang="en-GB" sz="2400"/>
              <a:t>of their options is either History, Geography, French or Computer Science. This is to help ensure academic breadth across their options.</a:t>
            </a:r>
          </a:p>
          <a:p>
            <a:r>
              <a:rPr lang="en-GB" sz="2400"/>
              <a:t>Students </a:t>
            </a:r>
            <a:r>
              <a:rPr lang="en-GB" sz="2400" b="1"/>
              <a:t>cannot opt </a:t>
            </a:r>
            <a:r>
              <a:rPr lang="en-GB" sz="2400"/>
              <a:t>for GCSE PE and Sports Studies, nor can they opt for Computer Science and I-media.</a:t>
            </a:r>
          </a:p>
          <a:p>
            <a:r>
              <a:rPr lang="en-GB" sz="2400"/>
              <a:t>Triple science will no longer be an option choice, it will run alongside combined science within the core hours.</a:t>
            </a:r>
          </a:p>
          <a:p>
            <a:r>
              <a:rPr lang="en-GB" sz="2400"/>
              <a:t>Students should also make a reserve choice, this can be from any of the columns but </a:t>
            </a:r>
            <a:r>
              <a:rPr lang="en-GB" sz="2400" b="1"/>
              <a:t>cannot</a:t>
            </a:r>
            <a:r>
              <a:rPr lang="en-GB" sz="2400"/>
              <a:t> be a subject they have already chosen.</a:t>
            </a:r>
          </a:p>
        </p:txBody>
      </p:sp>
      <p:grpSp>
        <p:nvGrpSpPr>
          <p:cNvPr id="4" name="Group 3">
            <a:extLst>
              <a:ext uri="{FF2B5EF4-FFF2-40B4-BE49-F238E27FC236}">
                <a16:creationId xmlns:a16="http://schemas.microsoft.com/office/drawing/2014/main" id="{5DA23FB7-05AB-500D-1DBC-E1E1DC590F79}"/>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B5A0A306-3085-4B67-E3D2-C8E518C46EBA}"/>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76F80143-674F-466C-73BC-0AFDBFAD0206}"/>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A38DBAB2-4083-52C7-709C-5DC35491BD60}"/>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07EA472A-D19F-62D1-C2C4-737AB3BE6E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9709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Text Box">
            <a:extLst>
              <a:ext uri="{FF2B5EF4-FFF2-40B4-BE49-F238E27FC236}">
                <a16:creationId xmlns:a16="http://schemas.microsoft.com/office/drawing/2014/main" id="{3E3A7AFE-051D-46B6-BCD1-8CAD73E21F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61575" y="-2179638"/>
            <a:ext cx="6619875" cy="39052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31F758C3-2867-4C9C-8239-DEE90038996A}"/>
              </a:ext>
            </a:extLst>
          </p:cNvPr>
          <p:cNvSpPr>
            <a:spLocks noGrp="1" noChangeArrowheads="1"/>
          </p:cNvSpPr>
          <p:nvPr>
            <p:ph idx="1"/>
          </p:nvPr>
        </p:nvSpPr>
        <p:spPr>
          <a:xfrm>
            <a:off x="1228165" y="3368951"/>
            <a:ext cx="9430870" cy="3387996"/>
          </a:xfrm>
        </p:spPr>
        <p:txBody>
          <a:bodyPr vert="horz" lIns="91440" tIns="45720" rIns="91440" bIns="45720" rtlCol="0" anchor="t">
            <a:normAutofit/>
          </a:bodyPr>
          <a:lstStyle/>
          <a:p>
            <a:pPr eaLnBrk="1" hangingPunct="1"/>
            <a:r>
              <a:rPr lang="en-GB" altLang="en-US" sz="2400"/>
              <a:t>No guarantee that all 4 choices will be possible</a:t>
            </a:r>
          </a:p>
          <a:p>
            <a:pPr eaLnBrk="1" hangingPunct="1"/>
            <a:r>
              <a:rPr lang="en-GB" altLang="en-US" sz="2400"/>
              <a:t>Essential to select a reserve choice</a:t>
            </a:r>
            <a:endParaRPr lang="en-GB" altLang="en-US" sz="2400">
              <a:cs typeface="Calibri"/>
            </a:endParaRPr>
          </a:p>
          <a:p>
            <a:pPr eaLnBrk="1" hangingPunct="1"/>
            <a:r>
              <a:rPr lang="en-GB" altLang="en-US" sz="2400"/>
              <a:t>Some subjects will only have 1 group</a:t>
            </a:r>
            <a:endParaRPr lang="en-GB" altLang="en-US" sz="2400">
              <a:cs typeface="Calibri"/>
            </a:endParaRPr>
          </a:p>
          <a:p>
            <a:r>
              <a:rPr lang="en-GB" altLang="en-US" sz="2400">
                <a:cs typeface="Calibri"/>
              </a:rPr>
              <a:t>Where pupil option numbers are too low the subject will not be able to run</a:t>
            </a:r>
            <a:endParaRPr lang="en-GB" altLang="en-US" sz="2400"/>
          </a:p>
          <a:p>
            <a:r>
              <a:rPr lang="en-GB" altLang="en-US" sz="2400"/>
              <a:t>Oversubscribed groups will have to go through a selection process</a:t>
            </a:r>
            <a:endParaRPr lang="en-GB" altLang="en-US" sz="2400">
              <a:cs typeface="Calibri"/>
            </a:endParaRPr>
          </a:p>
          <a:p>
            <a:pPr eaLnBrk="1" hangingPunct="1"/>
            <a:r>
              <a:rPr lang="en-GB" altLang="en-US" sz="2400"/>
              <a:t>Performance and attitude to subject over KS3 will influence that decision</a:t>
            </a:r>
            <a:endParaRPr lang="en-GB" altLang="en-US" sz="2400">
              <a:cs typeface="Calibri"/>
            </a:endParaRPr>
          </a:p>
        </p:txBody>
      </p:sp>
      <p:sp>
        <p:nvSpPr>
          <p:cNvPr id="2" name="TextBox 1">
            <a:extLst>
              <a:ext uri="{FF2B5EF4-FFF2-40B4-BE49-F238E27FC236}">
                <a16:creationId xmlns:a16="http://schemas.microsoft.com/office/drawing/2014/main" id="{2F996778-AC1C-6045-F77E-8E1FEC295C2E}"/>
              </a:ext>
            </a:extLst>
          </p:cNvPr>
          <p:cNvSpPr txBox="1"/>
          <p:nvPr/>
        </p:nvSpPr>
        <p:spPr>
          <a:xfrm>
            <a:off x="1080655" y="321963"/>
            <a:ext cx="9578380" cy="2308324"/>
          </a:xfrm>
          <a:prstGeom prst="rect">
            <a:avLst/>
          </a:prstGeom>
          <a:noFill/>
        </p:spPr>
        <p:txBody>
          <a:bodyPr wrap="square" rtlCol="0">
            <a:spAutoFit/>
          </a:bodyPr>
          <a:lstStyle/>
          <a:p>
            <a:r>
              <a:rPr lang="en-GB" sz="2400" b="1"/>
              <a:t>Making your options</a:t>
            </a:r>
          </a:p>
          <a:p>
            <a:endParaRPr lang="en-GB" sz="2400" b="1"/>
          </a:p>
          <a:p>
            <a:pPr algn="just"/>
            <a:r>
              <a:rPr lang="en-GB" sz="2400"/>
              <a:t>Students complete these via Microsoft Forms. </a:t>
            </a:r>
          </a:p>
          <a:p>
            <a:pPr algn="just"/>
            <a:r>
              <a:rPr lang="en-GB" sz="2400"/>
              <a:t>Students should ensure they have spoken to members of staff and discussed their options at home before making final choices and submitting responses.</a:t>
            </a:r>
          </a:p>
        </p:txBody>
      </p:sp>
      <p:grpSp>
        <p:nvGrpSpPr>
          <p:cNvPr id="3" name="Group 2">
            <a:extLst>
              <a:ext uri="{FF2B5EF4-FFF2-40B4-BE49-F238E27FC236}">
                <a16:creationId xmlns:a16="http://schemas.microsoft.com/office/drawing/2014/main" id="{3E9F8E6E-7046-0346-D1E7-ECDAD235CD71}"/>
              </a:ext>
            </a:extLst>
          </p:cNvPr>
          <p:cNvGrpSpPr/>
          <p:nvPr/>
        </p:nvGrpSpPr>
        <p:grpSpPr>
          <a:xfrm>
            <a:off x="0" y="5790455"/>
            <a:ext cx="12192000" cy="1067545"/>
            <a:chOff x="0" y="5790455"/>
            <a:chExt cx="12192000" cy="1067545"/>
          </a:xfrm>
        </p:grpSpPr>
        <p:grpSp>
          <p:nvGrpSpPr>
            <p:cNvPr id="4" name="Group 3">
              <a:extLst>
                <a:ext uri="{FF2B5EF4-FFF2-40B4-BE49-F238E27FC236}">
                  <a16:creationId xmlns:a16="http://schemas.microsoft.com/office/drawing/2014/main" id="{BDD99809-B8AF-BA40-2889-DC166BB918E7}"/>
                </a:ext>
              </a:extLst>
            </p:cNvPr>
            <p:cNvGrpSpPr/>
            <p:nvPr/>
          </p:nvGrpSpPr>
          <p:grpSpPr>
            <a:xfrm>
              <a:off x="0" y="6435972"/>
              <a:ext cx="12192000" cy="422028"/>
              <a:chOff x="0" y="6435972"/>
              <a:chExt cx="12192000" cy="422028"/>
            </a:xfrm>
          </p:grpSpPr>
          <p:sp>
            <p:nvSpPr>
              <p:cNvPr id="6" name="Rectangle 5">
                <a:extLst>
                  <a:ext uri="{FF2B5EF4-FFF2-40B4-BE49-F238E27FC236}">
                    <a16:creationId xmlns:a16="http://schemas.microsoft.com/office/drawing/2014/main" id="{F4519672-97A6-8A0E-E8A6-D0E8899F7594}"/>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01B4985D-51AD-49A3-0060-60E4BA53B981}"/>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5" name="Picture 2" descr="Home | Lacon Childe School">
              <a:extLst>
                <a:ext uri="{FF2B5EF4-FFF2-40B4-BE49-F238E27FC236}">
                  <a16:creationId xmlns:a16="http://schemas.microsoft.com/office/drawing/2014/main" id="{E0026770-26C1-CB55-4203-703E7F20F34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7993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B5FF3-233B-8407-0B85-124A9114D3A0}"/>
              </a:ext>
            </a:extLst>
          </p:cNvPr>
          <p:cNvSpPr>
            <a:spLocks noGrp="1"/>
          </p:cNvSpPr>
          <p:nvPr>
            <p:ph type="title"/>
          </p:nvPr>
        </p:nvSpPr>
        <p:spPr/>
        <p:txBody>
          <a:bodyPr/>
          <a:lstStyle/>
          <a:p>
            <a:r>
              <a:rPr lang="en-GB"/>
              <a:t>Importance of </a:t>
            </a:r>
            <a:r>
              <a:rPr lang="en-GB" b="1"/>
              <a:t>balance</a:t>
            </a:r>
            <a:r>
              <a:rPr lang="en-GB"/>
              <a:t> to your choices</a:t>
            </a:r>
          </a:p>
        </p:txBody>
      </p:sp>
      <p:sp>
        <p:nvSpPr>
          <p:cNvPr id="3" name="Content Placeholder 2">
            <a:extLst>
              <a:ext uri="{FF2B5EF4-FFF2-40B4-BE49-F238E27FC236}">
                <a16:creationId xmlns:a16="http://schemas.microsoft.com/office/drawing/2014/main" id="{DF9A7235-75DD-E28B-84E0-C4229E5595A3}"/>
              </a:ext>
            </a:extLst>
          </p:cNvPr>
          <p:cNvSpPr>
            <a:spLocks noGrp="1"/>
          </p:cNvSpPr>
          <p:nvPr>
            <p:ph idx="1"/>
          </p:nvPr>
        </p:nvSpPr>
        <p:spPr>
          <a:xfrm>
            <a:off x="838200" y="1932495"/>
            <a:ext cx="10417404" cy="4244468"/>
          </a:xfrm>
        </p:spPr>
        <p:txBody>
          <a:bodyPr>
            <a:normAutofit/>
          </a:bodyPr>
          <a:lstStyle/>
          <a:p>
            <a:r>
              <a:rPr lang="en-GB" sz="2400"/>
              <a:t>Future colleges and employers want to see a breadth of qualifications.</a:t>
            </a:r>
          </a:p>
          <a:p>
            <a:r>
              <a:rPr lang="en-GB" sz="2400"/>
              <a:t>You should consider a range of subjects in addition to your core. You should avoid choosing very similar options e.g. you won't be able to take two DT options or two PE/sport-based options or Computer Science and I-Media.</a:t>
            </a:r>
          </a:p>
        </p:txBody>
      </p:sp>
      <p:grpSp>
        <p:nvGrpSpPr>
          <p:cNvPr id="4" name="Group 3">
            <a:extLst>
              <a:ext uri="{FF2B5EF4-FFF2-40B4-BE49-F238E27FC236}">
                <a16:creationId xmlns:a16="http://schemas.microsoft.com/office/drawing/2014/main" id="{02210A9D-1F93-8BC0-618E-2B688CF437B1}"/>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5781BC48-9030-996D-B35E-7AD4880119C4}"/>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785634B4-7B97-7FDA-15C7-31D4C8C33A35}"/>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21EE77E0-2D6E-24E3-4A2A-32409825D9A6}"/>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AB4C4510-655D-A605-2791-D4BAEB950B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1545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9AAA-DDC6-C18D-EA5C-719C4435CF1D}"/>
              </a:ext>
            </a:extLst>
          </p:cNvPr>
          <p:cNvSpPr>
            <a:spLocks noGrp="1"/>
          </p:cNvSpPr>
          <p:nvPr>
            <p:ph type="title"/>
          </p:nvPr>
        </p:nvSpPr>
        <p:spPr/>
        <p:txBody>
          <a:bodyPr/>
          <a:lstStyle/>
          <a:p>
            <a:r>
              <a:rPr lang="en-GB"/>
              <a:t>EBACC</a:t>
            </a:r>
          </a:p>
        </p:txBody>
      </p:sp>
      <p:sp>
        <p:nvSpPr>
          <p:cNvPr id="3" name="Content Placeholder 2">
            <a:extLst>
              <a:ext uri="{FF2B5EF4-FFF2-40B4-BE49-F238E27FC236}">
                <a16:creationId xmlns:a16="http://schemas.microsoft.com/office/drawing/2014/main" id="{E9646B02-70E2-7E7A-2771-A30134A4FCA6}"/>
              </a:ext>
            </a:extLst>
          </p:cNvPr>
          <p:cNvSpPr>
            <a:spLocks noGrp="1"/>
          </p:cNvSpPr>
          <p:nvPr>
            <p:ph idx="1"/>
          </p:nvPr>
        </p:nvSpPr>
        <p:spPr>
          <a:xfrm>
            <a:off x="838200" y="1825625"/>
            <a:ext cx="4053840" cy="4351338"/>
          </a:xfrm>
        </p:spPr>
        <p:txBody>
          <a:bodyPr>
            <a:normAutofit lnSpcReduction="10000"/>
          </a:bodyPr>
          <a:lstStyle/>
          <a:p>
            <a:pPr marL="0" indent="0">
              <a:buNone/>
            </a:pPr>
            <a:r>
              <a:rPr lang="en-GB"/>
              <a:t>The EBACC is a qualification gained if you opt for, and pass; English Language and Literature, Maths, Science (combined or triple), History or Geography and  French. </a:t>
            </a:r>
          </a:p>
          <a:p>
            <a:pPr marL="0" indent="0">
              <a:buNone/>
            </a:pPr>
            <a:r>
              <a:rPr lang="en-GB"/>
              <a:t>Some universities might prefer students who have completed the EBACC suite of subjects.</a:t>
            </a:r>
          </a:p>
        </p:txBody>
      </p:sp>
      <p:pic>
        <p:nvPicPr>
          <p:cNvPr id="13" name="Picture 12">
            <a:extLst>
              <a:ext uri="{FF2B5EF4-FFF2-40B4-BE49-F238E27FC236}">
                <a16:creationId xmlns:a16="http://schemas.microsoft.com/office/drawing/2014/main" id="{B8E29EEA-AA1E-69E1-698A-9BBFD0E36508}"/>
              </a:ext>
            </a:extLst>
          </p:cNvPr>
          <p:cNvPicPr>
            <a:picLocks noChangeAspect="1"/>
          </p:cNvPicPr>
          <p:nvPr/>
        </p:nvPicPr>
        <p:blipFill>
          <a:blip r:embed="rId3"/>
          <a:stretch>
            <a:fillRect/>
          </a:stretch>
        </p:blipFill>
        <p:spPr>
          <a:xfrm>
            <a:off x="5805008" y="701151"/>
            <a:ext cx="5455218" cy="5144478"/>
          </a:xfrm>
          <a:prstGeom prst="rect">
            <a:avLst/>
          </a:prstGeom>
        </p:spPr>
      </p:pic>
      <p:pic>
        <p:nvPicPr>
          <p:cNvPr id="15" name="Picture 14">
            <a:extLst>
              <a:ext uri="{FF2B5EF4-FFF2-40B4-BE49-F238E27FC236}">
                <a16:creationId xmlns:a16="http://schemas.microsoft.com/office/drawing/2014/main" id="{B79604C7-F866-553F-6FC7-D56C61D2AAF3}"/>
              </a:ext>
            </a:extLst>
          </p:cNvPr>
          <p:cNvPicPr>
            <a:picLocks noChangeAspect="1"/>
          </p:cNvPicPr>
          <p:nvPr/>
        </p:nvPicPr>
        <p:blipFill>
          <a:blip r:embed="rId4"/>
          <a:stretch>
            <a:fillRect/>
          </a:stretch>
        </p:blipFill>
        <p:spPr>
          <a:xfrm>
            <a:off x="8685952" y="5377375"/>
            <a:ext cx="2286848" cy="339936"/>
          </a:xfrm>
          <a:prstGeom prst="rect">
            <a:avLst/>
          </a:prstGeom>
        </p:spPr>
      </p:pic>
      <p:grpSp>
        <p:nvGrpSpPr>
          <p:cNvPr id="16" name="Group 15">
            <a:extLst>
              <a:ext uri="{FF2B5EF4-FFF2-40B4-BE49-F238E27FC236}">
                <a16:creationId xmlns:a16="http://schemas.microsoft.com/office/drawing/2014/main" id="{5FEADDE4-3864-8FB6-981F-C9126829B018}"/>
              </a:ext>
            </a:extLst>
          </p:cNvPr>
          <p:cNvGrpSpPr/>
          <p:nvPr/>
        </p:nvGrpSpPr>
        <p:grpSpPr>
          <a:xfrm>
            <a:off x="0" y="5790455"/>
            <a:ext cx="12192000" cy="1067545"/>
            <a:chOff x="0" y="5790455"/>
            <a:chExt cx="12192000" cy="1067545"/>
          </a:xfrm>
        </p:grpSpPr>
        <p:grpSp>
          <p:nvGrpSpPr>
            <p:cNvPr id="17" name="Group 16">
              <a:extLst>
                <a:ext uri="{FF2B5EF4-FFF2-40B4-BE49-F238E27FC236}">
                  <a16:creationId xmlns:a16="http://schemas.microsoft.com/office/drawing/2014/main" id="{73288ADB-AD95-B462-6D9F-964789BE6E55}"/>
                </a:ext>
              </a:extLst>
            </p:cNvPr>
            <p:cNvGrpSpPr/>
            <p:nvPr/>
          </p:nvGrpSpPr>
          <p:grpSpPr>
            <a:xfrm>
              <a:off x="0" y="6435972"/>
              <a:ext cx="12192000" cy="422028"/>
              <a:chOff x="0" y="6435972"/>
              <a:chExt cx="12192000" cy="422028"/>
            </a:xfrm>
          </p:grpSpPr>
          <p:sp>
            <p:nvSpPr>
              <p:cNvPr id="19" name="Rectangle 18">
                <a:extLst>
                  <a:ext uri="{FF2B5EF4-FFF2-40B4-BE49-F238E27FC236}">
                    <a16:creationId xmlns:a16="http://schemas.microsoft.com/office/drawing/2014/main" id="{1CA152CB-C115-9ECB-B927-633008F4C5B8}"/>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860B53F2-9A5E-90AE-8178-9572A74AD255}"/>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18" name="Picture 2" descr="Home | Lacon Childe School">
              <a:extLst>
                <a:ext uri="{FF2B5EF4-FFF2-40B4-BE49-F238E27FC236}">
                  <a16:creationId xmlns:a16="http://schemas.microsoft.com/office/drawing/2014/main" id="{6683A7AD-ABEB-C5CE-4E23-364665D2E18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472178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8088B-62AC-943A-15C9-1C2A39BADD3A}"/>
              </a:ext>
            </a:extLst>
          </p:cNvPr>
          <p:cNvSpPr>
            <a:spLocks noGrp="1"/>
          </p:cNvSpPr>
          <p:nvPr>
            <p:ph type="title"/>
          </p:nvPr>
        </p:nvSpPr>
        <p:spPr/>
        <p:txBody>
          <a:bodyPr>
            <a:normAutofit/>
          </a:bodyPr>
          <a:lstStyle/>
          <a:p>
            <a:r>
              <a:rPr lang="en-US" sz="4800" b="1">
                <a:cs typeface="Calibri Light"/>
              </a:rPr>
              <a:t>Making the right choice</a:t>
            </a:r>
          </a:p>
        </p:txBody>
      </p:sp>
      <p:pic>
        <p:nvPicPr>
          <p:cNvPr id="4" name="Picture 4" descr="A picture containing text, sky, sign, outdoor&#10;&#10;Description automatically generated">
            <a:extLst>
              <a:ext uri="{FF2B5EF4-FFF2-40B4-BE49-F238E27FC236}">
                <a16:creationId xmlns:a16="http://schemas.microsoft.com/office/drawing/2014/main" id="{2A2B7321-64F1-1BF0-D768-68896C5CA675}"/>
              </a:ext>
            </a:extLst>
          </p:cNvPr>
          <p:cNvPicPr>
            <a:picLocks noChangeAspect="1"/>
          </p:cNvPicPr>
          <p:nvPr/>
        </p:nvPicPr>
        <p:blipFill>
          <a:blip r:embed="rId2"/>
          <a:stretch>
            <a:fillRect/>
          </a:stretch>
        </p:blipFill>
        <p:spPr>
          <a:xfrm>
            <a:off x="3418931" y="1526969"/>
            <a:ext cx="7453745" cy="4867433"/>
          </a:xfrm>
          <a:prstGeom prst="rect">
            <a:avLst/>
          </a:prstGeom>
        </p:spPr>
      </p:pic>
      <p:sp>
        <p:nvSpPr>
          <p:cNvPr id="3" name="TextBox 2">
            <a:extLst>
              <a:ext uri="{FF2B5EF4-FFF2-40B4-BE49-F238E27FC236}">
                <a16:creationId xmlns:a16="http://schemas.microsoft.com/office/drawing/2014/main" id="{E7645995-59D9-8B70-63A6-2592EBF6CAE3}"/>
              </a:ext>
            </a:extLst>
          </p:cNvPr>
          <p:cNvSpPr txBox="1"/>
          <p:nvPr/>
        </p:nvSpPr>
        <p:spPr>
          <a:xfrm>
            <a:off x="263951" y="2328421"/>
            <a:ext cx="2479249" cy="1015663"/>
          </a:xfrm>
          <a:prstGeom prst="rect">
            <a:avLst/>
          </a:prstGeom>
          <a:noFill/>
        </p:spPr>
        <p:txBody>
          <a:bodyPr wrap="square" rtlCol="0">
            <a:spAutoFit/>
          </a:bodyPr>
          <a:lstStyle/>
          <a:p>
            <a:r>
              <a:rPr lang="en-GB" sz="2000" b="1"/>
              <a:t>Making good choices</a:t>
            </a:r>
          </a:p>
          <a:p>
            <a:endParaRPr lang="en-GB" sz="2000"/>
          </a:p>
          <a:p>
            <a:endParaRPr lang="en-GB" sz="2000"/>
          </a:p>
        </p:txBody>
      </p:sp>
      <p:grpSp>
        <p:nvGrpSpPr>
          <p:cNvPr id="5" name="Group 4">
            <a:extLst>
              <a:ext uri="{FF2B5EF4-FFF2-40B4-BE49-F238E27FC236}">
                <a16:creationId xmlns:a16="http://schemas.microsoft.com/office/drawing/2014/main" id="{791FFAAF-25B1-80DE-7A62-13FAAAA547EC}"/>
              </a:ext>
            </a:extLst>
          </p:cNvPr>
          <p:cNvGrpSpPr/>
          <p:nvPr/>
        </p:nvGrpSpPr>
        <p:grpSpPr>
          <a:xfrm>
            <a:off x="0" y="5790455"/>
            <a:ext cx="12192000" cy="1067545"/>
            <a:chOff x="0" y="5790455"/>
            <a:chExt cx="12192000" cy="1067545"/>
          </a:xfrm>
        </p:grpSpPr>
        <p:grpSp>
          <p:nvGrpSpPr>
            <p:cNvPr id="6" name="Group 5">
              <a:extLst>
                <a:ext uri="{FF2B5EF4-FFF2-40B4-BE49-F238E27FC236}">
                  <a16:creationId xmlns:a16="http://schemas.microsoft.com/office/drawing/2014/main" id="{DCAB946F-77FE-AAAA-CB8F-6DCFDEF7DC75}"/>
                </a:ext>
              </a:extLst>
            </p:cNvPr>
            <p:cNvGrpSpPr/>
            <p:nvPr/>
          </p:nvGrpSpPr>
          <p:grpSpPr>
            <a:xfrm>
              <a:off x="0" y="6435972"/>
              <a:ext cx="12192000" cy="422028"/>
              <a:chOff x="0" y="6435972"/>
              <a:chExt cx="12192000" cy="422028"/>
            </a:xfrm>
          </p:grpSpPr>
          <p:sp>
            <p:nvSpPr>
              <p:cNvPr id="8" name="Rectangle 7">
                <a:extLst>
                  <a:ext uri="{FF2B5EF4-FFF2-40B4-BE49-F238E27FC236}">
                    <a16:creationId xmlns:a16="http://schemas.microsoft.com/office/drawing/2014/main" id="{5EF2E01E-D2BC-E5FB-D647-320DA27732FB}"/>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93290853-0562-FFEC-B4E2-C68967D96415}"/>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7" name="Picture 2" descr="Home | Lacon Childe School">
              <a:extLst>
                <a:ext uri="{FF2B5EF4-FFF2-40B4-BE49-F238E27FC236}">
                  <a16:creationId xmlns:a16="http://schemas.microsoft.com/office/drawing/2014/main" id="{036D9E13-C62D-FC61-C4AC-E0CCEF17AB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74657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02233-0156-7F1F-DD3D-7DB295946235}"/>
              </a:ext>
            </a:extLst>
          </p:cNvPr>
          <p:cNvSpPr>
            <a:spLocks noGrp="1"/>
          </p:cNvSpPr>
          <p:nvPr>
            <p:ph type="title"/>
          </p:nvPr>
        </p:nvSpPr>
        <p:spPr>
          <a:xfrm>
            <a:off x="353290" y="-92075"/>
            <a:ext cx="10446328" cy="1325563"/>
          </a:xfrm>
        </p:spPr>
        <p:txBody>
          <a:bodyPr>
            <a:normAutofit/>
          </a:bodyPr>
          <a:lstStyle/>
          <a:p>
            <a:r>
              <a:rPr lang="en-US" sz="4800" b="1">
                <a:cs typeface="Calibri Light"/>
              </a:rPr>
              <a:t>Points to consider.....</a:t>
            </a:r>
          </a:p>
        </p:txBody>
      </p:sp>
      <p:sp>
        <p:nvSpPr>
          <p:cNvPr id="3" name="Content Placeholder 2">
            <a:extLst>
              <a:ext uri="{FF2B5EF4-FFF2-40B4-BE49-F238E27FC236}">
                <a16:creationId xmlns:a16="http://schemas.microsoft.com/office/drawing/2014/main" id="{A565D6B0-88ED-4F4A-83B9-5F1BB560F3A1}"/>
              </a:ext>
            </a:extLst>
          </p:cNvPr>
          <p:cNvSpPr>
            <a:spLocks noGrp="1"/>
          </p:cNvSpPr>
          <p:nvPr>
            <p:ph idx="1"/>
          </p:nvPr>
        </p:nvSpPr>
        <p:spPr>
          <a:xfrm>
            <a:off x="838200" y="1105189"/>
            <a:ext cx="10515600" cy="5071774"/>
          </a:xfrm>
        </p:spPr>
        <p:txBody>
          <a:bodyPr vert="horz" lIns="91440" tIns="45720" rIns="91440" bIns="45720" rtlCol="0" anchor="t">
            <a:normAutofit/>
          </a:bodyPr>
          <a:lstStyle/>
          <a:p>
            <a:pPr marL="0" indent="0">
              <a:buNone/>
            </a:pPr>
            <a:r>
              <a:rPr lang="en-US" sz="2400">
                <a:ea typeface="+mn-lt"/>
                <a:cs typeface="+mn-lt"/>
              </a:rPr>
              <a:t>•Don’t base decisions on which member of staff you want to be taught by.</a:t>
            </a:r>
          </a:p>
          <a:p>
            <a:pPr marL="0" indent="0">
              <a:buNone/>
            </a:pPr>
            <a:endParaRPr lang="en-US" sz="2400">
              <a:cs typeface="Calibri" panose="020F0502020204030204"/>
            </a:endParaRPr>
          </a:p>
          <a:p>
            <a:pPr marL="0" indent="0">
              <a:buNone/>
            </a:pPr>
            <a:endParaRPr lang="en-US" sz="2400">
              <a:cs typeface="Calibri" panose="020F0502020204030204"/>
            </a:endParaRPr>
          </a:p>
          <a:p>
            <a:pPr marL="0" indent="0">
              <a:buNone/>
            </a:pPr>
            <a:r>
              <a:rPr lang="en-US" sz="2400">
                <a:ea typeface="+mn-lt"/>
                <a:cs typeface="+mn-lt"/>
              </a:rPr>
              <a:t>•Don’t choose a subject just because friends are. </a:t>
            </a:r>
          </a:p>
          <a:p>
            <a:pPr marL="0" indent="0">
              <a:buNone/>
            </a:pPr>
            <a:endParaRPr lang="en-US" sz="2400">
              <a:ea typeface="+mn-lt"/>
              <a:cs typeface="+mn-lt"/>
            </a:endParaRPr>
          </a:p>
          <a:p>
            <a:pPr marL="0" indent="0">
              <a:buNone/>
            </a:pPr>
            <a:endParaRPr lang="en-US" sz="2400">
              <a:ea typeface="+mn-lt"/>
              <a:cs typeface="+mn-lt"/>
            </a:endParaRPr>
          </a:p>
          <a:p>
            <a:pPr marL="0" indent="0">
              <a:buNone/>
            </a:pPr>
            <a:r>
              <a:rPr lang="en-US" sz="2400">
                <a:ea typeface="+mn-lt"/>
                <a:cs typeface="+mn-lt"/>
              </a:rPr>
              <a:t>•Don’t rush into a decision about future careers. </a:t>
            </a:r>
            <a:endParaRPr lang="en-US" sz="3300">
              <a:cs typeface="Calibri"/>
            </a:endParaRPr>
          </a:p>
        </p:txBody>
      </p:sp>
      <p:grpSp>
        <p:nvGrpSpPr>
          <p:cNvPr id="4" name="Group 3">
            <a:extLst>
              <a:ext uri="{FF2B5EF4-FFF2-40B4-BE49-F238E27FC236}">
                <a16:creationId xmlns:a16="http://schemas.microsoft.com/office/drawing/2014/main" id="{254CF9C9-7634-907A-88F8-53A5D93D7127}"/>
              </a:ext>
            </a:extLst>
          </p:cNvPr>
          <p:cNvGrpSpPr/>
          <p:nvPr/>
        </p:nvGrpSpPr>
        <p:grpSpPr>
          <a:xfrm>
            <a:off x="0" y="5790455"/>
            <a:ext cx="12192000" cy="1067545"/>
            <a:chOff x="0" y="5790455"/>
            <a:chExt cx="12192000" cy="1067545"/>
          </a:xfrm>
        </p:grpSpPr>
        <p:grpSp>
          <p:nvGrpSpPr>
            <p:cNvPr id="5" name="Group 4">
              <a:extLst>
                <a:ext uri="{FF2B5EF4-FFF2-40B4-BE49-F238E27FC236}">
                  <a16:creationId xmlns:a16="http://schemas.microsoft.com/office/drawing/2014/main" id="{4F27930D-A100-880C-EF77-14E05017F6D2}"/>
                </a:ext>
              </a:extLst>
            </p:cNvPr>
            <p:cNvGrpSpPr/>
            <p:nvPr/>
          </p:nvGrpSpPr>
          <p:grpSpPr>
            <a:xfrm>
              <a:off x="0" y="6435972"/>
              <a:ext cx="12192000" cy="422028"/>
              <a:chOff x="0" y="6435972"/>
              <a:chExt cx="12192000" cy="422028"/>
            </a:xfrm>
          </p:grpSpPr>
          <p:sp>
            <p:nvSpPr>
              <p:cNvPr id="7" name="Rectangle 6">
                <a:extLst>
                  <a:ext uri="{FF2B5EF4-FFF2-40B4-BE49-F238E27FC236}">
                    <a16:creationId xmlns:a16="http://schemas.microsoft.com/office/drawing/2014/main" id="{F684C3B8-76B4-AC5B-1FA0-FA466350E8F5}"/>
                  </a:ext>
                </a:extLst>
              </p:cNvPr>
              <p:cNvSpPr/>
              <p:nvPr/>
            </p:nvSpPr>
            <p:spPr>
              <a:xfrm>
                <a:off x="0" y="6563518"/>
                <a:ext cx="12192000" cy="294482"/>
              </a:xfrm>
              <a:prstGeom prst="rect">
                <a:avLst/>
              </a:prstGeom>
              <a:solidFill>
                <a:srgbClr val="A423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F2E6C34A-A088-2253-F15C-1EAC33F307A0}"/>
                  </a:ext>
                </a:extLst>
              </p:cNvPr>
              <p:cNvCxnSpPr/>
              <p:nvPr/>
            </p:nvCxnSpPr>
            <p:spPr>
              <a:xfrm>
                <a:off x="0" y="6435972"/>
                <a:ext cx="12192000" cy="0"/>
              </a:xfrm>
              <a:prstGeom prst="line">
                <a:avLst/>
              </a:prstGeom>
              <a:ln w="66675">
                <a:solidFill>
                  <a:srgbClr val="293FE2"/>
                </a:solidFill>
              </a:ln>
            </p:spPr>
            <p:style>
              <a:lnRef idx="1">
                <a:schemeClr val="accent1"/>
              </a:lnRef>
              <a:fillRef idx="0">
                <a:schemeClr val="accent1"/>
              </a:fillRef>
              <a:effectRef idx="0">
                <a:schemeClr val="accent1"/>
              </a:effectRef>
              <a:fontRef idx="minor">
                <a:schemeClr val="tx1"/>
              </a:fontRef>
            </p:style>
          </p:cxnSp>
        </p:grpSp>
        <p:pic>
          <p:nvPicPr>
            <p:cNvPr id="6" name="Picture 2" descr="Home | Lacon Childe School">
              <a:extLst>
                <a:ext uri="{FF2B5EF4-FFF2-40B4-BE49-F238E27FC236}">
                  <a16:creationId xmlns:a16="http://schemas.microsoft.com/office/drawing/2014/main" id="{31264BBE-B7F1-DFB4-A740-E41B88353B2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33769" y="5790455"/>
              <a:ext cx="1058231" cy="9203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0537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147561AB51DF428788596ACB76AD16" ma:contentTypeVersion="" ma:contentTypeDescription="Create a new document." ma:contentTypeScope="" ma:versionID="caf9e36451930a775bcc620120b18d1b">
  <xsd:schema xmlns:xsd="http://www.w3.org/2001/XMLSchema" xmlns:xs="http://www.w3.org/2001/XMLSchema" xmlns:p="http://schemas.microsoft.com/office/2006/metadata/properties" xmlns:ns2="82762546-134f-435b-a3d8-01776a5e047b" xmlns:ns3="67fdbd2b-1973-427c-bffa-6d718ee9b636" xmlns:ns4="3c6552ff-e203-492b-9a4a-86c2b1ce869f" targetNamespace="http://schemas.microsoft.com/office/2006/metadata/properties" ma:root="true" ma:fieldsID="81f4a9dc626bf25b1a8ee8f3f9bdcc8a" ns2:_="" ns3:_="" ns4:_="">
    <xsd:import namespace="82762546-134f-435b-a3d8-01776a5e047b"/>
    <xsd:import namespace="67fdbd2b-1973-427c-bffa-6d718ee9b636"/>
    <xsd:import namespace="3c6552ff-e203-492b-9a4a-86c2b1ce86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762546-134f-435b-a3d8-01776a5e04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c470fb7-5308-496a-a12b-188b66d4a6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fdbd2b-1973-427c-bffa-6d718ee9b63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c6552ff-e203-492b-9a4a-86c2b1ce86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9F64BCF-503F-4F2E-86A0-989497ECA44D}" ma:internalName="TaxCatchAll" ma:showField="CatchAllData" ma:web="{67fdbd2b-1973-427c-bffa-6d718ee9b6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2762546-134f-435b-a3d8-01776a5e047b">
      <Terms xmlns="http://schemas.microsoft.com/office/infopath/2007/PartnerControls"/>
    </lcf76f155ced4ddcb4097134ff3c332f>
    <TaxCatchAll xmlns="3c6552ff-e203-492b-9a4a-86c2b1ce869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7B3D17-A6DB-4530-9059-30DB76CD3B89}">
  <ds:schemaRefs>
    <ds:schemaRef ds:uri="3c6552ff-e203-492b-9a4a-86c2b1ce869f"/>
    <ds:schemaRef ds:uri="67fdbd2b-1973-427c-bffa-6d718ee9b636"/>
    <ds:schemaRef ds:uri="82762546-134f-435b-a3d8-01776a5e047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BFE0AB4-18D6-4B0E-B50B-F2DC35DB057E}">
  <ds:schemaRefs>
    <ds:schemaRef ds:uri="3c6552ff-e203-492b-9a4a-86c2b1ce869f"/>
    <ds:schemaRef ds:uri="67fdbd2b-1973-427c-bffa-6d718ee9b636"/>
    <ds:schemaRef ds:uri="82762546-134f-435b-a3d8-01776a5e047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F92B9A9-3AD8-4E2B-8475-7CBD1B5194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Widescreen</PresentationFormat>
  <Paragraphs>129</Paragraphs>
  <Slides>13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Calibri</vt:lpstr>
      <vt:lpstr>Calibri Light</vt:lpstr>
      <vt:lpstr>Calibri Light (Headings)</vt:lpstr>
      <vt:lpstr>Comic Sans MS</vt:lpstr>
      <vt:lpstr>Times New Roman</vt:lpstr>
      <vt:lpstr>Office Theme</vt:lpstr>
      <vt:lpstr>Options Information Evening </vt:lpstr>
      <vt:lpstr>PowerPoint Presentation</vt:lpstr>
      <vt:lpstr>Grading and differing qualifications</vt:lpstr>
      <vt:lpstr>Option Choices</vt:lpstr>
      <vt:lpstr>PowerPoint Presentation</vt:lpstr>
      <vt:lpstr>Importance of balance to your choices</vt:lpstr>
      <vt:lpstr>EBACC</vt:lpstr>
      <vt:lpstr>Making the right choice</vt:lpstr>
      <vt:lpstr>Points to consider.....</vt:lpstr>
      <vt:lpstr>Points to consider.....</vt:lpstr>
      <vt:lpstr>Key Dates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 Information Evening </dc:title>
  <dc:creator>Roff, Nick</dc:creator>
  <cp:lastModifiedBy>Bill, Lisa</cp:lastModifiedBy>
  <cp:revision>2</cp:revision>
  <cp:lastPrinted>2025-02-25T08:47:58Z</cp:lastPrinted>
  <dcterms:created xsi:type="dcterms:W3CDTF">2022-02-01T15:26:37Z</dcterms:created>
  <dcterms:modified xsi:type="dcterms:W3CDTF">2025-02-28T08:53:33Z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0x01010002147561AB51DF428788596ACB76AD16</vt:lpwstr>
  </property>
  <property fmtid="{D5CDD505-2E9C-101B-9397-08002B2CF9AE}" pid="3" name="MediaServiceImageTags">
    <vt:lpwstr/>
  </property>
</Properties>
</file>