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3" r:id="rId3"/>
    <p:sldId id="318" r:id="rId4"/>
    <p:sldId id="321" r:id="rId5"/>
    <p:sldId id="257" r:id="rId6"/>
    <p:sldId id="260" r:id="rId7"/>
    <p:sldId id="258" r:id="rId8"/>
    <p:sldId id="283" r:id="rId9"/>
    <p:sldId id="259" r:id="rId10"/>
    <p:sldId id="287" r:id="rId11"/>
    <p:sldId id="288" r:id="rId12"/>
    <p:sldId id="285" r:id="rId13"/>
    <p:sldId id="286" r:id="rId14"/>
    <p:sldId id="322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2FCA9-779B-40EA-8119-BDA8EE539284}" v="2" dt="2025-10-20T19:57:40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DF81B-6F8C-4AD4-8EC1-47BE6416FAD1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82CB0-620F-4ACF-AAA1-6D73AE31E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27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1D2DF-32DF-5559-A259-458AEA76C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F98DC-F219-0EDF-6453-16142E8ED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7F65-81AF-901B-8495-586E1180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8B-5E34-4EF3-954B-AC6E4692419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90FAC-00B1-EC27-0F7C-8E3A0303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2FE-FF7C-7389-F16B-9C6DB6A0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562D-AA99-420A-BAC1-0A7FF264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1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5326-F9E1-4BDC-DD94-BF8052C3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6DB56-C6DD-02E1-FFE6-D1B5EC4CD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79444-C9AD-B72D-72B0-2BD8329D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8B-5E34-4EF3-954B-AC6E4692419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B0F1C-7906-51F5-F244-E24B3C2D8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28D5-5618-095E-B2CB-460CA112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562D-AA99-420A-BAC1-0A7FF264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46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3982F-02A8-3523-AEF1-FA3E549B5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4AB73-E792-999A-0B1A-1E7CCCF54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F1987-43E6-E204-6040-39A4FDF6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8B-5E34-4EF3-954B-AC6E4692419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AEBB1-B016-81B6-12C2-22395D8D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B8377-2028-6757-1E05-5FF22D3C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562D-AA99-420A-BAC1-0A7FF264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7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DA6A-50DD-C4FA-BF67-986A46E6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ED300-6256-3FB8-3E0C-0967F0078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98B1C-0AAD-FC72-AA98-36C36504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8B-5E34-4EF3-954B-AC6E4692419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1CA2A-1940-6E00-682C-EB6E8DC4C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1B54A-D22F-70CC-043B-3B96E85C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562D-AA99-420A-BAC1-0A7FF264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5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A1F6-E61A-3E18-0128-32D88903B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3B07E-46A6-6F75-5C3B-E4D78AAF2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9506A-8F5C-3E67-FDE1-8CA4BE59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8B-5E34-4EF3-954B-AC6E4692419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EC638-D13F-DAEE-7082-3D45F634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E362C-4399-D369-B213-C8AE9175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562D-AA99-420A-BAC1-0A7FF264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4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6DE3-A0F2-8AE4-5F3D-A8449A0B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FE471-A706-1729-EF00-6D24303D1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4DFE1D-A04E-5B51-A94C-692BADF36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1EDD8-166F-17B3-5C82-B365E861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8B-5E34-4EF3-954B-AC6E4692419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3FB2B-6715-B43B-5F5F-1AE58FE8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1BE8C-C77D-8F3B-1936-9C51AC18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562D-AA99-420A-BAC1-0A7FF264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5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C6EE-116F-552A-9618-EEF60DDE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3ADAE-565F-257B-F782-2F9B09E75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14279-F2BC-4987-7409-7B5A6B9BA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EFBC2-8A15-DCDE-B0EE-F62A47D09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A4F70-00F9-3419-8F5E-67D0DFA25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60905-244E-661B-F8B2-E2DE16BE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8B-5E34-4EF3-954B-AC6E4692419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A0D39-975F-3FD2-AE47-60D1D857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A821A6-B0C2-3360-701A-BBB302126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562D-AA99-420A-BAC1-0A7FF264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78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C476-454F-E949-750A-558C78AB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C4A46-2B83-9429-79F7-7607A17C3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8B-5E34-4EF3-954B-AC6E4692419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4D8A5-4176-4B11-E95A-BCD91B2C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0330B-4AE8-F18B-9595-A318D814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562D-AA99-420A-BAC1-0A7FF264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8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3170BF-C27D-7CBA-7996-9C5411C8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8B-5E34-4EF3-954B-AC6E4692419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0B100-355F-07EA-7D46-F1B6F9A6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165AA-1415-2D42-764E-3FD36C93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562D-AA99-420A-BAC1-0A7FF264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23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B787-3FCD-289A-F85D-FAB4E4E6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0778-0161-0382-11E6-27B5A29A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8DD71-A7DD-B5DF-AD55-642C7A464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0FC21-F4DD-255B-A2E7-4791816A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8B-5E34-4EF3-954B-AC6E4692419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A14CB-9840-AE11-6798-1FC0F1E2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6D9B0-F293-24E0-7C45-0FEEB4A8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562D-AA99-420A-BAC1-0A7FF264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0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5D2C-8456-5010-349B-57500A7B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604CC-642B-82C1-087A-E6D8F23CA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516FB-22D3-8ABB-BCEE-46832C3F6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DE338-672E-0242-2031-CDC34EBA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618B-5E34-4EF3-954B-AC6E4692419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8BF41-5505-2C49-B42F-F6976D3F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E719-0452-03BD-C587-F004100C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562D-AA99-420A-BAC1-0A7FF264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3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3000">
              <a:schemeClr val="accent5">
                <a:lumMod val="20000"/>
                <a:lumOff val="80000"/>
              </a:schemeClr>
            </a:gs>
            <a:gs pos="53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D53E33-077A-9482-701F-E420642F3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E9308-1D74-B703-F584-7310E9F5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66492-9C6C-C250-429C-937ED0293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5C618B-5E34-4EF3-954B-AC6E4692419D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99900-86DE-54DD-D6EC-395466E80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66102-1749-BED5-5F71-394A48544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89562D-AA99-420A-BAC1-0A7FF2642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simple+woven+fabric+diagram&amp;source=images&amp;cd=&amp;cad=rja&amp;docid=YyVfwlSw5piPzM&amp;tbnid=5K_VVYp3CI-yAM:&amp;ved=0CAUQjRw&amp;url=http://www.bbc.co.uk/schools/gcsebitesize/design/textiles/fabricsrev1.shtml&amp;ei=AFUyUdWUCfC00QWq44DADQ&amp;bvm=bv.43148975,d.d2k&amp;psig=AFQjCNHynjeZEUT8MnMlH3n4lEWDbddcUA&amp;ust=13623394404362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bonded+fabrics+diagram,&amp;source=images&amp;cd=&amp;cad=rja&amp;docid=AQL3H_DPaiBt8M&amp;tbnid=m5P_KXlnkrmOZM:&amp;ved=0CAUQjRw&amp;url=http://www.freepatentsonline.com/6823568.html&amp;ei=glYyUajXJOLA0QWA4IHAAg&amp;bvm=bv.43148975,d.d2k&amp;psig=AFQjCNFNfQ7ogeCAUnz2hpepj50KIlyx0Q&amp;ust=1362339840028465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://www.google.co.uk/url?sa=i&amp;rct=j&amp;q=knitting+structure&amp;source=images&amp;cd=&amp;docid=xmxO-oH4vK60wM&amp;tbnid=tYETFFiwO0XEYM:&amp;ved=0CAUQjRw&amp;url=http://www.sciencedirect.com/science/article/pii/S1359835X98000955&amp;ei=61UyUbPQDeek0AXp74DADw&amp;bvm=bv.43148975,d.d2k&amp;psig=AFQjCNHukh0kEn3bJPFqeoDnscs_fKzo4w&amp;ust=136233968188493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C7D4B8-8F9F-E0BB-5486-701368FF6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708" y="2458495"/>
            <a:ext cx="10558405" cy="760113"/>
          </a:xfrm>
        </p:spPr>
        <p:txBody>
          <a:bodyPr anchor="b">
            <a:no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Mock examination 2025</a:t>
            </a:r>
          </a:p>
        </p:txBody>
      </p:sp>
    </p:spTree>
    <p:extLst>
      <p:ext uri="{BB962C8B-B14F-4D97-AF65-F5344CB8AC3E}">
        <p14:creationId xmlns:p14="http://schemas.microsoft.com/office/powerpoint/2010/main" val="208647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2917E-B80B-9DD4-9C1A-F38938AB5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915" y="1291488"/>
            <a:ext cx="5826085" cy="5337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28AD15-5132-9647-BCD1-A730CF2CC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60" y="367114"/>
            <a:ext cx="8440328" cy="724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E1B449-E38C-A0B4-2F57-D49DA7CF1C1F}"/>
              </a:ext>
            </a:extLst>
          </p:cNvPr>
          <p:cNvSpPr txBox="1"/>
          <p:nvPr/>
        </p:nvSpPr>
        <p:spPr>
          <a:xfrm>
            <a:off x="615642" y="1882664"/>
            <a:ext cx="4860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rgbClr val="141414"/>
                </a:solid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Gear ratio = number of teeth on driven gear ÷ number of teeth on the drive gear</a:t>
            </a:r>
            <a:endParaRPr lang="en-GB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257004-AFE8-45DC-1604-372EB359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-34075"/>
            <a:ext cx="10515600" cy="1325563"/>
          </a:xfrm>
        </p:spPr>
        <p:txBody>
          <a:bodyPr/>
          <a:lstStyle/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Gears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42736C-9105-3F56-C888-2F156050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2639"/>
            <a:ext cx="6466840" cy="12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EE64E4-ADEA-603B-0F77-0C11B0DA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518" y="431462"/>
            <a:ext cx="8382802" cy="547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9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C87E-4232-82E6-0D06-D333321B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83807-B869-AE0B-A936-BA6A6A522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See motion ppt saved on teams. </a:t>
            </a:r>
          </a:p>
        </p:txBody>
      </p:sp>
    </p:spTree>
    <p:extLst>
      <p:ext uri="{BB962C8B-B14F-4D97-AF65-F5344CB8AC3E}">
        <p14:creationId xmlns:p14="http://schemas.microsoft.com/office/powerpoint/2010/main" val="266304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E0C7-2788-DA1A-ECA4-0D4795195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Stock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56FF3-9E52-8722-1BD5-28A471855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B2BD8-2D98-3B0E-AC00-FF8B3EFC4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365125"/>
            <a:ext cx="11331802" cy="654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23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E78D-A145-66FF-C915-50D406BE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User centred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4EA02-1249-19BA-4B16-D857AC245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024" y="1624457"/>
            <a:ext cx="10515600" cy="1603375"/>
          </a:xfrm>
        </p:spPr>
        <p:txBody>
          <a:bodyPr/>
          <a:lstStyle/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In this strategy the wants and needs of the user are prioritised – Their thoughts are given lots of attention at each and every stage of the design process.</a:t>
            </a:r>
          </a:p>
        </p:txBody>
      </p:sp>
      <p:pic>
        <p:nvPicPr>
          <p:cNvPr id="3074" name="Picture 2" descr="What is a Target Audience? - Smartpedia ...">
            <a:extLst>
              <a:ext uri="{FF2B5EF4-FFF2-40B4-BE49-F238E27FC236}">
                <a16:creationId xmlns:a16="http://schemas.microsoft.com/office/drawing/2014/main" id="{017ED007-8DF0-0329-D7B0-EB942122C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393" y="3911600"/>
            <a:ext cx="3466736" cy="23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signer and Client Relationship ...">
            <a:extLst>
              <a:ext uri="{FF2B5EF4-FFF2-40B4-BE49-F238E27FC236}">
                <a16:creationId xmlns:a16="http://schemas.microsoft.com/office/drawing/2014/main" id="{C54EC8D9-EE21-CB64-DF6B-BA2BF95C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95" y="3911600"/>
            <a:ext cx="3484294" cy="231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0B1F7-3B06-EDBF-5D31-7D177A83D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06" y="3914649"/>
            <a:ext cx="3780612" cy="23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15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95B4-861E-90A9-690C-88C47290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" y="191389"/>
            <a:ext cx="11634216" cy="1325563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You need to revise everything we have covered in year 10 as well as the work this term. </a:t>
            </a:r>
            <a:b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en-GB" sz="20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*All yr10 revision ppts saved on teams in the revision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333B8-60DF-2D3F-C9FF-E268AEE3B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" y="1688464"/>
            <a:ext cx="10515600" cy="4684903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GB" sz="31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List of what we have covered so far…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Smart materials – What are they?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Obsolescence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Methods of manufacture – Mass, batch etc.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Thermosetting plastics p23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Properties of natural fibres – In book Page 24 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Renewable energy  p8 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Stock forms and sizes p98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Fairtrade/Recycling – why? P132 and p10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Crowd funding</a:t>
            </a:r>
          </a:p>
          <a:p>
            <a:endParaRPr lang="en-GB" altLang="en-US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Anthropometrics p125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Ergonomics p125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Toile and other modelling p137</a:t>
            </a:r>
          </a:p>
          <a:p>
            <a:r>
              <a:rPr lang="en-GB" alt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Gears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One point perspective and isometric drawing.</a:t>
            </a:r>
          </a:p>
          <a:p>
            <a:r>
              <a:rPr lang="en-GB" alt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3</a:t>
            </a:r>
            <a:r>
              <a:rPr lang="en-GB" altLang="en-US" baseline="30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rd</a:t>
            </a:r>
            <a:r>
              <a:rPr lang="en-GB" alt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orthographic projection</a:t>
            </a:r>
            <a:endParaRPr lang="en-GB" altLang="en-US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endParaRPr lang="en-GB" altLang="en-US" sz="2800" dirty="0"/>
          </a:p>
          <a:p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29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6C8A0-3138-B4BC-1F6F-85BEF9FB4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38B0-A772-ABC3-E2A0-01232971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" y="191389"/>
            <a:ext cx="11634216" cy="1325563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You need to revise everything we have covered in year 10 as well as the work this term. </a:t>
            </a:r>
            <a:b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en-GB" sz="20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*All yr10 revision ppts saved on teams in the revision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52691-3D31-3D5B-CA3E-ED35A62E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8" y="1688464"/>
            <a:ext cx="10515600" cy="4684903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GB" sz="31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List of what we have covered so far…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Smart materials – What are they?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Obsolescence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Methods of manufacture – Mass, batch etc.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Thermosetting plastics p23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Properties of natural fibres – In book Page 24 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Renewable energy  p8 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Stock forms and sizes p98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Fairtrade/Recycling – why? P132 and p10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Crowd funding</a:t>
            </a:r>
          </a:p>
          <a:p>
            <a:endParaRPr lang="en-GB" altLang="en-US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Anthropometrics p125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Ergonomics p125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Toile and other modelling p137</a:t>
            </a:r>
          </a:p>
          <a:p>
            <a:r>
              <a:rPr lang="en-GB" alt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Gears</a:t>
            </a:r>
          </a:p>
          <a:p>
            <a:r>
              <a:rPr lang="en-GB" altLang="en-US" sz="2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One point perspective and isometric drawing.</a:t>
            </a:r>
          </a:p>
          <a:p>
            <a:r>
              <a:rPr lang="en-GB" alt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3</a:t>
            </a:r>
            <a:r>
              <a:rPr lang="en-GB" altLang="en-US" baseline="30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rd</a:t>
            </a:r>
            <a:r>
              <a:rPr lang="en-GB" alt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orthographic projection</a:t>
            </a:r>
            <a:endParaRPr lang="en-GB" altLang="en-US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endParaRPr lang="en-GB" altLang="en-US" sz="2800" dirty="0"/>
          </a:p>
          <a:p>
            <a:endParaRPr lang="en-GB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50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4A2B-C050-B8E2-8425-7A300BF30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54C08-CB17-AB85-F672-1DAB85C23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FF7D11-56B9-12CF-DAF0-6851E555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24" y="23938"/>
            <a:ext cx="10384082" cy="58606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AD131F-B73D-9FA9-3BA5-0A68D05B476E}"/>
              </a:ext>
            </a:extLst>
          </p:cNvPr>
          <p:cNvSpPr/>
          <p:nvPr/>
        </p:nvSpPr>
        <p:spPr>
          <a:xfrm>
            <a:off x="283918" y="2876866"/>
            <a:ext cx="8062284" cy="310610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Write down the definition of the following key word</a:t>
            </a:r>
          </a:p>
          <a:p>
            <a:endParaRPr lang="en-GB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Stock form –</a:t>
            </a:r>
          </a:p>
          <a:p>
            <a:endParaRPr lang="en-GB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endParaRPr lang="en-GB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Give an example of a stock form</a:t>
            </a:r>
          </a:p>
          <a:p>
            <a:endParaRPr lang="en-GB" sz="1714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229AB4-CC50-6CD1-36C6-047965BF8AA1}"/>
              </a:ext>
            </a:extLst>
          </p:cNvPr>
          <p:cNvSpPr/>
          <p:nvPr/>
        </p:nvSpPr>
        <p:spPr>
          <a:xfrm>
            <a:off x="5513832" y="4745736"/>
            <a:ext cx="6646780" cy="2088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Запишіть визначення наступного ключового словаФорма запасу –Наведіть приклад біржової форми</a:t>
            </a:r>
            <a:endParaRPr lang="en-GB" sz="2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0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A342D9-12F8-CE12-C840-9D40BFF86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7" y="1808820"/>
            <a:ext cx="7855090" cy="1620180"/>
          </a:xfrm>
        </p:spPr>
        <p:txBody>
          <a:bodyPr>
            <a:normAutofit fontScale="90000"/>
          </a:bodyPr>
          <a:lstStyle/>
          <a:p>
            <a:pPr defTabSz="514360">
              <a:spcBef>
                <a:spcPts val="0"/>
              </a:spcBef>
              <a:defRPr/>
            </a:pPr>
            <a:r>
              <a:rPr lang="en-GB" sz="2700" b="1" dirty="0">
                <a:solidFill>
                  <a:srgbClr val="FF0000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Lesson Intention</a:t>
            </a:r>
            <a:br>
              <a:rPr lang="en-GB" sz="2700" b="1" dirty="0">
                <a:solidFill>
                  <a:srgbClr val="002060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</a:br>
            <a:br>
              <a:rPr lang="en-GB" sz="2700" dirty="0">
                <a:solidFill>
                  <a:srgbClr val="002060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</a:br>
            <a:r>
              <a:rPr lang="en-GB" sz="3600" dirty="0">
                <a:solidFill>
                  <a:srgbClr val="002060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- To understand what a manufactured board is.</a:t>
            </a:r>
            <a:br>
              <a:rPr lang="en-GB" sz="3600" dirty="0">
                <a:solidFill>
                  <a:srgbClr val="002060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</a:br>
            <a:r>
              <a:rPr lang="en-GB" sz="3600" dirty="0">
                <a:solidFill>
                  <a:srgbClr val="002060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- To be able to name three types of board and understand the characteristics.</a:t>
            </a:r>
            <a:br>
              <a:rPr lang="en-GB" sz="3600" dirty="0">
                <a:solidFill>
                  <a:srgbClr val="002060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</a:br>
            <a:r>
              <a:rPr lang="en-GB" sz="3600" dirty="0">
                <a:solidFill>
                  <a:srgbClr val="002060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- Revision of keywords and topics to refresh memories and practice retrieval. </a:t>
            </a:r>
            <a:br>
              <a:rPr lang="en-GB" sz="2700" dirty="0">
                <a:solidFill>
                  <a:srgbClr val="002060"/>
                </a:solidFill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</a:br>
            <a:br>
              <a:rPr lang="en-GB" sz="1013" kern="100" dirty="0">
                <a:solidFill>
                  <a:srgbClr val="00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013" kern="100" dirty="0">
                <a:solidFill>
                  <a:srgbClr val="00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125" dirty="0">
              <a:solidFill>
                <a:srgbClr val="00FF00"/>
              </a:solidFill>
              <a:latin typeface="Apple Boy BTN" panose="020C0904040107040205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C44B4-B586-1C47-E2F5-3BD8C1E7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755" y="497246"/>
            <a:ext cx="1177021" cy="1209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01C76-E692-52F1-118D-7743238DB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49" y="4951678"/>
            <a:ext cx="9399165" cy="18240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9A43FC-53EF-AE07-9F01-3AAC9A505529}"/>
              </a:ext>
            </a:extLst>
          </p:cNvPr>
          <p:cNvSpPr/>
          <p:nvPr/>
        </p:nvSpPr>
        <p:spPr>
          <a:xfrm>
            <a:off x="9395151" y="2014557"/>
            <a:ext cx="2154589" cy="2828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Keywords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Plan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Template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Applique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Construction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Decoration 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Heat transfer</a:t>
            </a:r>
          </a:p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Silk painting</a:t>
            </a:r>
          </a:p>
        </p:txBody>
      </p:sp>
    </p:spTree>
    <p:extLst>
      <p:ext uri="{BB962C8B-B14F-4D97-AF65-F5344CB8AC3E}">
        <p14:creationId xmlns:p14="http://schemas.microsoft.com/office/powerpoint/2010/main" val="242036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5F3C-3650-74C3-B0DE-8B69B295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Manufactured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A108F-573B-7006-2FE9-EFB26EEC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" y="1571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Processed pieces of wood can be combined with glue and compressed into panels – Forming a new material called Manufactured board.</a:t>
            </a:r>
          </a:p>
          <a:p>
            <a:pPr marL="0" indent="0">
              <a:buNone/>
            </a:pPr>
            <a:endParaRPr lang="en-GB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 three main types we need to know are…</a:t>
            </a:r>
          </a:p>
          <a:p>
            <a:pPr marL="742950" indent="-742950">
              <a:buAutoNum type="arabicPeriod"/>
            </a:pPr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Medium density fibre board (also known as MDF)</a:t>
            </a:r>
          </a:p>
          <a:p>
            <a:pPr marL="742950" indent="-742950">
              <a:buAutoNum type="arabicPeriod"/>
            </a:pPr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Plywood</a:t>
            </a:r>
          </a:p>
          <a:p>
            <a:pPr marL="742950" indent="-742950">
              <a:buAutoNum type="arabicPeriod"/>
            </a:pPr>
            <a:r>
              <a:rPr lang="en-GB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Chipboard</a:t>
            </a:r>
          </a:p>
        </p:txBody>
      </p:sp>
    </p:spTree>
    <p:extLst>
      <p:ext uri="{BB962C8B-B14F-4D97-AF65-F5344CB8AC3E}">
        <p14:creationId xmlns:p14="http://schemas.microsoft.com/office/powerpoint/2010/main" val="322267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DCD3D-9F26-388E-985E-E07ECD85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MDF Medium density fibreboard</a:t>
            </a:r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65940-2219-3277-7409-FF675AB0B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2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MDF is made from tiny fibres of softwood timber held together by glue. </a:t>
            </a:r>
          </a:p>
          <a:p>
            <a:r>
              <a:rPr lang="en-GB" sz="22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Because it is just small bits glued together it has no natural grain.</a:t>
            </a:r>
          </a:p>
          <a:p>
            <a:pPr marL="0" indent="0">
              <a:buNone/>
            </a:pPr>
            <a:endParaRPr lang="en-GB" sz="220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22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Positives -It is quite low cost, dense and has a smooth surface that takes paint and other finishes well. </a:t>
            </a:r>
          </a:p>
          <a:p>
            <a:endParaRPr lang="en-GB" sz="220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22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Negatives – It is pourous so can be damaged by moisture.</a:t>
            </a:r>
          </a:p>
        </p:txBody>
      </p:sp>
      <p:pic>
        <p:nvPicPr>
          <p:cNvPr id="1028" name="Picture 4" descr="Standard Medite MDF Boards - Premium ...">
            <a:extLst>
              <a:ext uri="{FF2B5EF4-FFF2-40B4-BE49-F238E27FC236}">
                <a16:creationId xmlns:a16="http://schemas.microsoft.com/office/drawing/2014/main" id="{9FFE2D78-E336-58BD-EB1B-42256FDB8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" b="2"/>
          <a:stretch/>
        </p:blipFill>
        <p:spPr bwMode="auto">
          <a:xfrm>
            <a:off x="8260080" y="1911493"/>
            <a:ext cx="3600481" cy="374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22F189-F6D7-D755-87D8-7CA404249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044" y="4297172"/>
            <a:ext cx="1573475" cy="222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50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EF946-67FB-7944-7815-CBEB0B7B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FFA80-EC53-062E-FB21-211AF2B1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30" y="111125"/>
            <a:ext cx="10023716" cy="5257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508EE5-0281-B540-6786-8EB3185B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495" y="5063038"/>
            <a:ext cx="4296375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1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152650" y="540914"/>
            <a:ext cx="7886700" cy="40491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rgbClr val="0070C0"/>
                </a:solidFill>
              </a:rPr>
              <a:t>Fabrics can be constructed in 3 main ways…..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1251" y="4066145"/>
            <a:ext cx="19666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/>
              <a:t>Woven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024" y="4110118"/>
            <a:ext cx="19666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/>
              <a:t>Knitted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9054" y="4155000"/>
            <a:ext cx="2151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/>
              <a:t>Non-woven</a:t>
            </a:r>
          </a:p>
        </p:txBody>
      </p:sp>
      <p:pic>
        <p:nvPicPr>
          <p:cNvPr id="11" name="Picture 10" descr="http://www.bbc.co.uk/schools/gcsebitesize/design/images/tx_weave_plain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110649"/>
            <a:ext cx="1966634" cy="182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ars.els-cdn.com/content/image/1-s2.0-S1359835X98000955-gr1.gif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2" b="11333"/>
          <a:stretch/>
        </p:blipFill>
        <p:spPr bwMode="auto">
          <a:xfrm>
            <a:off x="4847828" y="2110648"/>
            <a:ext cx="1870098" cy="2044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http://www.freepatentsonline.com/6823568-0-large.jpg">
            <a:hlinkClick r:id="rId6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7" r="10526" b="6616"/>
          <a:stretch/>
        </p:blipFill>
        <p:spPr bwMode="auto">
          <a:xfrm>
            <a:off x="7829487" y="2258759"/>
            <a:ext cx="1910666" cy="1748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86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3B03-CAC6-1344-D3E0-139A2C44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" y="-137795"/>
            <a:ext cx="10515600" cy="1325563"/>
          </a:xfrm>
        </p:spPr>
        <p:txBody>
          <a:bodyPr/>
          <a:lstStyle/>
          <a:p>
            <a:r>
              <a:rPr lang="en-GB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Industrial Weaving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ACFF4-868E-7F35-2579-785EE82BB27B}"/>
              </a:ext>
            </a:extLst>
          </p:cNvPr>
          <p:cNvSpPr txBox="1"/>
          <p:nvPr/>
        </p:nvSpPr>
        <p:spPr>
          <a:xfrm>
            <a:off x="6679692" y="6382949"/>
            <a:ext cx="6135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https://www.youtube.com/watch?v=K6NgMNvK52A</a:t>
            </a:r>
          </a:p>
        </p:txBody>
      </p:sp>
      <p:pic>
        <p:nvPicPr>
          <p:cNvPr id="2050" name="Picture 2" descr="weaving loom at a textile factory ...">
            <a:extLst>
              <a:ext uri="{FF2B5EF4-FFF2-40B4-BE49-F238E27FC236}">
                <a16:creationId xmlns:a16="http://schemas.microsoft.com/office/drawing/2014/main" id="{FAAFE059-4C03-3A70-2F5A-C923AD72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323" y="112475"/>
            <a:ext cx="2684133" cy="1786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C00B5-A4CF-1689-7BD4-36C96BF7D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852" y="4647264"/>
            <a:ext cx="2910540" cy="18024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218F0-B284-67F3-3832-07160F126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92" y="1243108"/>
            <a:ext cx="9386812" cy="5151247"/>
          </a:xfrm>
        </p:spPr>
        <p:txBody>
          <a:bodyPr>
            <a:noAutofit/>
          </a:bodyPr>
          <a:lstStyle/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Weaving looms can be automated and linked to CAD to allow for changes in pattern design of a very large scale.</a:t>
            </a:r>
          </a:p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Designs can undergo a ‘test weave’ to assess the suitability of a design for commercial manufacture before committing too much time and resources on production.</a:t>
            </a:r>
          </a:p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Once set up, weaving looms can produce very large quantities of fabric at low cost due to reduced human involvement.</a:t>
            </a:r>
          </a:p>
          <a:p>
            <a:r>
              <a:rPr lang="en-GB" sz="2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Woven fabric can be constructed in different ways to give a wide variety of different qualities such as strength, durability, aesthetic appeal, drape and comfort</a:t>
            </a:r>
          </a:p>
        </p:txBody>
      </p:sp>
    </p:spTree>
    <p:extLst>
      <p:ext uri="{BB962C8B-B14F-4D97-AF65-F5344CB8AC3E}">
        <p14:creationId xmlns:p14="http://schemas.microsoft.com/office/powerpoint/2010/main" val="1454596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fd2bf89815a3d08e1333e865a571437c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00672294dec573198491a2eeb19b452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88CBC44B-875F-49BC-B57A-B2A3AFB53329}"/>
</file>

<file path=customXml/itemProps2.xml><?xml version="1.0" encoding="utf-8"?>
<ds:datastoreItem xmlns:ds="http://schemas.openxmlformats.org/officeDocument/2006/customXml" ds:itemID="{B973C583-6D4E-4231-9DF1-4E32BFF75559}"/>
</file>

<file path=customXml/itemProps3.xml><?xml version="1.0" encoding="utf-8"?>
<ds:datastoreItem xmlns:ds="http://schemas.openxmlformats.org/officeDocument/2006/customXml" ds:itemID="{E4871596-0153-4B67-AA05-CFD238C6A575}"/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608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Apple Boy BTN</vt:lpstr>
      <vt:lpstr>Aptos</vt:lpstr>
      <vt:lpstr>Aptos Display</vt:lpstr>
      <vt:lpstr>Arial</vt:lpstr>
      <vt:lpstr>Dreaming Outloud Pro</vt:lpstr>
      <vt:lpstr>Office Theme</vt:lpstr>
      <vt:lpstr>Mock examination 2025</vt:lpstr>
      <vt:lpstr>You need to revise everything we have covered in year 10 as well as the work this term.  *All yr10 revision ppts saved on teams in the revision folder</vt:lpstr>
      <vt:lpstr>PowerPoint Presentation</vt:lpstr>
      <vt:lpstr>Lesson Intention  - To understand what a manufactured board is. - To be able to name three types of board and understand the characteristics. - Revision of keywords and topics to refresh memories and practice retrieval.    </vt:lpstr>
      <vt:lpstr>Manufactured boards</vt:lpstr>
      <vt:lpstr>MDF Medium density fibreboard</vt:lpstr>
      <vt:lpstr>PowerPoint Presentation</vt:lpstr>
      <vt:lpstr>PowerPoint Presentation</vt:lpstr>
      <vt:lpstr>Industrial Weaving  </vt:lpstr>
      <vt:lpstr>Gears</vt:lpstr>
      <vt:lpstr>PowerPoint Presentation</vt:lpstr>
      <vt:lpstr>Motion</vt:lpstr>
      <vt:lpstr>Stock form</vt:lpstr>
      <vt:lpstr>User centred design</vt:lpstr>
      <vt:lpstr>You need to revise everything we have covered in year 10 as well as the work this term.  *All yr10 revision ppts saved on teams in the revision folder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Bird, Rhiannon</dc:creator>
  <cp:lastModifiedBy>Bird, Rhiannon</cp:lastModifiedBy>
  <cp:revision>3</cp:revision>
  <dcterms:created xsi:type="dcterms:W3CDTF">2024-11-26T18:22:27Z</dcterms:created>
  <dcterms:modified xsi:type="dcterms:W3CDTF">2025-10-20T20:00:18Z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