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5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9144000" cy="6858000" type="screen4x3"/>
  <p:notesSz cx="6797675" cy="99282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gEg5WIf+ClzAR9rQKThUQn81qe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32" y="6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7" name="Google Shape;297;p10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0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2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3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8" name="Google Shape;168;p4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9" name="Google Shape;169;p4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1" name="Google Shape;181;p5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p5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6" name="Google Shape;206;p6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6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1" name="Google Shape;231;p7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7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6" name="Google Shape;256;p8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8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2" name="Google Shape;272;p9:notes"/>
          <p:cNvSpPr txBox="1">
            <a:spLocks noGrp="1"/>
          </p:cNvSpPr>
          <p:nvPr>
            <p:ph type="body" idx="1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9:notes"/>
          <p:cNvSpPr txBox="1">
            <a:spLocks noGrp="1"/>
          </p:cNvSpPr>
          <p:nvPr>
            <p:ph type="sldNum" idx="12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GB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1843087" y="3495675"/>
            <a:ext cx="7800975" cy="1543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-1319211" y="2028825"/>
            <a:ext cx="7800975" cy="44767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body" idx="1"/>
          </p:nvPr>
        </p:nvSpPr>
        <p:spPr>
          <a:xfrm>
            <a:off x="342901" y="2133601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2"/>
          </p:nvPr>
        </p:nvSpPr>
        <p:spPr>
          <a:xfrm>
            <a:off x="3505201" y="2133601"/>
            <a:ext cx="3009900" cy="6034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body" idx="3"/>
          </p:nvPr>
        </p:nvSpPr>
        <p:spPr>
          <a:xfrm>
            <a:off x="4645026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17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3575050" y="273051"/>
            <a:ext cx="5111751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457201" y="1435101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1792288" y="5367339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Google Shape;89;p1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0" name="Google Shape;90;p1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1" name="Google Shape;91;p1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2" name="Google Shape;92;p1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3" name="Google Shape;93;p1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1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95" name="Google Shape;9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"/>
          <p:cNvSpPr txBox="1"/>
          <p:nvPr/>
        </p:nvSpPr>
        <p:spPr>
          <a:xfrm>
            <a:off x="6804248" y="6290880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2 types of joints and their locations</a:t>
            </a:r>
            <a:endParaRPr/>
          </a:p>
        </p:txBody>
      </p:sp>
      <p:sp>
        <p:nvSpPr>
          <p:cNvPr id="97" name="Google Shape;97;p1"/>
          <p:cNvSpPr txBox="1"/>
          <p:nvPr/>
        </p:nvSpPr>
        <p:spPr>
          <a:xfrm>
            <a:off x="7687987" y="1339900"/>
            <a:ext cx="149201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6 functions of the skeletal system </a:t>
            </a:r>
            <a:endParaRPr/>
          </a:p>
        </p:txBody>
      </p:sp>
      <p:sp>
        <p:nvSpPr>
          <p:cNvPr id="98" name="Google Shape;98;p1"/>
          <p:cNvSpPr txBox="1"/>
          <p:nvPr/>
        </p:nvSpPr>
        <p:spPr>
          <a:xfrm>
            <a:off x="3768445" y="3099043"/>
            <a:ext cx="1607110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Musculoskeletal System</a:t>
            </a:r>
            <a:endParaRPr/>
          </a:p>
        </p:txBody>
      </p:sp>
      <p:sp>
        <p:nvSpPr>
          <p:cNvPr id="99" name="Google Shape;99;p1"/>
          <p:cNvSpPr txBox="1"/>
          <p:nvPr/>
        </p:nvSpPr>
        <p:spPr>
          <a:xfrm>
            <a:off x="5503009" y="3336375"/>
            <a:ext cx="3597012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Identify the 6 components of the synovial joint and their purpose</a:t>
            </a:r>
            <a:endParaRPr/>
          </a:p>
        </p:txBody>
      </p:sp>
      <p:sp>
        <p:nvSpPr>
          <p:cNvPr id="100" name="Google Shape;100;p1"/>
          <p:cNvSpPr txBox="1"/>
          <p:nvPr/>
        </p:nvSpPr>
        <p:spPr>
          <a:xfrm>
            <a:off x="6588224" y="106393"/>
            <a:ext cx="244502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bones of the body</a:t>
            </a: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4442792" y="6170134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8 movements, giving a sporting example for each</a:t>
            </a:r>
            <a:endParaRPr/>
          </a:p>
        </p:txBody>
      </p:sp>
      <p:sp>
        <p:nvSpPr>
          <p:cNvPr id="102" name="Google Shape;102;p1"/>
          <p:cNvSpPr txBox="1"/>
          <p:nvPr/>
        </p:nvSpPr>
        <p:spPr>
          <a:xfrm>
            <a:off x="2610486" y="6325191"/>
            <a:ext cx="1964766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muscles of the body</a:t>
            </a:r>
            <a:endParaRPr/>
          </a:p>
        </p:txBody>
      </p:sp>
      <p:sp>
        <p:nvSpPr>
          <p:cNvPr id="103" name="Google Shape;103;p1"/>
          <p:cNvSpPr txBox="1"/>
          <p:nvPr/>
        </p:nvSpPr>
        <p:spPr>
          <a:xfrm>
            <a:off x="66103" y="6324473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5 antagonistic pairs of muscles in the body</a:t>
            </a:r>
            <a:endParaRPr/>
          </a:p>
        </p:txBody>
      </p:sp>
      <p:sp>
        <p:nvSpPr>
          <p:cNvPr id="104" name="Google Shape;104;p1"/>
          <p:cNvSpPr txBox="1"/>
          <p:nvPr/>
        </p:nvSpPr>
        <p:spPr>
          <a:xfrm>
            <a:off x="11227" y="3345265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Want is an agonist and antagonist muscle? Give a sporting example</a:t>
            </a:r>
            <a:endParaRPr/>
          </a:p>
        </p:txBody>
      </p:sp>
      <p:sp>
        <p:nvSpPr>
          <p:cNvPr id="105" name="Google Shape;105;p1"/>
          <p:cNvSpPr txBox="1"/>
          <p:nvPr/>
        </p:nvSpPr>
        <p:spPr>
          <a:xfrm>
            <a:off x="-16630" y="2505980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an isometric contraction along with a sporting example</a:t>
            </a:r>
            <a:endParaRPr/>
          </a:p>
        </p:txBody>
      </p:sp>
      <p:sp>
        <p:nvSpPr>
          <p:cNvPr id="106" name="Google Shape;106;p1"/>
          <p:cNvSpPr txBox="1"/>
          <p:nvPr/>
        </p:nvSpPr>
        <p:spPr>
          <a:xfrm>
            <a:off x="17571" y="68163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an isotonic concentric contraction, along with a sporting example</a:t>
            </a:r>
            <a:endParaRPr/>
          </a:p>
        </p:txBody>
      </p:sp>
      <p:sp>
        <p:nvSpPr>
          <p:cNvPr id="107" name="Google Shape;107;p1"/>
          <p:cNvSpPr txBox="1"/>
          <p:nvPr/>
        </p:nvSpPr>
        <p:spPr>
          <a:xfrm>
            <a:off x="2872677" y="30392"/>
            <a:ext cx="1616717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an isotonic eccentric contraction, along with a sporting example</a:t>
            </a:r>
            <a:endParaRPr/>
          </a:p>
        </p:txBody>
      </p:sp>
      <p:sp>
        <p:nvSpPr>
          <p:cNvPr id="108" name="Google Shape;108;p1"/>
          <p:cNvSpPr txBox="1"/>
          <p:nvPr/>
        </p:nvSpPr>
        <p:spPr>
          <a:xfrm>
            <a:off x="4523427" y="61609"/>
            <a:ext cx="1560741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2 flat bones and how they protect you during sport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0" name="Google Shape;300;p10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01" name="Google Shape;301;p10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302" name="Google Shape;302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10"/>
          <p:cNvSpPr txBox="1"/>
          <p:nvPr/>
        </p:nvSpPr>
        <p:spPr>
          <a:xfrm>
            <a:off x="3768445" y="3054151"/>
            <a:ext cx="160711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Warm ups and Cool downs</a:t>
            </a:r>
            <a:endParaRPr/>
          </a:p>
        </p:txBody>
      </p:sp>
      <p:sp>
        <p:nvSpPr>
          <p:cNvPr id="304" name="Google Shape;304;p10"/>
          <p:cNvSpPr txBox="1"/>
          <p:nvPr/>
        </p:nvSpPr>
        <p:spPr>
          <a:xfrm>
            <a:off x="-16630" y="41584"/>
            <a:ext cx="455262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phases of a warm up?</a:t>
            </a:r>
            <a:endParaRPr/>
          </a:p>
        </p:txBody>
      </p:sp>
      <p:sp>
        <p:nvSpPr>
          <p:cNvPr id="305" name="Google Shape;305;p10"/>
          <p:cNvSpPr txBox="1"/>
          <p:nvPr/>
        </p:nvSpPr>
        <p:spPr>
          <a:xfrm>
            <a:off x="4535996" y="1420"/>
            <a:ext cx="459049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phases of a cool down?</a:t>
            </a:r>
            <a:endParaRPr/>
          </a:p>
        </p:txBody>
      </p:sp>
      <p:sp>
        <p:nvSpPr>
          <p:cNvPr id="306" name="Google Shape;306;p10"/>
          <p:cNvSpPr txBox="1"/>
          <p:nvPr/>
        </p:nvSpPr>
        <p:spPr>
          <a:xfrm>
            <a:off x="4704215" y="6289193"/>
            <a:ext cx="443978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benefits of a cool down?</a:t>
            </a:r>
            <a:endParaRPr/>
          </a:p>
        </p:txBody>
      </p:sp>
      <p:sp>
        <p:nvSpPr>
          <p:cNvPr id="307" name="Google Shape;307;p10"/>
          <p:cNvSpPr txBox="1"/>
          <p:nvPr/>
        </p:nvSpPr>
        <p:spPr>
          <a:xfrm>
            <a:off x="-16630" y="6289194"/>
            <a:ext cx="4696115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benefits of a warm up?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2"/>
          <p:cNvPicPr preferRelativeResize="0"/>
          <p:nvPr/>
        </p:nvPicPr>
        <p:blipFill rotWithShape="1">
          <a:blip r:embed="rId3">
            <a:alphaModFix/>
          </a:blip>
          <a:srcRect l="29411" t="25391" r="38378" b="24406"/>
          <a:stretch/>
        </p:blipFill>
        <p:spPr>
          <a:xfrm>
            <a:off x="804788" y="5085184"/>
            <a:ext cx="2001450" cy="17537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5" name="Google Shape;115;p2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6" name="Google Shape;116;p2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7" name="Google Shape;117;p2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8" name="Google Shape;118;p2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9" name="Google Shape;119;p2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20" name="Google Shape;120;p2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21" name="Google Shape;121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"/>
          <p:cNvSpPr txBox="1"/>
          <p:nvPr/>
        </p:nvSpPr>
        <p:spPr>
          <a:xfrm>
            <a:off x="3768445" y="3099043"/>
            <a:ext cx="160711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Cardiorespiratory System</a:t>
            </a:r>
            <a:endParaRPr/>
          </a:p>
        </p:txBody>
      </p:sp>
      <p:sp>
        <p:nvSpPr>
          <p:cNvPr id="123" name="Google Shape;123;p2"/>
          <p:cNvSpPr txBox="1"/>
          <p:nvPr/>
        </p:nvSpPr>
        <p:spPr>
          <a:xfrm>
            <a:off x="0" y="2756535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6 features of the respiratory system?</a:t>
            </a:r>
            <a:endParaRPr/>
          </a:p>
        </p:txBody>
      </p:sp>
      <p:sp>
        <p:nvSpPr>
          <p:cNvPr id="124" name="Google Shape;124;p2"/>
          <p:cNvSpPr txBox="1"/>
          <p:nvPr/>
        </p:nvSpPr>
        <p:spPr>
          <a:xfrm>
            <a:off x="-16630" y="41584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6 features of the alveoli to allow gaseous exchange to take place</a:t>
            </a:r>
            <a:endParaRPr/>
          </a:p>
        </p:txBody>
      </p:sp>
      <p:sp>
        <p:nvSpPr>
          <p:cNvPr id="125" name="Google Shape;125;p2"/>
          <p:cNvSpPr txBox="1"/>
          <p:nvPr/>
        </p:nvSpPr>
        <p:spPr>
          <a:xfrm>
            <a:off x="2843808" y="-962"/>
            <a:ext cx="169218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3 blood vessels and their role?</a:t>
            </a:r>
            <a:endParaRPr/>
          </a:p>
        </p:txBody>
      </p:sp>
      <p:sp>
        <p:nvSpPr>
          <p:cNvPr id="126" name="Google Shape;126;p2"/>
          <p:cNvSpPr txBox="1"/>
          <p:nvPr/>
        </p:nvSpPr>
        <p:spPr>
          <a:xfrm>
            <a:off x="6243707" y="70117"/>
            <a:ext cx="3173311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Vasoconstriction V Vasodilation</a:t>
            </a:r>
            <a:endParaRPr/>
          </a:p>
        </p:txBody>
      </p:sp>
      <p:sp>
        <p:nvSpPr>
          <p:cNvPr id="127" name="Google Shape;127;p2"/>
          <p:cNvSpPr txBox="1"/>
          <p:nvPr/>
        </p:nvSpPr>
        <p:spPr>
          <a:xfrm>
            <a:off x="4552626" y="-14146"/>
            <a:ext cx="16755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4 chambers of the heart</a:t>
            </a:r>
            <a:endParaRPr/>
          </a:p>
        </p:txBody>
      </p:sp>
      <p:sp>
        <p:nvSpPr>
          <p:cNvPr id="128" name="Google Shape;128;p2"/>
          <p:cNvSpPr txBox="1"/>
          <p:nvPr/>
        </p:nvSpPr>
        <p:spPr>
          <a:xfrm>
            <a:off x="6793267" y="2929323"/>
            <a:ext cx="30423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Diastole V Systole</a:t>
            </a:r>
            <a:endParaRPr/>
          </a:p>
        </p:txBody>
      </p:sp>
      <p:sp>
        <p:nvSpPr>
          <p:cNvPr id="129" name="Google Shape;129;p2"/>
          <p:cNvSpPr txBox="1"/>
          <p:nvPr/>
        </p:nvSpPr>
        <p:spPr>
          <a:xfrm>
            <a:off x="6429121" y="3310521"/>
            <a:ext cx="275635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pathway of blood?</a:t>
            </a:r>
            <a:endParaRPr/>
          </a:p>
        </p:txBody>
      </p:sp>
      <p:sp>
        <p:nvSpPr>
          <p:cNvPr id="130" name="Google Shape;130;p2"/>
          <p:cNvSpPr txBox="1"/>
          <p:nvPr/>
        </p:nvSpPr>
        <p:spPr>
          <a:xfrm>
            <a:off x="6978802" y="6299652"/>
            <a:ext cx="216519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equation for cardiac output?</a:t>
            </a:r>
            <a:endParaRPr/>
          </a:p>
        </p:txBody>
      </p:sp>
      <p:sp>
        <p:nvSpPr>
          <p:cNvPr id="131" name="Google Shape;131;p2"/>
          <p:cNvSpPr txBox="1"/>
          <p:nvPr/>
        </p:nvSpPr>
        <p:spPr>
          <a:xfrm>
            <a:off x="4769651" y="6315701"/>
            <a:ext cx="187245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definition for stroke volume?</a:t>
            </a:r>
            <a:endParaRPr/>
          </a:p>
        </p:txBody>
      </p:sp>
      <p:sp>
        <p:nvSpPr>
          <p:cNvPr id="132" name="Google Shape;132;p2"/>
          <p:cNvSpPr txBox="1"/>
          <p:nvPr/>
        </p:nvSpPr>
        <p:spPr>
          <a:xfrm>
            <a:off x="2884940" y="5717926"/>
            <a:ext cx="1807395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definition of HR &amp; MHR? What is meant by the term anticipatory rise?</a:t>
            </a:r>
            <a:endParaRPr/>
          </a:p>
        </p:txBody>
      </p:sp>
      <p:sp>
        <p:nvSpPr>
          <p:cNvPr id="133" name="Google Shape;133;p2"/>
          <p:cNvSpPr txBox="1"/>
          <p:nvPr/>
        </p:nvSpPr>
        <p:spPr>
          <a:xfrm>
            <a:off x="-224156" y="3349158"/>
            <a:ext cx="246535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Mechanics of breathing</a:t>
            </a:r>
            <a:endParaRPr/>
          </a:p>
        </p:txBody>
      </p:sp>
      <p:sp>
        <p:nvSpPr>
          <p:cNvPr id="134" name="Google Shape;134;p2"/>
          <p:cNvSpPr txBox="1"/>
          <p:nvPr/>
        </p:nvSpPr>
        <p:spPr>
          <a:xfrm>
            <a:off x="-78702" y="3594557"/>
            <a:ext cx="16439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Inhalation at rest</a:t>
            </a:r>
            <a:endParaRPr/>
          </a:p>
        </p:txBody>
      </p:sp>
      <p:sp>
        <p:nvSpPr>
          <p:cNvPr id="135" name="Google Shape;135;p2"/>
          <p:cNvSpPr txBox="1"/>
          <p:nvPr/>
        </p:nvSpPr>
        <p:spPr>
          <a:xfrm>
            <a:off x="-41471" y="4399557"/>
            <a:ext cx="1643907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Exhalation at rest</a:t>
            </a:r>
            <a:endParaRPr/>
          </a:p>
        </p:txBody>
      </p:sp>
      <p:sp>
        <p:nvSpPr>
          <p:cNvPr id="136" name="Google Shape;136;p2"/>
          <p:cNvSpPr txBox="1"/>
          <p:nvPr/>
        </p:nvSpPr>
        <p:spPr>
          <a:xfrm>
            <a:off x="2607147" y="4389342"/>
            <a:ext cx="1030049" cy="7320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Label the spirometer trace</a:t>
            </a:r>
            <a:endParaRPr/>
          </a:p>
        </p:txBody>
      </p:sp>
      <p:sp>
        <p:nvSpPr>
          <p:cNvPr id="137" name="Google Shape;137;p2"/>
          <p:cNvSpPr/>
          <p:nvPr/>
        </p:nvSpPr>
        <p:spPr>
          <a:xfrm>
            <a:off x="1168504" y="5438271"/>
            <a:ext cx="181138" cy="18345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lang="en-GB"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38" name="Google Shape;138;p2"/>
          <p:cNvSpPr/>
          <p:nvPr/>
        </p:nvSpPr>
        <p:spPr>
          <a:xfrm>
            <a:off x="1497014" y="6384141"/>
            <a:ext cx="744186" cy="183459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lang="en-GB"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39" name="Google Shape;139;p2"/>
          <p:cNvSpPr/>
          <p:nvPr/>
        </p:nvSpPr>
        <p:spPr>
          <a:xfrm>
            <a:off x="1106996" y="5949280"/>
            <a:ext cx="296652" cy="163326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lang="en-GB"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40" name="Google Shape;140;p2"/>
          <p:cNvSpPr/>
          <p:nvPr/>
        </p:nvSpPr>
        <p:spPr>
          <a:xfrm>
            <a:off x="1275174" y="6142143"/>
            <a:ext cx="128474" cy="135355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lang="en-GB" sz="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6" name="Google Shape;146;p3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7" name="Google Shape;147;p3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8" name="Google Shape;148;p3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" name="Google Shape;149;p3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" name="Google Shape;150;p3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1" name="Google Shape;151;p3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52" name="Google Shape;152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3"/>
          <p:cNvSpPr txBox="1"/>
          <p:nvPr/>
        </p:nvSpPr>
        <p:spPr>
          <a:xfrm>
            <a:off x="3768445" y="2956589"/>
            <a:ext cx="16071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Aerobic &amp; Anaerobic Respiration</a:t>
            </a:r>
            <a:endParaRPr/>
          </a:p>
        </p:txBody>
      </p:sp>
      <p:sp>
        <p:nvSpPr>
          <p:cNvPr id="154" name="Google Shape;154;p3"/>
          <p:cNvSpPr txBox="1"/>
          <p:nvPr/>
        </p:nvSpPr>
        <p:spPr>
          <a:xfrm>
            <a:off x="0" y="2756535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equation for anaerobic respiration?</a:t>
            </a:r>
            <a:endParaRPr/>
          </a:p>
        </p:txBody>
      </p:sp>
      <p:sp>
        <p:nvSpPr>
          <p:cNvPr id="155" name="Google Shape;155;p3"/>
          <p:cNvSpPr txBox="1"/>
          <p:nvPr/>
        </p:nvSpPr>
        <p:spPr>
          <a:xfrm>
            <a:off x="-16630" y="41584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equation for aerobic respiration? </a:t>
            </a:r>
            <a:endParaRPr/>
          </a:p>
        </p:txBody>
      </p:sp>
      <p:sp>
        <p:nvSpPr>
          <p:cNvPr id="156" name="Google Shape;156;p3"/>
          <p:cNvSpPr txBox="1"/>
          <p:nvPr/>
        </p:nvSpPr>
        <p:spPr>
          <a:xfrm>
            <a:off x="2843808" y="-962"/>
            <a:ext cx="1692188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3 sporting examples which are closely linked with aerobic respiration</a:t>
            </a:r>
            <a:endParaRPr/>
          </a:p>
        </p:txBody>
      </p:sp>
      <p:sp>
        <p:nvSpPr>
          <p:cNvPr id="157" name="Google Shape;157;p3"/>
          <p:cNvSpPr txBox="1"/>
          <p:nvPr/>
        </p:nvSpPr>
        <p:spPr>
          <a:xfrm>
            <a:off x="6243707" y="70117"/>
            <a:ext cx="31733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does the term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EPOC stand for?</a:t>
            </a:r>
            <a:endParaRPr/>
          </a:p>
        </p:txBody>
      </p:sp>
      <p:sp>
        <p:nvSpPr>
          <p:cNvPr id="158" name="Google Shape;158;p3"/>
          <p:cNvSpPr txBox="1"/>
          <p:nvPr/>
        </p:nvSpPr>
        <p:spPr>
          <a:xfrm>
            <a:off x="4552626" y="-14146"/>
            <a:ext cx="1675558" cy="1169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3 sporting examples which are closely linked with anaerobic respiration</a:t>
            </a:r>
            <a:endParaRPr/>
          </a:p>
        </p:txBody>
      </p:sp>
      <p:sp>
        <p:nvSpPr>
          <p:cNvPr id="159" name="Google Shape;159;p3"/>
          <p:cNvSpPr txBox="1"/>
          <p:nvPr/>
        </p:nvSpPr>
        <p:spPr>
          <a:xfrm>
            <a:off x="6489200" y="2942306"/>
            <a:ext cx="304236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When does EPOC occur?</a:t>
            </a:r>
            <a:endParaRPr/>
          </a:p>
        </p:txBody>
      </p:sp>
      <p:sp>
        <p:nvSpPr>
          <p:cNvPr id="160" name="Google Shape;160;p3"/>
          <p:cNvSpPr txBox="1"/>
          <p:nvPr/>
        </p:nvSpPr>
        <p:spPr>
          <a:xfrm>
            <a:off x="6429121" y="3310521"/>
            <a:ext cx="275635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happens during EPOC?</a:t>
            </a:r>
            <a:endParaRPr/>
          </a:p>
        </p:txBody>
      </p:sp>
      <p:sp>
        <p:nvSpPr>
          <p:cNvPr id="161" name="Google Shape;161;p3"/>
          <p:cNvSpPr txBox="1"/>
          <p:nvPr/>
        </p:nvSpPr>
        <p:spPr>
          <a:xfrm>
            <a:off x="6978802" y="6299652"/>
            <a:ext cx="216519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reasons for a cool down?</a:t>
            </a:r>
            <a:endParaRPr/>
          </a:p>
        </p:txBody>
      </p:sp>
      <p:sp>
        <p:nvSpPr>
          <p:cNvPr id="162" name="Google Shape;162;p3"/>
          <p:cNvSpPr txBox="1"/>
          <p:nvPr/>
        </p:nvSpPr>
        <p:spPr>
          <a:xfrm>
            <a:off x="4686706" y="5904758"/>
            <a:ext cx="1872455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reasons for the manipulation of a diet?</a:t>
            </a:r>
            <a:endParaRPr/>
          </a:p>
        </p:txBody>
      </p:sp>
      <p:sp>
        <p:nvSpPr>
          <p:cNvPr id="163" name="Google Shape;163;p3"/>
          <p:cNvSpPr txBox="1"/>
          <p:nvPr/>
        </p:nvSpPr>
        <p:spPr>
          <a:xfrm>
            <a:off x="2745231" y="6082319"/>
            <a:ext cx="180739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reasons for ice baths/massages?</a:t>
            </a:r>
            <a:endParaRPr/>
          </a:p>
        </p:txBody>
      </p:sp>
      <p:sp>
        <p:nvSpPr>
          <p:cNvPr id="164" name="Google Shape;164;p3"/>
          <p:cNvSpPr txBox="1"/>
          <p:nvPr/>
        </p:nvSpPr>
        <p:spPr>
          <a:xfrm>
            <a:off x="-12062" y="6508624"/>
            <a:ext cx="246797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does DOMS stand for?</a:t>
            </a:r>
            <a:endParaRPr/>
          </a:p>
        </p:txBody>
      </p:sp>
      <p:sp>
        <p:nvSpPr>
          <p:cNvPr id="165" name="Google Shape;165;p3"/>
          <p:cNvSpPr/>
          <p:nvPr/>
        </p:nvSpPr>
        <p:spPr>
          <a:xfrm>
            <a:off x="36004" y="3371755"/>
            <a:ext cx="194370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best form of recovery process and why?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4"/>
          <p:cNvSpPr txBox="1"/>
          <p:nvPr/>
        </p:nvSpPr>
        <p:spPr>
          <a:xfrm>
            <a:off x="3787291" y="2965841"/>
            <a:ext cx="16071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Effects</a:t>
            </a:r>
            <a:endParaRPr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endParaRPr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Exercise</a:t>
            </a:r>
            <a:endParaRPr/>
          </a:p>
        </p:txBody>
      </p:sp>
      <p:sp>
        <p:nvSpPr>
          <p:cNvPr id="173" name="Google Shape;173;p4"/>
          <p:cNvSpPr txBox="1"/>
          <p:nvPr/>
        </p:nvSpPr>
        <p:spPr>
          <a:xfrm>
            <a:off x="6243707" y="70117"/>
            <a:ext cx="31733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Short term effects of exercise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(24-26 hours after exercise)</a:t>
            </a:r>
            <a:endParaRPr/>
          </a:p>
        </p:txBody>
      </p:sp>
      <p:cxnSp>
        <p:nvCxnSpPr>
          <p:cNvPr id="174" name="Google Shape;174;p4"/>
          <p:cNvCxnSpPr/>
          <p:nvPr/>
        </p:nvCxnSpPr>
        <p:spPr>
          <a:xfrm>
            <a:off x="4541832" y="0"/>
            <a:ext cx="19374" cy="237442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5" name="Google Shape;175;p4"/>
          <p:cNvCxnSpPr/>
          <p:nvPr/>
        </p:nvCxnSpPr>
        <p:spPr>
          <a:xfrm flipH="1">
            <a:off x="-16630" y="3789040"/>
            <a:ext cx="3785075" cy="306896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76" name="Google Shape;176;p4"/>
          <p:cNvCxnSpPr/>
          <p:nvPr/>
        </p:nvCxnSpPr>
        <p:spPr>
          <a:xfrm>
            <a:off x="5375555" y="3789040"/>
            <a:ext cx="3768445" cy="306896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77" name="Google Shape;177;p4"/>
          <p:cNvSpPr txBox="1"/>
          <p:nvPr/>
        </p:nvSpPr>
        <p:spPr>
          <a:xfrm>
            <a:off x="2985345" y="6250106"/>
            <a:ext cx="31733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Long term effects of exercise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(months and years of exercising)</a:t>
            </a:r>
            <a:endParaRPr/>
          </a:p>
        </p:txBody>
      </p:sp>
      <p:sp>
        <p:nvSpPr>
          <p:cNvPr id="178" name="Google Shape;178;p4"/>
          <p:cNvSpPr txBox="1"/>
          <p:nvPr/>
        </p:nvSpPr>
        <p:spPr>
          <a:xfrm>
            <a:off x="-169121" y="70117"/>
            <a:ext cx="317331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Immediate effects of exercise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(during exercise)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4" name="Google Shape;184;p5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5" name="Google Shape;185;p5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6" name="Google Shape;186;p5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7" name="Google Shape;187;p5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8" name="Google Shape;188;p5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9" name="Google Shape;189;p5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190" name="Google Shape;19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5"/>
          <p:cNvSpPr txBox="1"/>
          <p:nvPr/>
        </p:nvSpPr>
        <p:spPr>
          <a:xfrm>
            <a:off x="3768683" y="2982178"/>
            <a:ext cx="16071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Lever Systems &amp; Mechanical Advantage</a:t>
            </a:r>
            <a:endParaRPr/>
          </a:p>
        </p:txBody>
      </p:sp>
      <p:sp>
        <p:nvSpPr>
          <p:cNvPr id="192" name="Google Shape;192;p5"/>
          <p:cNvSpPr txBox="1"/>
          <p:nvPr/>
        </p:nvSpPr>
        <p:spPr>
          <a:xfrm>
            <a:off x="-16630" y="41584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rhyme to remember the lever systems?</a:t>
            </a:r>
            <a:endParaRPr/>
          </a:p>
        </p:txBody>
      </p:sp>
      <p:sp>
        <p:nvSpPr>
          <p:cNvPr id="193" name="Google Shape;193;p5"/>
          <p:cNvSpPr txBox="1"/>
          <p:nvPr/>
        </p:nvSpPr>
        <p:spPr>
          <a:xfrm>
            <a:off x="2720469" y="41584"/>
            <a:ext cx="187069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 the first class lever system</a:t>
            </a:r>
            <a:endParaRPr/>
          </a:p>
        </p:txBody>
      </p:sp>
      <p:sp>
        <p:nvSpPr>
          <p:cNvPr id="194" name="Google Shape;194;p5"/>
          <p:cNvSpPr txBox="1"/>
          <p:nvPr/>
        </p:nvSpPr>
        <p:spPr>
          <a:xfrm>
            <a:off x="6559161" y="1420"/>
            <a:ext cx="256733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 the third class lever system</a:t>
            </a:r>
            <a:endParaRPr/>
          </a:p>
        </p:txBody>
      </p:sp>
      <p:sp>
        <p:nvSpPr>
          <p:cNvPr id="195" name="Google Shape;195;p5"/>
          <p:cNvSpPr txBox="1"/>
          <p:nvPr/>
        </p:nvSpPr>
        <p:spPr>
          <a:xfrm>
            <a:off x="4572000" y="28412"/>
            <a:ext cx="167555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 the second class lever system</a:t>
            </a:r>
            <a:endParaRPr/>
          </a:p>
        </p:txBody>
      </p:sp>
      <p:sp>
        <p:nvSpPr>
          <p:cNvPr id="196" name="Google Shape;196;p5"/>
          <p:cNvSpPr txBox="1"/>
          <p:nvPr/>
        </p:nvSpPr>
        <p:spPr>
          <a:xfrm>
            <a:off x="5446765" y="2782124"/>
            <a:ext cx="379833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in the middle for a first class lever?</a:t>
            </a:r>
            <a:endParaRPr/>
          </a:p>
        </p:txBody>
      </p:sp>
      <p:sp>
        <p:nvSpPr>
          <p:cNvPr id="197" name="Google Shape;197;p5"/>
          <p:cNvSpPr txBox="1"/>
          <p:nvPr/>
        </p:nvSpPr>
        <p:spPr>
          <a:xfrm>
            <a:off x="5518562" y="3340248"/>
            <a:ext cx="366690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in the middle for a second class lever?</a:t>
            </a:r>
            <a:endParaRPr/>
          </a:p>
        </p:txBody>
      </p:sp>
      <p:sp>
        <p:nvSpPr>
          <p:cNvPr id="198" name="Google Shape;198;p5"/>
          <p:cNvSpPr txBox="1"/>
          <p:nvPr/>
        </p:nvSpPr>
        <p:spPr>
          <a:xfrm>
            <a:off x="6990783" y="6298139"/>
            <a:ext cx="216519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in the middle for a third class lever?</a:t>
            </a:r>
            <a:endParaRPr/>
          </a:p>
        </p:txBody>
      </p:sp>
      <p:sp>
        <p:nvSpPr>
          <p:cNvPr id="199" name="Google Shape;199;p5"/>
          <p:cNvSpPr txBox="1"/>
          <p:nvPr/>
        </p:nvSpPr>
        <p:spPr>
          <a:xfrm>
            <a:off x="4591164" y="6081251"/>
            <a:ext cx="212444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Where and what movement would occur for a first class lever?</a:t>
            </a:r>
            <a:endParaRPr/>
          </a:p>
        </p:txBody>
      </p:sp>
      <p:sp>
        <p:nvSpPr>
          <p:cNvPr id="200" name="Google Shape;200;p5"/>
          <p:cNvSpPr txBox="1"/>
          <p:nvPr/>
        </p:nvSpPr>
        <p:spPr>
          <a:xfrm>
            <a:off x="-16630" y="3278693"/>
            <a:ext cx="364206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equation for the mechanical advantage?</a:t>
            </a:r>
            <a:endParaRPr/>
          </a:p>
        </p:txBody>
      </p:sp>
      <p:sp>
        <p:nvSpPr>
          <p:cNvPr id="201" name="Google Shape;201;p5"/>
          <p:cNvSpPr txBox="1"/>
          <p:nvPr/>
        </p:nvSpPr>
        <p:spPr>
          <a:xfrm>
            <a:off x="-169638" y="2782124"/>
            <a:ext cx="365183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Describe your understanding of the mechanical advantage</a:t>
            </a:r>
            <a:endParaRPr/>
          </a:p>
        </p:txBody>
      </p:sp>
      <p:sp>
        <p:nvSpPr>
          <p:cNvPr id="202" name="Google Shape;202;p5"/>
          <p:cNvSpPr txBox="1"/>
          <p:nvPr/>
        </p:nvSpPr>
        <p:spPr>
          <a:xfrm>
            <a:off x="2486034" y="6076517"/>
            <a:ext cx="224183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Where and what movement would occur for a second class lever?</a:t>
            </a:r>
            <a:endParaRPr/>
          </a:p>
        </p:txBody>
      </p:sp>
      <p:sp>
        <p:nvSpPr>
          <p:cNvPr id="203" name="Google Shape;203;p5"/>
          <p:cNvSpPr txBox="1"/>
          <p:nvPr/>
        </p:nvSpPr>
        <p:spPr>
          <a:xfrm>
            <a:off x="-22068" y="6071230"/>
            <a:ext cx="212444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Where and what movement would occur for a third class lever?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9" name="Google Shape;209;p6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0" name="Google Shape;210;p6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1" name="Google Shape;211;p6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2" name="Google Shape;212;p6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3" name="Google Shape;213;p6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Google Shape;214;p6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15" name="Google Shape;215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6"/>
          <p:cNvSpPr txBox="1"/>
          <p:nvPr/>
        </p:nvSpPr>
        <p:spPr>
          <a:xfrm>
            <a:off x="3768445" y="3090154"/>
            <a:ext cx="160711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Planes and Axes</a:t>
            </a:r>
            <a:endParaRPr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 Movement</a:t>
            </a:r>
            <a:endParaRPr/>
          </a:p>
        </p:txBody>
      </p:sp>
      <p:sp>
        <p:nvSpPr>
          <p:cNvPr id="217" name="Google Shape;217;p6"/>
          <p:cNvSpPr txBox="1"/>
          <p:nvPr/>
        </p:nvSpPr>
        <p:spPr>
          <a:xfrm>
            <a:off x="0" y="2756535"/>
            <a:ext cx="319339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plane and axis for the movement of flexion and extension?</a:t>
            </a:r>
            <a:endParaRPr/>
          </a:p>
        </p:txBody>
      </p:sp>
      <p:sp>
        <p:nvSpPr>
          <p:cNvPr id="218" name="Google Shape;218;p6"/>
          <p:cNvSpPr txBox="1"/>
          <p:nvPr/>
        </p:nvSpPr>
        <p:spPr>
          <a:xfrm>
            <a:off x="-16630" y="41584"/>
            <a:ext cx="244502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three acronyms for remembering the planes and axes information</a:t>
            </a:r>
            <a:endParaRPr/>
          </a:p>
        </p:txBody>
      </p:sp>
      <p:sp>
        <p:nvSpPr>
          <p:cNvPr id="219" name="Google Shape;219;p6"/>
          <p:cNvSpPr txBox="1"/>
          <p:nvPr/>
        </p:nvSpPr>
        <p:spPr>
          <a:xfrm>
            <a:off x="2745231" y="0"/>
            <a:ext cx="18708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</a:t>
            </a:r>
            <a:r>
              <a:rPr lang="en-GB" sz="1100"/>
              <a:t>2</a:t>
            </a: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sporting examples which create movement through the transverse plane and longitudinal axis</a:t>
            </a:r>
            <a:endParaRPr sz="1300"/>
          </a:p>
        </p:txBody>
      </p:sp>
      <p:sp>
        <p:nvSpPr>
          <p:cNvPr id="220" name="Google Shape;220;p6"/>
          <p:cNvSpPr txBox="1"/>
          <p:nvPr/>
        </p:nvSpPr>
        <p:spPr>
          <a:xfrm>
            <a:off x="6559161" y="1420"/>
            <a:ext cx="2567400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</a:t>
            </a:r>
            <a:r>
              <a:rPr lang="en-GB" sz="1200"/>
              <a:t>1</a:t>
            </a:r>
            <a:r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sporting example which creates movement through the frontal plane and sagittal axis</a:t>
            </a:r>
            <a:endParaRPr/>
          </a:p>
        </p:txBody>
      </p:sp>
      <p:sp>
        <p:nvSpPr>
          <p:cNvPr id="221" name="Google Shape;221;p6"/>
          <p:cNvSpPr txBox="1"/>
          <p:nvPr/>
        </p:nvSpPr>
        <p:spPr>
          <a:xfrm>
            <a:off x="4493024" y="-40508"/>
            <a:ext cx="1675500" cy="9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3 sporting examples which create movement through the sagittal plane and transverse axis</a:t>
            </a:r>
            <a:endParaRPr sz="1300"/>
          </a:p>
        </p:txBody>
      </p:sp>
      <p:sp>
        <p:nvSpPr>
          <p:cNvPr id="222" name="Google Shape;222;p6"/>
          <p:cNvSpPr txBox="1"/>
          <p:nvPr/>
        </p:nvSpPr>
        <p:spPr>
          <a:xfrm>
            <a:off x="5449408" y="2759150"/>
            <a:ext cx="379833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 a line in the direction of the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longitudinal axis</a:t>
            </a:r>
            <a:endParaRPr/>
          </a:p>
        </p:txBody>
      </p:sp>
      <p:sp>
        <p:nvSpPr>
          <p:cNvPr id="223" name="Google Shape;223;p6"/>
          <p:cNvSpPr txBox="1"/>
          <p:nvPr/>
        </p:nvSpPr>
        <p:spPr>
          <a:xfrm>
            <a:off x="5518562" y="3340248"/>
            <a:ext cx="3666909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Draw a line in the direction of the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transverse axis</a:t>
            </a:r>
            <a:endParaRPr/>
          </a:p>
        </p:txBody>
      </p:sp>
      <p:sp>
        <p:nvSpPr>
          <p:cNvPr id="224" name="Google Shape;224;p6"/>
          <p:cNvSpPr txBox="1"/>
          <p:nvPr/>
        </p:nvSpPr>
        <p:spPr>
          <a:xfrm>
            <a:off x="6930372" y="6081251"/>
            <a:ext cx="216519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would you separate the body for the transverse plane?</a:t>
            </a:r>
            <a:endParaRPr/>
          </a:p>
        </p:txBody>
      </p:sp>
      <p:sp>
        <p:nvSpPr>
          <p:cNvPr id="225" name="Google Shape;225;p6"/>
          <p:cNvSpPr txBox="1"/>
          <p:nvPr/>
        </p:nvSpPr>
        <p:spPr>
          <a:xfrm>
            <a:off x="4686706" y="6081251"/>
            <a:ext cx="187245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would you separate the body for the frontal plane?</a:t>
            </a:r>
            <a:endParaRPr/>
          </a:p>
        </p:txBody>
      </p:sp>
      <p:sp>
        <p:nvSpPr>
          <p:cNvPr id="226" name="Google Shape;226;p6"/>
          <p:cNvSpPr txBox="1"/>
          <p:nvPr/>
        </p:nvSpPr>
        <p:spPr>
          <a:xfrm>
            <a:off x="2597927" y="6083358"/>
            <a:ext cx="20843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would you separate the body for the sagittal plane?</a:t>
            </a:r>
            <a:endParaRPr/>
          </a:p>
        </p:txBody>
      </p:sp>
      <p:sp>
        <p:nvSpPr>
          <p:cNvPr id="227" name="Google Shape;227;p6"/>
          <p:cNvSpPr txBox="1"/>
          <p:nvPr/>
        </p:nvSpPr>
        <p:spPr>
          <a:xfrm>
            <a:off x="95002" y="6101143"/>
            <a:ext cx="246797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plane and axis for the movement abduction and adduction?</a:t>
            </a:r>
            <a:endParaRPr/>
          </a:p>
        </p:txBody>
      </p:sp>
      <p:sp>
        <p:nvSpPr>
          <p:cNvPr id="228" name="Google Shape;228;p6"/>
          <p:cNvSpPr/>
          <p:nvPr/>
        </p:nvSpPr>
        <p:spPr>
          <a:xfrm>
            <a:off x="36004" y="3371755"/>
            <a:ext cx="194370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plane and axis for the movement of rotation?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4" name="Google Shape;234;p7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5" name="Google Shape;235;p7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6" name="Google Shape;236;p7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7" name="Google Shape;237;p7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8" name="Google Shape;238;p7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39" name="Google Shape;239;p7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40" name="Google Shape;24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7"/>
          <p:cNvSpPr txBox="1"/>
          <p:nvPr/>
        </p:nvSpPr>
        <p:spPr>
          <a:xfrm>
            <a:off x="3768445" y="2997821"/>
            <a:ext cx="16071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Health, Fitness &amp; Components of Fitness</a:t>
            </a:r>
            <a:endParaRPr/>
          </a:p>
        </p:txBody>
      </p:sp>
      <p:sp>
        <p:nvSpPr>
          <p:cNvPr id="242" name="Google Shape;242;p7"/>
          <p:cNvSpPr txBox="1"/>
          <p:nvPr/>
        </p:nvSpPr>
        <p:spPr>
          <a:xfrm>
            <a:off x="0" y="2756535"/>
            <a:ext cx="319339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record the data for one of the fitness tests listed?</a:t>
            </a:r>
            <a:endParaRPr/>
          </a:p>
        </p:txBody>
      </p:sp>
      <p:sp>
        <p:nvSpPr>
          <p:cNvPr id="243" name="Google Shape;243;p7"/>
          <p:cNvSpPr txBox="1"/>
          <p:nvPr/>
        </p:nvSpPr>
        <p:spPr>
          <a:xfrm>
            <a:off x="-16630" y="41584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definition of health?</a:t>
            </a:r>
            <a:endParaRPr/>
          </a:p>
        </p:txBody>
      </p:sp>
      <p:sp>
        <p:nvSpPr>
          <p:cNvPr id="244" name="Google Shape;244;p7"/>
          <p:cNvSpPr txBox="1"/>
          <p:nvPr/>
        </p:nvSpPr>
        <p:spPr>
          <a:xfrm>
            <a:off x="2638959" y="41584"/>
            <a:ext cx="187069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definition of fitness?</a:t>
            </a:r>
            <a:endParaRPr/>
          </a:p>
        </p:txBody>
      </p:sp>
      <p:sp>
        <p:nvSpPr>
          <p:cNvPr id="245" name="Google Shape;245;p7"/>
          <p:cNvSpPr txBox="1"/>
          <p:nvPr/>
        </p:nvSpPr>
        <p:spPr>
          <a:xfrm>
            <a:off x="6559161" y="1420"/>
            <a:ext cx="25674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Link each component of fitness to an appropriate sporting activity</a:t>
            </a:r>
            <a:endParaRPr sz="1100"/>
          </a:p>
        </p:txBody>
      </p:sp>
      <p:sp>
        <p:nvSpPr>
          <p:cNvPr id="246" name="Google Shape;246;p7"/>
          <p:cNvSpPr txBox="1"/>
          <p:nvPr/>
        </p:nvSpPr>
        <p:spPr>
          <a:xfrm>
            <a:off x="4509650" y="27000"/>
            <a:ext cx="19437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10 components of fitness?</a:t>
            </a:r>
            <a:endParaRPr sz="1200"/>
          </a:p>
        </p:txBody>
      </p:sp>
      <p:sp>
        <p:nvSpPr>
          <p:cNvPr id="247" name="Google Shape;247;p7"/>
          <p:cNvSpPr txBox="1"/>
          <p:nvPr/>
        </p:nvSpPr>
        <p:spPr>
          <a:xfrm>
            <a:off x="5449408" y="2921944"/>
            <a:ext cx="379833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 the reasons for fitness testing</a:t>
            </a:r>
            <a:endParaRPr/>
          </a:p>
        </p:txBody>
      </p:sp>
      <p:sp>
        <p:nvSpPr>
          <p:cNvPr id="248" name="Google Shape;248;p7"/>
          <p:cNvSpPr txBox="1"/>
          <p:nvPr/>
        </p:nvSpPr>
        <p:spPr>
          <a:xfrm>
            <a:off x="5518562" y="3340248"/>
            <a:ext cx="366690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 the limitations of fitness testing</a:t>
            </a:r>
            <a:endParaRPr/>
          </a:p>
        </p:txBody>
      </p:sp>
      <p:sp>
        <p:nvSpPr>
          <p:cNvPr id="249" name="Google Shape;249;p7"/>
          <p:cNvSpPr txBox="1"/>
          <p:nvPr/>
        </p:nvSpPr>
        <p:spPr>
          <a:xfrm>
            <a:off x="6930372" y="6081251"/>
            <a:ext cx="21651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fitness tests for each component of fitness?</a:t>
            </a:r>
            <a:endParaRPr sz="1100"/>
          </a:p>
        </p:txBody>
      </p:sp>
      <p:sp>
        <p:nvSpPr>
          <p:cNvPr id="250" name="Google Shape;250;p7"/>
          <p:cNvSpPr txBox="1"/>
          <p:nvPr/>
        </p:nvSpPr>
        <p:spPr>
          <a:xfrm>
            <a:off x="4717256" y="6209751"/>
            <a:ext cx="1872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 you name the procedure for a fitness test?</a:t>
            </a:r>
            <a:endParaRPr sz="1100"/>
          </a:p>
        </p:txBody>
      </p:sp>
      <p:sp>
        <p:nvSpPr>
          <p:cNvPr id="251" name="Google Shape;251;p7"/>
          <p:cNvSpPr txBox="1"/>
          <p:nvPr/>
        </p:nvSpPr>
        <p:spPr>
          <a:xfrm>
            <a:off x="2735400" y="6268150"/>
            <a:ext cx="18726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 the equipment needed for a different component of fitness test</a:t>
            </a:r>
            <a:endParaRPr sz="1100"/>
          </a:p>
        </p:txBody>
      </p:sp>
      <p:sp>
        <p:nvSpPr>
          <p:cNvPr id="252" name="Google Shape;252;p7"/>
          <p:cNvSpPr txBox="1"/>
          <p:nvPr/>
        </p:nvSpPr>
        <p:spPr>
          <a:xfrm>
            <a:off x="127127" y="6248281"/>
            <a:ext cx="2468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does qualitative data mean?</a:t>
            </a:r>
            <a:endParaRPr/>
          </a:p>
        </p:txBody>
      </p:sp>
      <p:sp>
        <p:nvSpPr>
          <p:cNvPr id="253" name="Google Shape;253;p7"/>
          <p:cNvSpPr/>
          <p:nvPr/>
        </p:nvSpPr>
        <p:spPr>
          <a:xfrm>
            <a:off x="651400" y="3303805"/>
            <a:ext cx="194370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does quantitative data mean?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9" name="Google Shape;259;p8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0" name="Google Shape;260;p8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61" name="Google Shape;261;p8"/>
          <p:cNvCxnSpPr/>
          <p:nvPr/>
        </p:nvCxnSpPr>
        <p:spPr>
          <a:xfrm>
            <a:off x="2411760" y="10458"/>
            <a:ext cx="4616837" cy="685436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2" name="Google Shape;26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p8"/>
          <p:cNvSpPr txBox="1"/>
          <p:nvPr/>
        </p:nvSpPr>
        <p:spPr>
          <a:xfrm>
            <a:off x="3768445" y="2980639"/>
            <a:ext cx="16071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Principles of Training &amp;</a:t>
            </a:r>
            <a:endParaRPr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Training Methods</a:t>
            </a:r>
            <a:endParaRPr/>
          </a:p>
        </p:txBody>
      </p:sp>
      <p:sp>
        <p:nvSpPr>
          <p:cNvPr id="264" name="Google Shape;264;p8"/>
          <p:cNvSpPr txBox="1"/>
          <p:nvPr/>
        </p:nvSpPr>
        <p:spPr>
          <a:xfrm>
            <a:off x="-16630" y="41584"/>
            <a:ext cx="2445000" cy="6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acronym for the principles of training and give a brief description for each?</a:t>
            </a:r>
            <a:endParaRPr sz="1100"/>
          </a:p>
        </p:txBody>
      </p:sp>
      <p:sp>
        <p:nvSpPr>
          <p:cNvPr id="265" name="Google Shape;265;p8"/>
          <p:cNvSpPr txBox="1"/>
          <p:nvPr/>
        </p:nvSpPr>
        <p:spPr>
          <a:xfrm>
            <a:off x="2708540" y="28412"/>
            <a:ext cx="3591600" cy="4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is the acronym for the principle progressive overload? Give a brief description for each</a:t>
            </a:r>
            <a:endParaRPr sz="1100"/>
          </a:p>
        </p:txBody>
      </p:sp>
      <p:sp>
        <p:nvSpPr>
          <p:cNvPr id="266" name="Google Shape;266;p8"/>
          <p:cNvSpPr txBox="1"/>
          <p:nvPr/>
        </p:nvSpPr>
        <p:spPr>
          <a:xfrm>
            <a:off x="6012160" y="42509"/>
            <a:ext cx="37983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the 7 training methods</a:t>
            </a:r>
            <a:endParaRPr sz="1200"/>
          </a:p>
        </p:txBody>
      </p:sp>
      <p:sp>
        <p:nvSpPr>
          <p:cNvPr id="267" name="Google Shape;267;p8"/>
          <p:cNvSpPr txBox="1"/>
          <p:nvPr/>
        </p:nvSpPr>
        <p:spPr>
          <a:xfrm>
            <a:off x="5518562" y="3340248"/>
            <a:ext cx="3666900" cy="26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Give a brief description of each training method</a:t>
            </a:r>
            <a:endParaRPr sz="1100"/>
          </a:p>
        </p:txBody>
      </p:sp>
      <p:sp>
        <p:nvSpPr>
          <p:cNvPr id="268" name="Google Shape;268;p8"/>
          <p:cNvSpPr txBox="1"/>
          <p:nvPr/>
        </p:nvSpPr>
        <p:spPr>
          <a:xfrm>
            <a:off x="-126507" y="3365360"/>
            <a:ext cx="375194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Name a sportsperson who would use each training method</a:t>
            </a:r>
            <a:endParaRPr/>
          </a:p>
        </p:txBody>
      </p:sp>
      <p:sp>
        <p:nvSpPr>
          <p:cNvPr id="269" name="Google Shape;269;p8"/>
          <p:cNvSpPr/>
          <p:nvPr/>
        </p:nvSpPr>
        <p:spPr>
          <a:xfrm>
            <a:off x="3835984" y="4267558"/>
            <a:ext cx="1594500" cy="138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Which components of fitness would be linked to the different types of training methods?</a:t>
            </a:r>
            <a:endParaRPr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5" name="Google Shape;275;p9"/>
          <p:cNvCxnSpPr/>
          <p:nvPr/>
        </p:nvCxnSpPr>
        <p:spPr>
          <a:xfrm>
            <a:off x="4535996" y="0"/>
            <a:ext cx="72008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6" name="Google Shape;276;p9"/>
          <p:cNvCxnSpPr/>
          <p:nvPr/>
        </p:nvCxnSpPr>
        <p:spPr>
          <a:xfrm>
            <a:off x="0" y="3284984"/>
            <a:ext cx="9144000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7" name="Google Shape;277;p9"/>
          <p:cNvCxnSpPr/>
          <p:nvPr/>
        </p:nvCxnSpPr>
        <p:spPr>
          <a:xfrm flipH="1">
            <a:off x="2411760" y="0"/>
            <a:ext cx="4176464" cy="686845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8" name="Google Shape;278;p9"/>
          <p:cNvCxnSpPr/>
          <p:nvPr/>
        </p:nvCxnSpPr>
        <p:spPr>
          <a:xfrm flipH="1">
            <a:off x="0" y="692696"/>
            <a:ext cx="9144000" cy="5256584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79" name="Google Shape;279;p9"/>
          <p:cNvCxnSpPr/>
          <p:nvPr/>
        </p:nvCxnSpPr>
        <p:spPr>
          <a:xfrm>
            <a:off x="2411760" y="10458"/>
            <a:ext cx="4608512" cy="685800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0" name="Google Shape;280;p9"/>
          <p:cNvCxnSpPr/>
          <p:nvPr/>
        </p:nvCxnSpPr>
        <p:spPr>
          <a:xfrm>
            <a:off x="0" y="1052736"/>
            <a:ext cx="9144000" cy="4464496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81" name="Google Shape;281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25438" y="2374425"/>
            <a:ext cx="1893124" cy="1893125"/>
          </a:xfrm>
          <a:prstGeom prst="rect">
            <a:avLst/>
          </a:prstGeom>
          <a:noFill/>
          <a:ln>
            <a:noFill/>
          </a:ln>
        </p:spPr>
      </p:pic>
      <p:sp>
        <p:nvSpPr>
          <p:cNvPr id="282" name="Google Shape;282;p9"/>
          <p:cNvSpPr txBox="1"/>
          <p:nvPr/>
        </p:nvSpPr>
        <p:spPr>
          <a:xfrm>
            <a:off x="3768445" y="2997821"/>
            <a:ext cx="1607110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Optimise training &amp; Prevent Injury</a:t>
            </a:r>
            <a:endParaRPr/>
          </a:p>
        </p:txBody>
      </p:sp>
      <p:sp>
        <p:nvSpPr>
          <p:cNvPr id="283" name="Google Shape;283;p9"/>
          <p:cNvSpPr txBox="1"/>
          <p:nvPr/>
        </p:nvSpPr>
        <p:spPr>
          <a:xfrm>
            <a:off x="-16630" y="41584"/>
            <a:ext cx="244502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calculate your aerobic training zone?</a:t>
            </a:r>
            <a:endParaRPr/>
          </a:p>
        </p:txBody>
      </p:sp>
      <p:sp>
        <p:nvSpPr>
          <p:cNvPr id="284" name="Google Shape;284;p9"/>
          <p:cNvSpPr txBox="1"/>
          <p:nvPr/>
        </p:nvSpPr>
        <p:spPr>
          <a:xfrm>
            <a:off x="2720469" y="41584"/>
            <a:ext cx="187069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calculate your anaerobic training zone?</a:t>
            </a:r>
            <a:endParaRPr/>
          </a:p>
        </p:txBody>
      </p:sp>
      <p:sp>
        <p:nvSpPr>
          <p:cNvPr id="285" name="Google Shape;285;p9"/>
          <p:cNvSpPr txBox="1"/>
          <p:nvPr/>
        </p:nvSpPr>
        <p:spPr>
          <a:xfrm>
            <a:off x="6559161" y="1420"/>
            <a:ext cx="2567330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type of weight training would you consider for muscular endurance?</a:t>
            </a:r>
            <a:endParaRPr/>
          </a:p>
        </p:txBody>
      </p:sp>
      <p:sp>
        <p:nvSpPr>
          <p:cNvPr id="286" name="Google Shape;286;p9"/>
          <p:cNvSpPr txBox="1"/>
          <p:nvPr/>
        </p:nvSpPr>
        <p:spPr>
          <a:xfrm>
            <a:off x="4572000" y="28412"/>
            <a:ext cx="167555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do you calculate your MHR?</a:t>
            </a:r>
            <a:endParaRPr/>
          </a:p>
        </p:txBody>
      </p:sp>
      <p:sp>
        <p:nvSpPr>
          <p:cNvPr id="287" name="Google Shape;287;p9"/>
          <p:cNvSpPr txBox="1"/>
          <p:nvPr/>
        </p:nvSpPr>
        <p:spPr>
          <a:xfrm>
            <a:off x="5446765" y="2782124"/>
            <a:ext cx="3798330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type of weight training would you consider for strength/power?</a:t>
            </a:r>
            <a:endParaRPr/>
          </a:p>
        </p:txBody>
      </p:sp>
      <p:sp>
        <p:nvSpPr>
          <p:cNvPr id="288" name="Google Shape;288;p9"/>
          <p:cNvSpPr txBox="1"/>
          <p:nvPr/>
        </p:nvSpPr>
        <p:spPr>
          <a:xfrm>
            <a:off x="5518562" y="3340248"/>
            <a:ext cx="3666909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List the factors to consider to prevent injury</a:t>
            </a:r>
            <a:endParaRPr/>
          </a:p>
        </p:txBody>
      </p:sp>
      <p:sp>
        <p:nvSpPr>
          <p:cNvPr id="289" name="Google Shape;289;p9"/>
          <p:cNvSpPr txBox="1"/>
          <p:nvPr/>
        </p:nvSpPr>
        <p:spPr>
          <a:xfrm>
            <a:off x="6990783" y="6298139"/>
            <a:ext cx="216519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How is high altitude training carried out?</a:t>
            </a:r>
            <a:endParaRPr/>
          </a:p>
        </p:txBody>
      </p:sp>
      <p:sp>
        <p:nvSpPr>
          <p:cNvPr id="290" name="Google Shape;290;p9"/>
          <p:cNvSpPr txBox="1"/>
          <p:nvPr/>
        </p:nvSpPr>
        <p:spPr>
          <a:xfrm>
            <a:off x="4686706" y="6081251"/>
            <a:ext cx="1872455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type of sportsperson would train at high altitude?</a:t>
            </a:r>
            <a:endParaRPr/>
          </a:p>
        </p:txBody>
      </p:sp>
      <p:sp>
        <p:nvSpPr>
          <p:cNvPr id="291" name="Google Shape;291;p9"/>
          <p:cNvSpPr txBox="1"/>
          <p:nvPr/>
        </p:nvSpPr>
        <p:spPr>
          <a:xfrm>
            <a:off x="2595108" y="6289194"/>
            <a:ext cx="2084377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What are the three training seasons?</a:t>
            </a:r>
            <a:endParaRPr/>
          </a:p>
        </p:txBody>
      </p:sp>
      <p:sp>
        <p:nvSpPr>
          <p:cNvPr id="292" name="Google Shape;292;p9"/>
          <p:cNvSpPr txBox="1"/>
          <p:nvPr/>
        </p:nvSpPr>
        <p:spPr>
          <a:xfrm>
            <a:off x="95002" y="6101143"/>
            <a:ext cx="2467976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State one of the three seasons and describe what it entails</a:t>
            </a:r>
            <a:endParaRPr/>
          </a:p>
        </p:txBody>
      </p:sp>
      <p:sp>
        <p:nvSpPr>
          <p:cNvPr id="293" name="Google Shape;293;p9"/>
          <p:cNvSpPr txBox="1"/>
          <p:nvPr/>
        </p:nvSpPr>
        <p:spPr>
          <a:xfrm>
            <a:off x="-16630" y="3278693"/>
            <a:ext cx="3642068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State another of the three seasons and describe what it entails</a:t>
            </a:r>
            <a:endParaRPr/>
          </a:p>
        </p:txBody>
      </p:sp>
      <p:sp>
        <p:nvSpPr>
          <p:cNvPr id="294" name="Google Shape;294;p9"/>
          <p:cNvSpPr txBox="1"/>
          <p:nvPr/>
        </p:nvSpPr>
        <p:spPr>
          <a:xfrm>
            <a:off x="-169638" y="2782124"/>
            <a:ext cx="3651831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State another of the three seasons and describe what it entails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22AF2F4-FC14-449C-90DE-EF5E97FADE4E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82762546-134f-435b-a3d8-01776a5e047b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3c6552ff-e203-492b-9a4a-86c2b1ce869f"/>
    <ds:schemaRef ds:uri="67fdbd2b-1973-427c-bffa-6d718ee9b636"/>
  </ds:schemaRefs>
</ds:datastoreItem>
</file>

<file path=customXml/itemProps2.xml><?xml version="1.0" encoding="utf-8"?>
<ds:datastoreItem xmlns:ds="http://schemas.openxmlformats.org/officeDocument/2006/customXml" ds:itemID="{07360D4F-0951-484D-8B41-ED5CC36066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C4657E-32FB-4524-9CC2-637FCEECBE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2762546-134f-435b-a3d8-01776a5e047b"/>
    <ds:schemaRef ds:uri="67fdbd2b-1973-427c-bffa-6d718ee9b636"/>
    <ds:schemaRef ds:uri="3c6552ff-e203-492b-9a4a-86c2b1ce86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991</Words>
  <Application>Microsoft Office PowerPoint</Application>
  <PresentationFormat>On-screen Show (4:3)</PresentationFormat>
  <Paragraphs>133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Christian Fallick [Staff]</dc:creator>
  <cp:lastModifiedBy>Traylor, Zaneta</cp:lastModifiedBy>
  <cp:revision>1</cp:revision>
  <dcterms:modified xsi:type="dcterms:W3CDTF">2025-10-22T08:14:25Z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