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92524F-7479-44FE-3007-3A8F1BC99E67}" v="10" dt="2025-10-08T15:09:20.6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varScale="1">
        <p:scale>
          <a:sx n="74" d="100"/>
          <a:sy n="74" d="100"/>
        </p:scale>
        <p:origin x="7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lips, Lucy" userId="S::lucy.phillips1@laconchildeschool.co.uk::79137f18-5245-49d7-944a-5caf8a929b8f" providerId="AD" clId="Web-{CB92524F-7479-44FE-3007-3A8F1BC99E67}"/>
    <pc:docChg chg="modSld">
      <pc:chgData name="Phillips, Lucy" userId="S::lucy.phillips1@laconchildeschool.co.uk::79137f18-5245-49d7-944a-5caf8a929b8f" providerId="AD" clId="Web-{CB92524F-7479-44FE-3007-3A8F1BC99E67}" dt="2025-10-08T15:09:20.672" v="7" actId="1076"/>
      <pc:docMkLst>
        <pc:docMk/>
      </pc:docMkLst>
      <pc:sldChg chg="delSp modSp">
        <pc:chgData name="Phillips, Lucy" userId="S::lucy.phillips1@laconchildeschool.co.uk::79137f18-5245-49d7-944a-5caf8a929b8f" providerId="AD" clId="Web-{CB92524F-7479-44FE-3007-3A8F1BC99E67}" dt="2025-10-08T15:09:20.672" v="7" actId="1076"/>
        <pc:sldMkLst>
          <pc:docMk/>
          <pc:sldMk cId="3798972642" sldId="258"/>
        </pc:sldMkLst>
        <pc:spChg chg="del">
          <ac:chgData name="Phillips, Lucy" userId="S::lucy.phillips1@laconchildeschool.co.uk::79137f18-5245-49d7-944a-5caf8a929b8f" providerId="AD" clId="Web-{CB92524F-7479-44FE-3007-3A8F1BC99E67}" dt="2025-10-08T12:23:11.241" v="1"/>
          <ac:spMkLst>
            <pc:docMk/>
            <pc:sldMk cId="3798972642" sldId="258"/>
            <ac:spMk id="10" creationId="{00000000-0000-0000-0000-000000000000}"/>
          </ac:spMkLst>
        </pc:spChg>
        <pc:graphicFrameChg chg="del">
          <ac:chgData name="Phillips, Lucy" userId="S::lucy.phillips1@laconchildeschool.co.uk::79137f18-5245-49d7-944a-5caf8a929b8f" providerId="AD" clId="Web-{CB92524F-7479-44FE-3007-3A8F1BC99E67}" dt="2025-10-08T12:23:09.288" v="0"/>
          <ac:graphicFrameMkLst>
            <pc:docMk/>
            <pc:sldMk cId="3798972642" sldId="258"/>
            <ac:graphicFrameMk id="4" creationId="{00000000-0000-0000-0000-000000000000}"/>
          </ac:graphicFrameMkLst>
        </pc:graphicFrameChg>
        <pc:graphicFrameChg chg="mod modGraphic">
          <ac:chgData name="Phillips, Lucy" userId="S::lucy.phillips1@laconchildeschool.co.uk::79137f18-5245-49d7-944a-5caf8a929b8f" providerId="AD" clId="Web-{CB92524F-7479-44FE-3007-3A8F1BC99E67}" dt="2025-10-08T12:23:33.648" v="6"/>
          <ac:graphicFrameMkLst>
            <pc:docMk/>
            <pc:sldMk cId="3798972642" sldId="258"/>
            <ac:graphicFrameMk id="5" creationId="{00000000-0000-0000-0000-000000000000}"/>
          </ac:graphicFrameMkLst>
        </pc:graphicFrameChg>
        <pc:picChg chg="mod">
          <ac:chgData name="Phillips, Lucy" userId="S::lucy.phillips1@laconchildeschool.co.uk::79137f18-5245-49d7-944a-5caf8a929b8f" providerId="AD" clId="Web-{CB92524F-7479-44FE-3007-3A8F1BC99E67}" dt="2025-10-08T15:09:20.672" v="7" actId="1076"/>
          <ac:picMkLst>
            <pc:docMk/>
            <pc:sldMk cId="3798972642" sldId="258"/>
            <ac:picMk id="7" creationId="{00000000-0000-0000-0000-000000000000}"/>
          </ac:picMkLst>
        </pc:picChg>
        <pc:picChg chg="del">
          <ac:chgData name="Phillips, Lucy" userId="S::lucy.phillips1@laconchildeschool.co.uk::79137f18-5245-49d7-944a-5caf8a929b8f" providerId="AD" clId="Web-{CB92524F-7479-44FE-3007-3A8F1BC99E67}" dt="2025-10-08T12:23:14.194" v="2"/>
          <ac:picMkLst>
            <pc:docMk/>
            <pc:sldMk cId="3798972642" sldId="258"/>
            <ac:picMk id="9" creationId="{00000000-0000-0000-0000-000000000000}"/>
          </ac:picMkLst>
        </pc:picChg>
        <pc:picChg chg="del">
          <ac:chgData name="Phillips, Lucy" userId="S::lucy.phillips1@laconchildeschool.co.uk::79137f18-5245-49d7-944a-5caf8a929b8f" providerId="AD" clId="Web-{CB92524F-7479-44FE-3007-3A8F1BC99E67}" dt="2025-10-08T12:23:17.007" v="3"/>
          <ac:picMkLst>
            <pc:docMk/>
            <pc:sldMk cId="3798972642" sldId="258"/>
            <ac:picMk id="11" creationId="{00000000-0000-0000-0000-000000000000}"/>
          </ac:picMkLst>
        </pc:picChg>
        <pc:picChg chg="del">
          <ac:chgData name="Phillips, Lucy" userId="S::lucy.phillips1@laconchildeschool.co.uk::79137f18-5245-49d7-944a-5caf8a929b8f" providerId="AD" clId="Web-{CB92524F-7479-44FE-3007-3A8F1BC99E67}" dt="2025-10-08T12:23:23.273" v="5"/>
          <ac:picMkLst>
            <pc:docMk/>
            <pc:sldMk cId="3798972642" sldId="258"/>
            <ac:picMk id="19" creationId="{B7692005-01EF-4BAA-8767-397E0929D2DA}"/>
          </ac:picMkLst>
        </pc:picChg>
        <pc:picChg chg="del">
          <ac:chgData name="Phillips, Lucy" userId="S::lucy.phillips1@laconchildeschool.co.uk::79137f18-5245-49d7-944a-5caf8a929b8f" providerId="AD" clId="Web-{CB92524F-7479-44FE-3007-3A8F1BC99E67}" dt="2025-10-08T12:23:19.866" v="4"/>
          <ac:picMkLst>
            <pc:docMk/>
            <pc:sldMk cId="3798972642" sldId="258"/>
            <ac:picMk id="20" creationId="{455A0149-E513-4831-820F-021BAA94922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029203-5AAD-4654-9838-2020F566F501}" type="datetimeFigureOut">
              <a:rPr lang="en-GB" smtClean="0"/>
              <a:t>08/10/2025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1433027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029203-5AAD-4654-9838-2020F566F501}" type="datetimeFigureOut">
              <a:rPr lang="en-GB" smtClean="0"/>
              <a:t>08/10/2025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3533199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029203-5AAD-4654-9838-2020F566F501}" type="datetimeFigureOut">
              <a:rPr lang="en-GB" smtClean="0"/>
              <a:t>08/10/2025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171315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029203-5AAD-4654-9838-2020F566F501}" type="datetimeFigureOut">
              <a:rPr lang="en-GB" smtClean="0"/>
              <a:t>08/10/2025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2641260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029203-5AAD-4654-9838-2020F566F501}" type="datetimeFigureOut">
              <a:rPr lang="en-GB" smtClean="0"/>
              <a:t>08/10/2025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1935813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029203-5AAD-4654-9838-2020F566F501}" type="datetimeFigureOut">
              <a:rPr lang="en-GB" smtClean="0"/>
              <a:t>08/10/2025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2900715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029203-5AAD-4654-9838-2020F566F501}" type="datetimeFigureOut">
              <a:rPr lang="en-GB" smtClean="0"/>
              <a:t>08/10/2025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1026066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029203-5AAD-4654-9838-2020F566F501}" type="datetimeFigureOut">
              <a:rPr lang="en-GB" smtClean="0"/>
              <a:t>08/10/2025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1064487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029203-5AAD-4654-9838-2020F566F501}" type="datetimeFigureOut">
              <a:rPr lang="en-GB" smtClean="0"/>
              <a:t>08/10/2025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52766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0029203-5AAD-4654-9838-2020F566F501}" type="datetimeFigureOut">
              <a:rPr lang="en-GB" smtClean="0"/>
              <a:t>08/10/2025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1138096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0029203-5AAD-4654-9838-2020F566F501}" type="datetimeFigureOut">
              <a:rPr lang="en-GB" smtClean="0"/>
              <a:t>08/10/2025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56E24-648F-4A7D-BCCE-AAFE2DE01848}" type="slidenum">
              <a:rPr lang="en-GB" smtClean="0"/>
              <a:t>‹#›</a:t>
            </a:fld>
            <a:endParaRPr lang="en-GB"/>
          </a:p>
        </p:txBody>
      </p:sp>
    </p:spTree>
    <p:extLst>
      <p:ext uri="{BB962C8B-B14F-4D97-AF65-F5344CB8AC3E}">
        <p14:creationId xmlns:p14="http://schemas.microsoft.com/office/powerpoint/2010/main" val="41258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029203-5AAD-4654-9838-2020F566F501}" type="datetimeFigureOut">
              <a:rPr lang="en-GB" smtClean="0"/>
              <a:t>08/10/2025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56E24-648F-4A7D-BCCE-AAFE2DE01848}" type="slidenum">
              <a:rPr lang="en-GB" smtClean="0"/>
              <a:t>‹#›</a:t>
            </a:fld>
            <a:endParaRPr lang="en-GB"/>
          </a:p>
        </p:txBody>
      </p:sp>
    </p:spTree>
    <p:extLst>
      <p:ext uri="{BB962C8B-B14F-4D97-AF65-F5344CB8AC3E}">
        <p14:creationId xmlns:p14="http://schemas.microsoft.com/office/powerpoint/2010/main" val="26866417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13" Type="http://schemas.openxmlformats.org/officeDocument/2006/relationships/image" Target="../media/image10.jpeg"/><Relationship Id="rId18" Type="http://schemas.openxmlformats.org/officeDocument/2006/relationships/image" Target="../media/image15.png"/><Relationship Id="rId26" Type="http://schemas.openxmlformats.org/officeDocument/2006/relationships/image" Target="../media/image23.png"/><Relationship Id="rId3" Type="http://schemas.openxmlformats.org/officeDocument/2006/relationships/image" Target="../media/image2.jpeg"/><Relationship Id="rId21" Type="http://schemas.openxmlformats.org/officeDocument/2006/relationships/image" Target="../media/image18.jpeg"/><Relationship Id="rId7" Type="http://schemas.openxmlformats.org/officeDocument/2006/relationships/image" Target="../media/image5.png"/><Relationship Id="rId12" Type="http://schemas.openxmlformats.org/officeDocument/2006/relationships/image" Target="../media/image9.jpeg"/><Relationship Id="rId17" Type="http://schemas.openxmlformats.org/officeDocument/2006/relationships/image" Target="../media/image14.png"/><Relationship Id="rId25" Type="http://schemas.openxmlformats.org/officeDocument/2006/relationships/image" Target="../media/image22.png"/><Relationship Id="rId2" Type="http://schemas.openxmlformats.org/officeDocument/2006/relationships/image" Target="../media/image1.jpeg"/><Relationship Id="rId16" Type="http://schemas.openxmlformats.org/officeDocument/2006/relationships/image" Target="../media/image13.png"/><Relationship Id="rId20"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24" Type="http://schemas.openxmlformats.org/officeDocument/2006/relationships/image" Target="../media/image21.png"/><Relationship Id="rId5" Type="http://schemas.openxmlformats.org/officeDocument/2006/relationships/hyperlink" Target="https://www.google.co.uk/url?sa=i&amp;rct=j&amp;q=&amp;esrc=s&amp;frm=1&amp;source=images&amp;cd=&amp;cad=rja&amp;uact=8&amp;ved=0ahUKEwj8zsS1kv3NAhVCAsAKHTU7AvkQjRwIBw&amp;url=https://en.wikipedia.org/wiki/Urbanization&amp;psig=AFQjCNHKy6Li_tIBAKd_mUzHYp8ER9xThQ&amp;ust=1468935795384553" TargetMode="External"/><Relationship Id="rId15" Type="http://schemas.openxmlformats.org/officeDocument/2006/relationships/image" Target="../media/image12.jpeg"/><Relationship Id="rId23" Type="http://schemas.openxmlformats.org/officeDocument/2006/relationships/image" Target="../media/image20.jpeg"/><Relationship Id="rId10" Type="http://schemas.microsoft.com/office/2007/relationships/hdphoto" Target="../media/hdphoto1.wdp"/><Relationship Id="rId19" Type="http://schemas.openxmlformats.org/officeDocument/2006/relationships/image" Target="../media/image16.jpeg"/><Relationship Id="rId4" Type="http://schemas.openxmlformats.org/officeDocument/2006/relationships/image" Target="../media/image3.jpeg"/><Relationship Id="rId9" Type="http://schemas.openxmlformats.org/officeDocument/2006/relationships/image" Target="../media/image7.png"/><Relationship Id="rId14" Type="http://schemas.openxmlformats.org/officeDocument/2006/relationships/image" Target="../media/image11.jpeg"/><Relationship Id="rId22"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gif"/><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7.png"/><Relationship Id="rId4" Type="http://schemas.openxmlformats.org/officeDocument/2006/relationships/image" Target="../media/image2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0650" y="3509101"/>
            <a:ext cx="3376674" cy="43088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2200" b="1" dirty="0">
                <a:solidFill>
                  <a:srgbClr val="7030A0"/>
                </a:solidFill>
                <a:effectLst>
                  <a:outerShdw blurRad="38100" dist="38100" dir="2700000" algn="tl">
                    <a:srgbClr val="000000">
                      <a:alpha val="43137"/>
                    </a:srgbClr>
                  </a:outerShdw>
                </a:effectLst>
              </a:rPr>
              <a:t>Urban Issues &amp; Challenges</a:t>
            </a:r>
          </a:p>
        </p:txBody>
      </p:sp>
      <p:sp>
        <p:nvSpPr>
          <p:cNvPr id="5" name="TextBox 37"/>
          <p:cNvSpPr txBox="1"/>
          <p:nvPr/>
        </p:nvSpPr>
        <p:spPr>
          <a:xfrm>
            <a:off x="3192302" y="3215746"/>
            <a:ext cx="3519625"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a:solidFill>
                  <a:srgbClr val="7030A0"/>
                </a:solidFill>
                <a:effectLst>
                  <a:outerShdw blurRad="38100" dist="38100" dir="2700000" algn="tl">
                    <a:srgbClr val="000000">
                      <a:alpha val="43137"/>
                    </a:srgbClr>
                  </a:outerShdw>
                </a:effectLst>
              </a:rPr>
              <a:t>Unit 2a</a:t>
            </a:r>
          </a:p>
        </p:txBody>
      </p:sp>
      <p:graphicFrame>
        <p:nvGraphicFramePr>
          <p:cNvPr id="6" name="Table 5"/>
          <p:cNvGraphicFramePr>
            <a:graphicFrameLocks noGrp="1"/>
          </p:cNvGraphicFramePr>
          <p:nvPr>
            <p:extLst>
              <p:ext uri="{D42A27DB-BD31-4B8C-83A1-F6EECF244321}">
                <p14:modId xmlns:p14="http://schemas.microsoft.com/office/powerpoint/2010/main" val="257530017"/>
              </p:ext>
            </p:extLst>
          </p:nvPr>
        </p:nvGraphicFramePr>
        <p:xfrm>
          <a:off x="11178" y="0"/>
          <a:ext cx="3175468" cy="1965960"/>
        </p:xfrm>
        <a:graphic>
          <a:graphicData uri="http://schemas.openxmlformats.org/drawingml/2006/table">
            <a:tbl>
              <a:tblPr firstRow="1" bandRow="1">
                <a:tableStyleId>{21E4AEA4-8DFA-4A89-87EB-49C32662AFE0}</a:tableStyleId>
              </a:tblPr>
              <a:tblGrid>
                <a:gridCol w="1326303">
                  <a:extLst>
                    <a:ext uri="{9D8B030D-6E8A-4147-A177-3AD203B41FA5}">
                      <a16:colId xmlns:a16="http://schemas.microsoft.com/office/drawing/2014/main" val="204375177"/>
                    </a:ext>
                  </a:extLst>
                </a:gridCol>
                <a:gridCol w="1849165">
                  <a:extLst>
                    <a:ext uri="{9D8B030D-6E8A-4147-A177-3AD203B41FA5}">
                      <a16:colId xmlns:a16="http://schemas.microsoft.com/office/drawing/2014/main" val="74797519"/>
                    </a:ext>
                  </a:extLst>
                </a:gridCol>
              </a:tblGrid>
              <a:tr h="220069">
                <a:tc gridSpan="2">
                  <a:txBody>
                    <a:bodyPr/>
                    <a:lstStyle/>
                    <a:p>
                      <a:pPr algn="ctr"/>
                      <a:r>
                        <a:rPr lang="en-GB" sz="900" dirty="0"/>
                        <a:t>What</a:t>
                      </a:r>
                      <a:r>
                        <a:rPr lang="en-GB" sz="900" baseline="0" dirty="0"/>
                        <a:t> is Urbanisation?</a:t>
                      </a:r>
                      <a:endParaRPr lang="en-GB" sz="900" dirty="0"/>
                    </a:p>
                  </a:txBody>
                  <a:tcPr/>
                </a:tc>
                <a:tc hMerge="1">
                  <a:txBody>
                    <a:bodyPr/>
                    <a:lstStyle/>
                    <a:p>
                      <a:endParaRPr lang="en-GB"/>
                    </a:p>
                  </a:txBody>
                  <a:tcPr/>
                </a:tc>
                <a:extLst>
                  <a:ext uri="{0D108BD9-81ED-4DB2-BD59-A6C34878D82A}">
                    <a16:rowId xmlns:a16="http://schemas.microsoft.com/office/drawing/2014/main" val="2493414973"/>
                  </a:ext>
                </a:extLst>
              </a:tr>
              <a:tr h="440138">
                <a:tc gridSpan="2">
                  <a:txBody>
                    <a:bodyPr/>
                    <a:lstStyle/>
                    <a:p>
                      <a:pPr algn="ctr"/>
                      <a:r>
                        <a:rPr lang="en-GB" sz="800" b="1" kern="1200" dirty="0">
                          <a:effectLst/>
                        </a:rPr>
                        <a:t>This is an increase in the amount of people living in urban areas such as towns</a:t>
                      </a:r>
                      <a:r>
                        <a:rPr lang="en-GB" sz="800" b="1" kern="1200" baseline="0" dirty="0">
                          <a:effectLst/>
                        </a:rPr>
                        <a:t> or cities. In 2007, the UN announced that for the first time, more than 50 % of the world’s population live in urban areas</a:t>
                      </a:r>
                      <a:r>
                        <a:rPr lang="en-GB" sz="800" kern="1200" baseline="0" dirty="0">
                          <a:effectLst/>
                        </a:rPr>
                        <a:t>. </a:t>
                      </a:r>
                      <a:endParaRPr lang="en-GB" sz="800" dirty="0"/>
                    </a:p>
                  </a:txBody>
                  <a:tcPr>
                    <a:solidFill>
                      <a:schemeClr val="accent1">
                        <a:lumMod val="20000"/>
                        <a:lumOff val="80000"/>
                      </a:schemeClr>
                    </a:solidFill>
                  </a:tcPr>
                </a:tc>
                <a:tc hMerge="1">
                  <a:txBody>
                    <a:bodyPr/>
                    <a:lstStyle/>
                    <a:p>
                      <a:endParaRPr lang="en-GB"/>
                    </a:p>
                  </a:txBody>
                  <a:tcPr/>
                </a:tc>
                <a:extLst>
                  <a:ext uri="{0D108BD9-81ED-4DB2-BD59-A6C34878D82A}">
                    <a16:rowId xmlns:a16="http://schemas.microsoft.com/office/drawing/2014/main" val="677010289"/>
                  </a:ext>
                </a:extLst>
              </a:tr>
              <a:tr h="322768">
                <a:tc>
                  <a:txBody>
                    <a:bodyPr/>
                    <a:lstStyle/>
                    <a:p>
                      <a:pPr algn="ctr"/>
                      <a:r>
                        <a:rPr lang="en-GB" sz="800" b="1" dirty="0"/>
                        <a:t>Where is Urbanisation happening?</a:t>
                      </a:r>
                    </a:p>
                  </a:txBody>
                  <a:tcPr>
                    <a:solidFill>
                      <a:schemeClr val="accent2">
                        <a:lumMod val="60000"/>
                        <a:lumOff val="40000"/>
                      </a:schemeClr>
                    </a:solidFill>
                  </a:tcPr>
                </a:tc>
                <a:tc rowSpan="2">
                  <a:txBody>
                    <a:bodyPr/>
                    <a:lstStyle/>
                    <a:p>
                      <a:pPr algn="ctr"/>
                      <a:endParaRPr lang="en-GB" sz="800" dirty="0"/>
                    </a:p>
                    <a:p>
                      <a:pPr algn="ctr"/>
                      <a:endParaRPr lang="en-GB" sz="800" dirty="0"/>
                    </a:p>
                    <a:p>
                      <a:pPr algn="ctr"/>
                      <a:endParaRPr lang="en-GB" sz="800" dirty="0"/>
                    </a:p>
                    <a:p>
                      <a:pPr algn="ctr"/>
                      <a:endParaRPr lang="en-GB" sz="800" dirty="0"/>
                    </a:p>
                    <a:p>
                      <a:pPr algn="ctr"/>
                      <a:endParaRPr lang="en-GB" sz="800" dirty="0"/>
                    </a:p>
                    <a:p>
                      <a:pPr algn="ctr"/>
                      <a:endParaRPr lang="en-GB" sz="800" dirty="0"/>
                    </a:p>
                    <a:p>
                      <a:pPr algn="ctr"/>
                      <a:endParaRPr lang="en-GB" sz="800" dirty="0"/>
                    </a:p>
                    <a:p>
                      <a:pPr algn="ctr"/>
                      <a:endParaRPr lang="en-GB" sz="800" dirty="0"/>
                    </a:p>
                    <a:p>
                      <a:pPr algn="ctr"/>
                      <a:endParaRPr lang="en-GB" sz="800" dirty="0"/>
                    </a:p>
                  </a:txBody>
                  <a:tcPr>
                    <a:solidFill>
                      <a:schemeClr val="accent2">
                        <a:lumMod val="20000"/>
                        <a:lumOff val="80000"/>
                      </a:schemeClr>
                    </a:solidFill>
                  </a:tcPr>
                </a:tc>
                <a:extLst>
                  <a:ext uri="{0D108BD9-81ED-4DB2-BD59-A6C34878D82A}">
                    <a16:rowId xmlns:a16="http://schemas.microsoft.com/office/drawing/2014/main" val="2955319433"/>
                  </a:ext>
                </a:extLst>
              </a:tr>
              <a:tr h="909619">
                <a:tc>
                  <a:txBody>
                    <a:bodyPr/>
                    <a:lstStyle/>
                    <a:p>
                      <a:pPr algn="ctr"/>
                      <a:r>
                        <a:rPr lang="en-GB" sz="800" dirty="0"/>
                        <a:t>Urbanisation is happening all over the word  but in LICs and NEEs rates are much faster than HICs. This is mostly because of the rapid  economic growth they are experiencing.</a:t>
                      </a:r>
                    </a:p>
                  </a:txBody>
                  <a:tcPr>
                    <a:solidFill>
                      <a:schemeClr val="accent2">
                        <a:lumMod val="20000"/>
                        <a:lumOff val="80000"/>
                      </a:schemeClr>
                    </a:solidFill>
                  </a:tcPr>
                </a:tc>
                <a:tc vMerge="1">
                  <a:txBody>
                    <a:bodyPr/>
                    <a:lstStyle/>
                    <a:p>
                      <a:endParaRPr lang="en-GB"/>
                    </a:p>
                  </a:txBody>
                  <a:tcPr/>
                </a:tc>
                <a:extLst>
                  <a:ext uri="{0D108BD9-81ED-4DB2-BD59-A6C34878D82A}">
                    <a16:rowId xmlns:a16="http://schemas.microsoft.com/office/drawing/2014/main" val="1161095800"/>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053802700"/>
              </p:ext>
            </p:extLst>
          </p:nvPr>
        </p:nvGraphicFramePr>
        <p:xfrm>
          <a:off x="15402" y="4983026"/>
          <a:ext cx="3186644" cy="1837482"/>
        </p:xfrm>
        <a:graphic>
          <a:graphicData uri="http://schemas.openxmlformats.org/drawingml/2006/table">
            <a:tbl>
              <a:tblPr firstRow="1" bandRow="1">
                <a:tableStyleId>{21E4AEA4-8DFA-4A89-87EB-49C32662AFE0}</a:tableStyleId>
              </a:tblPr>
              <a:tblGrid>
                <a:gridCol w="630621">
                  <a:extLst>
                    <a:ext uri="{9D8B030D-6E8A-4147-A177-3AD203B41FA5}">
                      <a16:colId xmlns:a16="http://schemas.microsoft.com/office/drawing/2014/main" val="204375177"/>
                    </a:ext>
                  </a:extLst>
                </a:gridCol>
                <a:gridCol w="1453352">
                  <a:extLst>
                    <a:ext uri="{9D8B030D-6E8A-4147-A177-3AD203B41FA5}">
                      <a16:colId xmlns:a16="http://schemas.microsoft.com/office/drawing/2014/main" val="2102491329"/>
                    </a:ext>
                  </a:extLst>
                </a:gridCol>
                <a:gridCol w="1102671">
                  <a:extLst>
                    <a:ext uri="{9D8B030D-6E8A-4147-A177-3AD203B41FA5}">
                      <a16:colId xmlns:a16="http://schemas.microsoft.com/office/drawing/2014/main" val="3547985028"/>
                    </a:ext>
                  </a:extLst>
                </a:gridCol>
              </a:tblGrid>
              <a:tr h="231754">
                <a:tc gridSpan="3">
                  <a:txBody>
                    <a:bodyPr/>
                    <a:lstStyle/>
                    <a:p>
                      <a:pPr algn="ctr"/>
                      <a:r>
                        <a:rPr lang="en-GB" sz="800" dirty="0"/>
                        <a:t>Types of Cities </a:t>
                      </a:r>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493414973"/>
                  </a:ext>
                </a:extLst>
              </a:tr>
              <a:tr h="231754">
                <a:tc>
                  <a:txBody>
                    <a:bodyPr/>
                    <a:lstStyle/>
                    <a:p>
                      <a:pPr algn="ctr"/>
                      <a:r>
                        <a:rPr lang="en-GB" sz="800" b="1" dirty="0"/>
                        <a:t>Megacity</a:t>
                      </a:r>
                    </a:p>
                  </a:txBody>
                  <a:tcPr>
                    <a:solidFill>
                      <a:schemeClr val="tx2">
                        <a:lumMod val="20000"/>
                        <a:lumOff val="80000"/>
                      </a:schemeClr>
                    </a:solidFill>
                  </a:tcPr>
                </a:tc>
                <a:tc gridSpan="2">
                  <a:txBody>
                    <a:bodyPr/>
                    <a:lstStyle/>
                    <a:p>
                      <a:pPr algn="ctr"/>
                      <a:r>
                        <a:rPr lang="en-GB" sz="800" dirty="0"/>
                        <a:t>An urban </a:t>
                      </a:r>
                      <a:r>
                        <a:rPr lang="en-GB" sz="800"/>
                        <a:t>area with </a:t>
                      </a:r>
                      <a:r>
                        <a:rPr lang="en-GB" sz="800" dirty="0"/>
                        <a:t>over </a:t>
                      </a:r>
                      <a:r>
                        <a:rPr lang="en-GB" sz="800" b="1" dirty="0"/>
                        <a:t>10 million</a:t>
                      </a:r>
                      <a:r>
                        <a:rPr lang="en-GB" sz="800" b="1" baseline="0" dirty="0"/>
                        <a:t> people </a:t>
                      </a:r>
                      <a:r>
                        <a:rPr lang="en-GB" sz="800" baseline="0" dirty="0"/>
                        <a:t>living there. </a:t>
                      </a:r>
                      <a:endParaRPr lang="en-GB" sz="800" dirty="0"/>
                    </a:p>
                  </a:txBody>
                  <a:tcPr anchor="ctr">
                    <a:solidFill>
                      <a:schemeClr val="accent2">
                        <a:lumMod val="40000"/>
                        <a:lumOff val="60000"/>
                      </a:schemeClr>
                    </a:solidFill>
                  </a:tcPr>
                </a:tc>
                <a:tc hMerge="1">
                  <a:txBody>
                    <a:bodyPr/>
                    <a:lstStyle/>
                    <a:p>
                      <a:endParaRPr lang="en-GB"/>
                    </a:p>
                  </a:txBody>
                  <a:tcPr/>
                </a:tc>
                <a:extLst>
                  <a:ext uri="{0D108BD9-81ED-4DB2-BD59-A6C34878D82A}">
                    <a16:rowId xmlns:a16="http://schemas.microsoft.com/office/drawing/2014/main" val="677010289"/>
                  </a:ext>
                </a:extLst>
              </a:tr>
              <a:tr h="1373974">
                <a:tc gridSpan="2">
                  <a:txBody>
                    <a:bodyPr/>
                    <a:lstStyle/>
                    <a:p>
                      <a:pPr algn="ctr"/>
                      <a:endParaRPr lang="en-GB" sz="700" b="1" dirty="0"/>
                    </a:p>
                    <a:p>
                      <a:pPr algn="ctr"/>
                      <a:endParaRPr lang="en-GB" sz="700" b="1" dirty="0"/>
                    </a:p>
                    <a:p>
                      <a:pPr algn="ctr"/>
                      <a:endParaRPr lang="en-GB" sz="700" b="1" dirty="0"/>
                    </a:p>
                    <a:p>
                      <a:pPr algn="ctr"/>
                      <a:endParaRPr lang="en-GB" sz="700" b="1" dirty="0"/>
                    </a:p>
                    <a:p>
                      <a:pPr algn="ctr"/>
                      <a:endParaRPr lang="en-GB" sz="700" b="1" dirty="0"/>
                    </a:p>
                    <a:p>
                      <a:pPr algn="ctr"/>
                      <a:endParaRPr lang="en-GB" sz="700" b="1" dirty="0"/>
                    </a:p>
                    <a:p>
                      <a:pPr algn="ctr"/>
                      <a:endParaRPr lang="en-GB" sz="700" b="1" dirty="0"/>
                    </a:p>
                    <a:p>
                      <a:pPr algn="ctr"/>
                      <a:endParaRPr lang="en-GB" sz="700" b="1" dirty="0"/>
                    </a:p>
                    <a:p>
                      <a:pPr algn="ctr"/>
                      <a:endParaRPr lang="en-GB" sz="700" b="1" dirty="0"/>
                    </a:p>
                    <a:p>
                      <a:pPr algn="ctr"/>
                      <a:endParaRPr lang="en-GB" sz="700" b="1" dirty="0"/>
                    </a:p>
                    <a:p>
                      <a:pPr algn="ctr"/>
                      <a:endParaRPr lang="en-GB" sz="700" b="1" dirty="0"/>
                    </a:p>
                  </a:txBody>
                  <a:tcPr/>
                </a:tc>
                <a:tc hMerge="1">
                  <a:txBody>
                    <a:bodyPr/>
                    <a:lstStyle/>
                    <a:p>
                      <a:endParaRPr lang="en-GB"/>
                    </a:p>
                  </a:txBody>
                  <a:tcPr/>
                </a:tc>
                <a:tc>
                  <a:txBody>
                    <a:bodyPr/>
                    <a:lstStyle/>
                    <a:p>
                      <a:pPr algn="ctr"/>
                      <a:r>
                        <a:rPr lang="en-GB" sz="800" b="1" dirty="0"/>
                        <a:t>More than two thirds of current megacities are located in either NEEs (Brazil) and LICs (Nigeria).</a:t>
                      </a:r>
                      <a:r>
                        <a:rPr lang="en-GB" sz="800" b="1" baseline="0" dirty="0"/>
                        <a:t> The amount of megacities are predicted to increase from 28 to 41 by 2030.</a:t>
                      </a:r>
                      <a:endParaRPr lang="en-GB" sz="800" b="1" dirty="0"/>
                    </a:p>
                  </a:txBody>
                  <a:tcPr anchor="ctr">
                    <a:solidFill>
                      <a:schemeClr val="accent2">
                        <a:lumMod val="40000"/>
                        <a:lumOff val="60000"/>
                      </a:schemeClr>
                    </a:solidFill>
                  </a:tcPr>
                </a:tc>
                <a:extLst>
                  <a:ext uri="{0D108BD9-81ED-4DB2-BD59-A6C34878D82A}">
                    <a16:rowId xmlns:a16="http://schemas.microsoft.com/office/drawing/2014/main" val="1478163287"/>
                  </a:ext>
                </a:extLst>
              </a:tr>
            </a:tbl>
          </a:graphicData>
        </a:graphic>
      </p:graphicFrame>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402" y="5480393"/>
            <a:ext cx="2050823" cy="1340115"/>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2817037336"/>
              </p:ext>
            </p:extLst>
          </p:nvPr>
        </p:nvGraphicFramePr>
        <p:xfrm>
          <a:off x="8292" y="1972504"/>
          <a:ext cx="3176159" cy="3003978"/>
        </p:xfrm>
        <a:graphic>
          <a:graphicData uri="http://schemas.openxmlformats.org/drawingml/2006/table">
            <a:tbl>
              <a:tblPr firstRow="1" bandRow="1">
                <a:tableStyleId>{21E4AEA4-8DFA-4A89-87EB-49C32662AFE0}</a:tableStyleId>
              </a:tblPr>
              <a:tblGrid>
                <a:gridCol w="1320377">
                  <a:extLst>
                    <a:ext uri="{9D8B030D-6E8A-4147-A177-3AD203B41FA5}">
                      <a16:colId xmlns:a16="http://schemas.microsoft.com/office/drawing/2014/main" val="204375177"/>
                    </a:ext>
                  </a:extLst>
                </a:gridCol>
                <a:gridCol w="267702">
                  <a:extLst>
                    <a:ext uri="{9D8B030D-6E8A-4147-A177-3AD203B41FA5}">
                      <a16:colId xmlns:a16="http://schemas.microsoft.com/office/drawing/2014/main" val="1172376999"/>
                    </a:ext>
                  </a:extLst>
                </a:gridCol>
                <a:gridCol w="1588080">
                  <a:extLst>
                    <a:ext uri="{9D8B030D-6E8A-4147-A177-3AD203B41FA5}">
                      <a16:colId xmlns:a16="http://schemas.microsoft.com/office/drawing/2014/main" val="3178842181"/>
                    </a:ext>
                  </a:extLst>
                </a:gridCol>
              </a:tblGrid>
              <a:tr h="198948">
                <a:tc gridSpan="3">
                  <a:txBody>
                    <a:bodyPr/>
                    <a:lstStyle/>
                    <a:p>
                      <a:pPr algn="ctr"/>
                      <a:r>
                        <a:rPr lang="en-GB" sz="900" dirty="0"/>
                        <a:t>Causes of Urbanisation</a:t>
                      </a:r>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493414973"/>
                  </a:ext>
                </a:extLst>
              </a:tr>
              <a:tr h="312633">
                <a:tc>
                  <a:txBody>
                    <a:bodyPr/>
                    <a:lstStyle/>
                    <a:p>
                      <a:pPr algn="ctr"/>
                      <a:r>
                        <a:rPr lang="en-GB" sz="800" b="1" kern="1200" dirty="0">
                          <a:effectLst/>
                        </a:rPr>
                        <a:t>Rural - urban migration (1)</a:t>
                      </a:r>
                      <a:endParaRPr lang="en-GB" sz="800" b="1" dirty="0"/>
                    </a:p>
                  </a:txBody>
                  <a:tcPr anchor="ctr">
                    <a:solidFill>
                      <a:schemeClr val="accent2">
                        <a:lumMod val="60000"/>
                        <a:lumOff val="40000"/>
                      </a:schemeClr>
                    </a:solidFill>
                  </a:tcPr>
                </a:tc>
                <a:tc gridSpan="2">
                  <a:txBody>
                    <a:bodyPr/>
                    <a:lstStyle/>
                    <a:p>
                      <a:pPr algn="ctr"/>
                      <a:r>
                        <a:rPr lang="en-GB" sz="800" b="1" kern="1200" dirty="0">
                          <a:effectLst/>
                        </a:rPr>
                        <a:t>The movement of people from rural to urban areas.</a:t>
                      </a:r>
                      <a:endParaRPr lang="en-GB" sz="800" b="1" dirty="0"/>
                    </a:p>
                  </a:txBody>
                  <a:tcPr>
                    <a:solidFill>
                      <a:schemeClr val="accent1">
                        <a:lumMod val="20000"/>
                        <a:lumOff val="80000"/>
                      </a:schemeClr>
                    </a:solidFill>
                  </a:tcPr>
                </a:tc>
                <a:tc hMerge="1">
                  <a:txBody>
                    <a:bodyPr/>
                    <a:lstStyle/>
                    <a:p>
                      <a:pPr algn="ctr"/>
                      <a:endParaRPr lang="en-GB" sz="800" b="1" dirty="0"/>
                    </a:p>
                  </a:txBody>
                  <a:tcPr>
                    <a:solidFill>
                      <a:schemeClr val="accent2">
                        <a:lumMod val="40000"/>
                        <a:lumOff val="60000"/>
                      </a:schemeClr>
                    </a:solidFill>
                  </a:tcPr>
                </a:tc>
                <a:extLst>
                  <a:ext uri="{0D108BD9-81ED-4DB2-BD59-A6C34878D82A}">
                    <a16:rowId xmlns:a16="http://schemas.microsoft.com/office/drawing/2014/main" val="677010289"/>
                  </a:ext>
                </a:extLst>
              </a:tr>
              <a:tr h="198948">
                <a:tc gridSpan="2">
                  <a:txBody>
                    <a:bodyPr/>
                    <a:lstStyle/>
                    <a:p>
                      <a:pPr algn="ctr"/>
                      <a:r>
                        <a:rPr lang="en-GB" sz="800" b="1" dirty="0"/>
                        <a:t>Push</a:t>
                      </a:r>
                    </a:p>
                  </a:txBody>
                  <a:tcPr>
                    <a:solidFill>
                      <a:schemeClr val="accent2">
                        <a:lumMod val="40000"/>
                        <a:lumOff val="60000"/>
                      </a:schemeClr>
                    </a:solidFill>
                  </a:tcPr>
                </a:tc>
                <a:tc hMerge="1">
                  <a:txBody>
                    <a:bodyPr/>
                    <a:lstStyle/>
                    <a:p>
                      <a:endParaRPr lang="en-GB"/>
                    </a:p>
                  </a:txBody>
                  <a:tcPr/>
                </a:tc>
                <a:tc>
                  <a:txBody>
                    <a:bodyPr/>
                    <a:lstStyle/>
                    <a:p>
                      <a:pPr algn="ctr"/>
                      <a:r>
                        <a:rPr lang="en-GB" sz="800" b="1" dirty="0"/>
                        <a:t>Pull</a:t>
                      </a:r>
                    </a:p>
                  </a:txBody>
                  <a:tcPr>
                    <a:solidFill>
                      <a:schemeClr val="accent2">
                        <a:lumMod val="40000"/>
                        <a:lumOff val="60000"/>
                      </a:schemeClr>
                    </a:solidFill>
                  </a:tcPr>
                </a:tc>
                <a:extLst>
                  <a:ext uri="{0D108BD9-81ED-4DB2-BD59-A6C34878D82A}">
                    <a16:rowId xmlns:a16="http://schemas.microsoft.com/office/drawing/2014/main" val="3288508112"/>
                  </a:ext>
                </a:extLst>
              </a:tr>
              <a:tr h="653687">
                <a:tc gridSpan="2">
                  <a:txBody>
                    <a:bodyPr/>
                    <a:lstStyle/>
                    <a:p>
                      <a:pPr marL="171450" indent="-171450" algn="ctr">
                        <a:buFont typeface="Arial" panose="020B0604020202020204" pitchFamily="34" charset="0"/>
                        <a:buChar char="•"/>
                      </a:pPr>
                      <a:r>
                        <a:rPr lang="en-GB" sz="800" dirty="0"/>
                        <a:t>Natural disasters</a:t>
                      </a:r>
                    </a:p>
                    <a:p>
                      <a:pPr marL="171450" indent="-171450" algn="ctr">
                        <a:buFont typeface="Arial" panose="020B0604020202020204" pitchFamily="34" charset="0"/>
                        <a:buChar char="•"/>
                      </a:pPr>
                      <a:r>
                        <a:rPr lang="en-GB" sz="800" dirty="0"/>
                        <a:t>War and Conflict</a:t>
                      </a:r>
                      <a:r>
                        <a:rPr lang="en-GB" sz="800" baseline="0" dirty="0"/>
                        <a:t> </a:t>
                      </a:r>
                    </a:p>
                    <a:p>
                      <a:pPr marL="171450" indent="-171450" algn="ctr">
                        <a:buFont typeface="Arial" panose="020B0604020202020204" pitchFamily="34" charset="0"/>
                        <a:buChar char="•"/>
                      </a:pPr>
                      <a:r>
                        <a:rPr lang="en-GB" sz="800" baseline="0" dirty="0"/>
                        <a:t>Mechanisation </a:t>
                      </a:r>
                    </a:p>
                    <a:p>
                      <a:pPr marL="171450" indent="-171450" algn="ctr">
                        <a:buFont typeface="Arial" panose="020B0604020202020204" pitchFamily="34" charset="0"/>
                        <a:buChar char="•"/>
                      </a:pPr>
                      <a:r>
                        <a:rPr lang="en-GB" sz="800" baseline="0" dirty="0"/>
                        <a:t>Drought </a:t>
                      </a:r>
                    </a:p>
                    <a:p>
                      <a:pPr marL="171450" indent="-171450" algn="ctr">
                        <a:buFont typeface="Arial" panose="020B0604020202020204" pitchFamily="34" charset="0"/>
                        <a:buChar char="•"/>
                      </a:pPr>
                      <a:r>
                        <a:rPr lang="en-GB" sz="800" baseline="0" dirty="0"/>
                        <a:t>Lack of employment</a:t>
                      </a:r>
                      <a:endParaRPr lang="en-GB" sz="800" dirty="0"/>
                    </a:p>
                  </a:txBody>
                  <a:tcPr>
                    <a:solidFill>
                      <a:schemeClr val="accent2">
                        <a:lumMod val="20000"/>
                        <a:lumOff val="80000"/>
                      </a:schemeClr>
                    </a:solidFill>
                  </a:tcPr>
                </a:tc>
                <a:tc hMerge="1">
                  <a:txBody>
                    <a:bodyPr/>
                    <a:lstStyle/>
                    <a:p>
                      <a:endParaRPr lang="en-GB"/>
                    </a:p>
                  </a:txBody>
                  <a:tcPr/>
                </a:tc>
                <a:tc>
                  <a:txBody>
                    <a:bodyPr/>
                    <a:lstStyle/>
                    <a:p>
                      <a:pPr marL="171450" indent="-171450" algn="ctr">
                        <a:buFont typeface="Arial" panose="020B0604020202020204" pitchFamily="34" charset="0"/>
                        <a:buChar char="•"/>
                      </a:pPr>
                      <a:r>
                        <a:rPr lang="en-GB" sz="800" dirty="0"/>
                        <a:t>More Jobs  </a:t>
                      </a:r>
                    </a:p>
                    <a:p>
                      <a:pPr marL="171450" indent="-171450" algn="ctr">
                        <a:buFont typeface="Arial" panose="020B0604020202020204" pitchFamily="34" charset="0"/>
                        <a:buChar char="•"/>
                      </a:pPr>
                      <a:r>
                        <a:rPr lang="en-GB" sz="800" dirty="0"/>
                        <a:t>Better education &amp; healthcare</a:t>
                      </a:r>
                    </a:p>
                    <a:p>
                      <a:pPr marL="171450" indent="-171450" algn="ctr">
                        <a:buFont typeface="Arial" panose="020B0604020202020204" pitchFamily="34" charset="0"/>
                        <a:buChar char="•"/>
                      </a:pPr>
                      <a:r>
                        <a:rPr lang="en-GB" sz="800" dirty="0"/>
                        <a:t>Increased quality of life.</a:t>
                      </a:r>
                    </a:p>
                    <a:p>
                      <a:pPr marL="171450" indent="-171450" algn="ctr">
                        <a:buFont typeface="Arial" panose="020B0604020202020204" pitchFamily="34" charset="0"/>
                        <a:buChar char="•"/>
                      </a:pPr>
                      <a:r>
                        <a:rPr lang="en-GB" sz="800" dirty="0"/>
                        <a:t>Following family members.</a:t>
                      </a:r>
                    </a:p>
                  </a:txBody>
                  <a:tcPr>
                    <a:solidFill>
                      <a:schemeClr val="accent2">
                        <a:lumMod val="20000"/>
                        <a:lumOff val="80000"/>
                      </a:schemeClr>
                    </a:solidFill>
                  </a:tcPr>
                </a:tc>
                <a:extLst>
                  <a:ext uri="{0D108BD9-81ED-4DB2-BD59-A6C34878D82A}">
                    <a16:rowId xmlns:a16="http://schemas.microsoft.com/office/drawing/2014/main" val="3480847149"/>
                  </a:ext>
                </a:extLst>
              </a:tr>
              <a:tr h="312633">
                <a:tc>
                  <a:txBody>
                    <a:bodyPr/>
                    <a:lstStyle/>
                    <a:p>
                      <a:pPr marL="0" indent="0" algn="ctr">
                        <a:buFont typeface="Arial" panose="020B0604020202020204" pitchFamily="34" charset="0"/>
                        <a:buNone/>
                      </a:pPr>
                      <a:r>
                        <a:rPr lang="en-GB" sz="800" b="1" dirty="0"/>
                        <a:t>Natural Increase (2)</a:t>
                      </a:r>
                    </a:p>
                  </a:txBody>
                  <a:tcPr anchor="ctr">
                    <a:solidFill>
                      <a:schemeClr val="accent2">
                        <a:lumMod val="60000"/>
                        <a:lumOff val="40000"/>
                      </a:schemeClr>
                    </a:solidFill>
                  </a:tcPr>
                </a:tc>
                <a:tc gridSpan="2">
                  <a:txBody>
                    <a:bodyPr/>
                    <a:lstStyle/>
                    <a:p>
                      <a:pPr algn="ctr"/>
                      <a:r>
                        <a:rPr lang="en-GB" sz="800" b="1" kern="1200" dirty="0">
                          <a:solidFill>
                            <a:schemeClr val="dk1"/>
                          </a:solidFill>
                          <a:effectLst/>
                          <a:latin typeface="+mn-lt"/>
                          <a:ea typeface="+mn-ea"/>
                          <a:cs typeface="+mn-cs"/>
                        </a:rPr>
                        <a:t>When the birth rate exceeds the death rate.</a:t>
                      </a:r>
                      <a:endParaRPr lang="en-GB" sz="800" b="1" dirty="0"/>
                    </a:p>
                  </a:txBody>
                  <a:tcPr>
                    <a:solidFill>
                      <a:schemeClr val="accent1">
                        <a:lumMod val="20000"/>
                        <a:lumOff val="80000"/>
                      </a:schemeClr>
                    </a:solidFill>
                  </a:tcPr>
                </a:tc>
                <a:tc hMerge="1">
                  <a:txBody>
                    <a:bodyPr/>
                    <a:lstStyle/>
                    <a:p>
                      <a:pPr marL="171450" indent="-171450" algn="ctr">
                        <a:buFont typeface="Arial" panose="020B0604020202020204" pitchFamily="34" charset="0"/>
                        <a:buChar char="•"/>
                      </a:pPr>
                      <a:endParaRPr lang="en-GB" sz="800" dirty="0"/>
                    </a:p>
                  </a:txBody>
                  <a:tcPr>
                    <a:solidFill>
                      <a:schemeClr val="accent2">
                        <a:lumMod val="40000"/>
                        <a:lumOff val="60000"/>
                      </a:schemeClr>
                    </a:solidFill>
                  </a:tcPr>
                </a:tc>
                <a:extLst>
                  <a:ext uri="{0D108BD9-81ED-4DB2-BD59-A6C34878D82A}">
                    <a16:rowId xmlns:a16="http://schemas.microsoft.com/office/drawing/2014/main" val="622643457"/>
                  </a:ext>
                </a:extLst>
              </a:tr>
              <a:tr h="245538">
                <a:tc gridSpan="2">
                  <a:txBody>
                    <a:bodyPr/>
                    <a:lstStyle/>
                    <a:p>
                      <a:pPr marL="0" indent="0" algn="ctr">
                        <a:buFont typeface="Arial" panose="020B0604020202020204" pitchFamily="34" charset="0"/>
                        <a:buNone/>
                      </a:pPr>
                      <a:r>
                        <a:rPr lang="en-GB" sz="800" b="1" dirty="0"/>
                        <a:t>Increase in birth rate (BR)</a:t>
                      </a:r>
                    </a:p>
                  </a:txBody>
                  <a:tcPr anchor="ctr">
                    <a:solidFill>
                      <a:schemeClr val="accent2">
                        <a:lumMod val="40000"/>
                        <a:lumOff val="60000"/>
                      </a:schemeClr>
                    </a:solidFill>
                  </a:tcPr>
                </a:tc>
                <a:tc hMerge="1">
                  <a:txBody>
                    <a:bodyPr/>
                    <a:lstStyle/>
                    <a:p>
                      <a:pPr algn="ctr"/>
                      <a:endParaRPr lang="en-GB" sz="800" b="1" dirty="0"/>
                    </a:p>
                  </a:txBody>
                  <a:tcPr>
                    <a:solidFill>
                      <a:schemeClr val="accent2">
                        <a:lumMod val="40000"/>
                        <a:lumOff val="60000"/>
                      </a:schemeClr>
                    </a:solidFill>
                  </a:tcPr>
                </a:tc>
                <a:tc>
                  <a:txBody>
                    <a:bodyPr/>
                    <a:lstStyle/>
                    <a:p>
                      <a:pPr algn="ctr"/>
                      <a:r>
                        <a:rPr lang="en-GB" sz="800" b="1" dirty="0"/>
                        <a:t>Lower death rate (DR)</a:t>
                      </a:r>
                    </a:p>
                  </a:txBody>
                  <a:tcPr anchor="ctr">
                    <a:solidFill>
                      <a:schemeClr val="accent2">
                        <a:lumMod val="40000"/>
                        <a:lumOff val="60000"/>
                      </a:schemeClr>
                    </a:solidFill>
                  </a:tcPr>
                </a:tc>
                <a:extLst>
                  <a:ext uri="{0D108BD9-81ED-4DB2-BD59-A6C34878D82A}">
                    <a16:rowId xmlns:a16="http://schemas.microsoft.com/office/drawing/2014/main" val="1434172166"/>
                  </a:ext>
                </a:extLst>
              </a:tr>
              <a:tr h="881057">
                <a:tc gridSpan="2">
                  <a:txBody>
                    <a:bodyPr/>
                    <a:lstStyle/>
                    <a:p>
                      <a:pPr marL="171450" indent="-171450" algn="ctr">
                        <a:buFont typeface="Arial" panose="020B0604020202020204" pitchFamily="34" charset="0"/>
                        <a:buChar char="•"/>
                      </a:pPr>
                      <a:r>
                        <a:rPr lang="en-GB" sz="800" kern="1200" dirty="0">
                          <a:solidFill>
                            <a:schemeClr val="dk1"/>
                          </a:solidFill>
                          <a:effectLst/>
                          <a:latin typeface="+mn-lt"/>
                          <a:ea typeface="+mn-ea"/>
                          <a:cs typeface="+mn-cs"/>
                        </a:rPr>
                        <a:t>High percentage of population are child-bearing age which leads to high fertility rate.</a:t>
                      </a:r>
                    </a:p>
                    <a:p>
                      <a:pPr marL="171450" indent="-171450" algn="ctr">
                        <a:buFont typeface="Arial" panose="020B0604020202020204" pitchFamily="34" charset="0"/>
                        <a:buChar char="•"/>
                      </a:pPr>
                      <a:r>
                        <a:rPr lang="en-GB" sz="800" kern="1200" dirty="0">
                          <a:solidFill>
                            <a:schemeClr val="dk1"/>
                          </a:solidFill>
                          <a:effectLst/>
                          <a:latin typeface="+mn-lt"/>
                          <a:ea typeface="+mn-ea"/>
                          <a:cs typeface="+mn-cs"/>
                        </a:rPr>
                        <a:t>Lack of contraception or education about family planning.</a:t>
                      </a:r>
                    </a:p>
                  </a:txBody>
                  <a:tcPr anchor="ctr">
                    <a:solidFill>
                      <a:schemeClr val="accent2">
                        <a:lumMod val="20000"/>
                        <a:lumOff val="80000"/>
                      </a:schemeClr>
                    </a:solidFill>
                  </a:tcPr>
                </a:tc>
                <a:tc hMerge="1">
                  <a:txBody>
                    <a:bodyPr/>
                    <a:lstStyle/>
                    <a:p>
                      <a:endParaRPr lang="en-GB"/>
                    </a:p>
                  </a:txBody>
                  <a:tcPr/>
                </a:tc>
                <a:tc>
                  <a:txBody>
                    <a:bodyPr/>
                    <a:lstStyle/>
                    <a:p>
                      <a:pPr marL="171450" indent="-171450" algn="ctr">
                        <a:buFont typeface="Arial" panose="020B0604020202020204" pitchFamily="34" charset="0"/>
                        <a:buChar char="•"/>
                      </a:pPr>
                      <a:r>
                        <a:rPr lang="en-GB" sz="800" kern="1200" dirty="0">
                          <a:solidFill>
                            <a:schemeClr val="dk1"/>
                          </a:solidFill>
                          <a:effectLst/>
                          <a:latin typeface="+mn-lt"/>
                          <a:ea typeface="+mn-ea"/>
                          <a:cs typeface="+mn-cs"/>
                        </a:rPr>
                        <a:t>Higher life expectancy due to better living conditions and diet.</a:t>
                      </a:r>
                    </a:p>
                    <a:p>
                      <a:pPr marL="171450" marR="0" lvl="0" indent="-1714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kern="1200" dirty="0">
                          <a:solidFill>
                            <a:schemeClr val="dk1"/>
                          </a:solidFill>
                          <a:effectLst/>
                          <a:latin typeface="+mn-lt"/>
                          <a:ea typeface="+mn-ea"/>
                          <a:cs typeface="+mn-cs"/>
                        </a:rPr>
                        <a:t>Improved medical facilities helps lower infant mortality rate.</a:t>
                      </a:r>
                    </a:p>
                    <a:p>
                      <a:pPr marL="171450" indent="-171450" algn="ctr">
                        <a:buFont typeface="Arial" panose="020B0604020202020204" pitchFamily="34" charset="0"/>
                        <a:buChar char="•"/>
                      </a:pPr>
                      <a:endParaRPr lang="en-GB" sz="100" b="1" dirty="0"/>
                    </a:p>
                  </a:txBody>
                  <a:tcPr anchor="ctr">
                    <a:solidFill>
                      <a:schemeClr val="accent2">
                        <a:lumMod val="20000"/>
                        <a:lumOff val="80000"/>
                      </a:schemeClr>
                    </a:solidFill>
                  </a:tcPr>
                </a:tc>
                <a:extLst>
                  <a:ext uri="{0D108BD9-81ED-4DB2-BD59-A6C34878D82A}">
                    <a16:rowId xmlns:a16="http://schemas.microsoft.com/office/drawing/2014/main" val="1495818885"/>
                  </a:ext>
                </a:extLst>
              </a:tr>
            </a:tbl>
          </a:graphicData>
        </a:graphic>
      </p:graphicFrame>
      <p:pic>
        <p:nvPicPr>
          <p:cNvPr id="26" name="Picture 4" descr="http://www.pushpullsigns.com/images/Push-Pull-Door-Sign-Sticker.jpg"/>
          <p:cNvPicPr>
            <a:picLocks noChangeAspect="1" noChangeArrowheads="1"/>
          </p:cNvPicPr>
          <p:nvPr/>
        </p:nvPicPr>
        <p:blipFill rotWithShape="1">
          <a:blip r:embed="rId3" cstate="print">
            <a:clrChange>
              <a:clrFrom>
                <a:srgbClr val="FFFFFF"/>
              </a:clrFrom>
              <a:clrTo>
                <a:srgbClr val="FFFFFF">
                  <a:alpha val="0"/>
                </a:srgbClr>
              </a:clrTo>
            </a:clrChange>
            <a:duotone>
              <a:prstClr val="black"/>
              <a:srgbClr val="FF0000">
                <a:tint val="45000"/>
                <a:satMod val="400000"/>
              </a:srgbClr>
            </a:duotone>
            <a:extLst>
              <a:ext uri="{28A0092B-C50C-407E-A947-70E740481C1C}">
                <a14:useLocalDpi xmlns:a14="http://schemas.microsoft.com/office/drawing/2010/main" val="0"/>
              </a:ext>
            </a:extLst>
          </a:blip>
          <a:srcRect l="9066" t="15452" r="56578" b="31470"/>
          <a:stretch/>
        </p:blipFill>
        <p:spPr bwMode="auto">
          <a:xfrm>
            <a:off x="7230" y="2467146"/>
            <a:ext cx="328364" cy="315838"/>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4" descr="http://www.pushpullsigns.com/images/Push-Pull-Door-Sign-Sticker.jpg"/>
          <p:cNvPicPr>
            <a:picLocks noChangeAspect="1" noChangeArrowheads="1"/>
          </p:cNvPicPr>
          <p:nvPr/>
        </p:nvPicPr>
        <p:blipFill rotWithShape="1">
          <a:blip r:embed="rId4" cstate="print">
            <a:clrChange>
              <a:clrFrom>
                <a:srgbClr val="FFFFFF"/>
              </a:clrFrom>
              <a:clrTo>
                <a:srgbClr val="FFFFFF">
                  <a:alpha val="0"/>
                </a:srgbClr>
              </a:clrTo>
            </a:clrChange>
            <a:duotone>
              <a:prstClr val="black"/>
              <a:srgbClr val="00B050">
                <a:tint val="45000"/>
                <a:satMod val="400000"/>
              </a:srgbClr>
            </a:duotone>
            <a:extLst>
              <a:ext uri="{28A0092B-C50C-407E-A947-70E740481C1C}">
                <a14:useLocalDpi xmlns:a14="http://schemas.microsoft.com/office/drawing/2010/main" val="0"/>
              </a:ext>
            </a:extLst>
          </a:blip>
          <a:srcRect l="56462" t="15840" r="9429" b="28667"/>
          <a:stretch/>
        </p:blipFill>
        <p:spPr bwMode="auto">
          <a:xfrm flipH="1">
            <a:off x="2774397" y="2435613"/>
            <a:ext cx="374078" cy="378904"/>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37" descr="https://upload.wikimedia.org/wikipedia/commons/c/c8/Percentage_of_Population_Living_in_urban_areas_1950-2050.png">
            <a:hlinkClick r:id="rId5"/>
            <a:extLst>
              <a:ext uri="{FF2B5EF4-FFF2-40B4-BE49-F238E27FC236}">
                <a16:creationId xmlns:a16="http://schemas.microsoft.com/office/drawing/2014/main" id="{1A0D2ACD-B6B0-4E51-A016-A80285C3DAC9}"/>
              </a:ext>
            </a:extLst>
          </p:cNvPr>
          <p:cNvPicPr/>
          <p:nvPr/>
        </p:nvPicPr>
        <p:blipFill rotWithShape="1">
          <a:blip r:embed="rId6" cstate="print">
            <a:extLst>
              <a:ext uri="{28A0092B-C50C-407E-A947-70E740481C1C}">
                <a14:useLocalDpi xmlns:a14="http://schemas.microsoft.com/office/drawing/2010/main" val="0"/>
              </a:ext>
            </a:extLst>
          </a:blip>
          <a:srcRect l="835" t="12822" r="730" b="1855"/>
          <a:stretch/>
        </p:blipFill>
        <p:spPr bwMode="auto">
          <a:xfrm>
            <a:off x="1347309" y="686937"/>
            <a:ext cx="1821310" cy="1263783"/>
          </a:xfrm>
          <a:prstGeom prst="rect">
            <a:avLst/>
          </a:prstGeom>
          <a:noFill/>
          <a:ln>
            <a:noFill/>
          </a:ln>
        </p:spPr>
      </p:pic>
      <p:pic>
        <p:nvPicPr>
          <p:cNvPr id="33" name="Picture 3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95262" y="546940"/>
            <a:ext cx="373357" cy="307557"/>
          </a:xfrm>
          <a:prstGeom prst="rect">
            <a:avLst/>
          </a:prstGeom>
        </p:spPr>
      </p:pic>
      <p:pic>
        <p:nvPicPr>
          <p:cNvPr id="34" name="Picture 33"/>
          <p:cNvPicPr>
            <a:picLocks noChangeAspect="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624673" y="4767802"/>
            <a:ext cx="530964" cy="408664"/>
          </a:xfrm>
          <a:prstGeom prst="rect">
            <a:avLst/>
          </a:prstGeom>
        </p:spPr>
      </p:pic>
      <p:pic>
        <p:nvPicPr>
          <p:cNvPr id="36" name="Picture 2" descr="http://www.creativereview.co.uk/images/2011/02/gmdh02_00368x_0.jpg"/>
          <p:cNvPicPr>
            <a:picLocks noChangeAspect="1" noChangeArrowheads="1"/>
          </p:cNvPicPr>
          <p:nvPr/>
        </p:nvPicPr>
        <p:blipFill>
          <a:blip r:embed="rId9" cstate="print">
            <a:clrChange>
              <a:clrFrom>
                <a:srgbClr val="FFFFFF"/>
              </a:clrFrom>
              <a:clrTo>
                <a:srgbClr val="FFFFFF">
                  <a:alpha val="0"/>
                </a:srgbClr>
              </a:clrTo>
            </a:clrChange>
            <a:duotone>
              <a:schemeClr val="accent1">
                <a:shade val="45000"/>
                <a:satMod val="135000"/>
              </a:schemeClr>
              <a:prstClr val="white"/>
            </a:duotone>
            <a:extLst>
              <a:ext uri="{BEBA8EAE-BF5A-486C-A8C5-ECC9F3942E4B}">
                <a14:imgProps xmlns:a14="http://schemas.microsoft.com/office/drawing/2010/main">
                  <a14:imgLayer r:embed="rId10">
                    <a14:imgEffect>
                      <a14:saturation sat="0"/>
                    </a14:imgEffect>
                  </a14:imgLayer>
                </a14:imgProps>
              </a:ext>
              <a:ext uri="{28A0092B-C50C-407E-A947-70E740481C1C}">
                <a14:useLocalDpi xmlns:a14="http://schemas.microsoft.com/office/drawing/2010/main" val="0"/>
              </a:ext>
            </a:extLst>
          </a:blip>
          <a:srcRect/>
          <a:stretch>
            <a:fillRect/>
          </a:stretch>
        </p:blipFill>
        <p:spPr bwMode="auto">
          <a:xfrm flipH="1">
            <a:off x="1485949" y="2626789"/>
            <a:ext cx="208978" cy="45027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9" name="Table 38">
            <a:extLst>
              <a:ext uri="{FF2B5EF4-FFF2-40B4-BE49-F238E27FC236}">
                <a16:creationId xmlns:a16="http://schemas.microsoft.com/office/drawing/2014/main" id="{A1B42846-BC19-4BB9-8892-9EEC3D0868A5}"/>
              </a:ext>
            </a:extLst>
          </p:cNvPr>
          <p:cNvGraphicFramePr>
            <a:graphicFrameLocks noGrp="1"/>
          </p:cNvGraphicFramePr>
          <p:nvPr>
            <p:extLst>
              <p:ext uri="{D42A27DB-BD31-4B8C-83A1-F6EECF244321}">
                <p14:modId xmlns:p14="http://schemas.microsoft.com/office/powerpoint/2010/main" val="1134996409"/>
              </p:ext>
            </p:extLst>
          </p:nvPr>
        </p:nvGraphicFramePr>
        <p:xfrm>
          <a:off x="3230650" y="5601308"/>
          <a:ext cx="6675350" cy="1219200"/>
        </p:xfrm>
        <a:graphic>
          <a:graphicData uri="http://schemas.openxmlformats.org/drawingml/2006/table">
            <a:tbl>
              <a:tblPr firstRow="1" bandRow="1">
                <a:tableStyleId>{21E4AEA4-8DFA-4A89-87EB-49C32662AFE0}</a:tableStyleId>
              </a:tblPr>
              <a:tblGrid>
                <a:gridCol w="3302882">
                  <a:extLst>
                    <a:ext uri="{9D8B030D-6E8A-4147-A177-3AD203B41FA5}">
                      <a16:colId xmlns:a16="http://schemas.microsoft.com/office/drawing/2014/main" val="204375177"/>
                    </a:ext>
                  </a:extLst>
                </a:gridCol>
                <a:gridCol w="3372468">
                  <a:extLst>
                    <a:ext uri="{9D8B030D-6E8A-4147-A177-3AD203B41FA5}">
                      <a16:colId xmlns:a16="http://schemas.microsoft.com/office/drawing/2014/main" val="529766719"/>
                    </a:ext>
                  </a:extLst>
                </a:gridCol>
              </a:tblGrid>
              <a:tr h="219623">
                <a:tc>
                  <a:txBody>
                    <a:bodyPr/>
                    <a:lstStyle/>
                    <a:p>
                      <a:pPr algn="ctr"/>
                      <a:r>
                        <a:rPr lang="en-GB" sz="800" dirty="0"/>
                        <a:t>Integrated Transport System</a:t>
                      </a:r>
                    </a:p>
                  </a:txBody>
                  <a:tcPr/>
                </a:tc>
                <a:tc>
                  <a:txBody>
                    <a:bodyPr/>
                    <a:lstStyle/>
                    <a:p>
                      <a:pPr algn="ctr"/>
                      <a:r>
                        <a:rPr lang="en-GB" sz="800" dirty="0"/>
                        <a:t>Greenbelt Area</a:t>
                      </a:r>
                    </a:p>
                  </a:txBody>
                  <a:tcPr/>
                </a:tc>
                <a:extLst>
                  <a:ext uri="{0D108BD9-81ED-4DB2-BD59-A6C34878D82A}">
                    <a16:rowId xmlns:a16="http://schemas.microsoft.com/office/drawing/2014/main" val="1248852909"/>
                  </a:ext>
                </a:extLst>
              </a:tr>
              <a:tr h="393661">
                <a:tc>
                  <a:txBody>
                    <a:bodyPr/>
                    <a:lstStyle/>
                    <a:p>
                      <a:pPr algn="ctr"/>
                      <a:r>
                        <a:rPr lang="en-GB" sz="800" b="1" kern="1200" dirty="0">
                          <a:effectLst/>
                        </a:rPr>
                        <a:t>This is the linking of different forms of public and private transport within a city and the surrounding area. </a:t>
                      </a:r>
                      <a:endParaRPr lang="en-GB" sz="800" b="1" dirty="0"/>
                    </a:p>
                  </a:txBody>
                  <a:tcP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1" i="0" dirty="0"/>
                        <a:t>This is  a zone of land surrounding a city where new building is strictly controlled to try to prevent cities growing too much and too fast.</a:t>
                      </a:r>
                      <a:endParaRPr lang="en-GB" sz="800" i="0" dirty="0"/>
                    </a:p>
                  </a:txBody>
                  <a:tcPr>
                    <a:solidFill>
                      <a:schemeClr val="accent2">
                        <a:lumMod val="20000"/>
                        <a:lumOff val="80000"/>
                      </a:schemeClr>
                    </a:solidFill>
                  </a:tcPr>
                </a:tc>
                <a:extLst>
                  <a:ext uri="{0D108BD9-81ED-4DB2-BD59-A6C34878D82A}">
                    <a16:rowId xmlns:a16="http://schemas.microsoft.com/office/drawing/2014/main" val="677010289"/>
                  </a:ext>
                </a:extLst>
              </a:tr>
              <a:tr h="219623">
                <a:tc>
                  <a:txBody>
                    <a:bodyPr/>
                    <a:lstStyle/>
                    <a:p>
                      <a:pPr algn="ctr"/>
                      <a:r>
                        <a:rPr lang="en-GB" sz="800" b="1" dirty="0">
                          <a:solidFill>
                            <a:schemeClr val="bg1"/>
                          </a:solidFill>
                        </a:rPr>
                        <a:t>Brownfield Site</a:t>
                      </a:r>
                    </a:p>
                  </a:txBody>
                  <a:tcPr>
                    <a:solidFill>
                      <a:schemeClr val="accent2"/>
                    </a:solidFill>
                  </a:tcPr>
                </a:tc>
                <a:tc>
                  <a:txBody>
                    <a:bodyPr/>
                    <a:lstStyle/>
                    <a:p>
                      <a:pPr algn="ctr"/>
                      <a:r>
                        <a:rPr lang="en-GB" sz="800" b="1" i="0" dirty="0">
                          <a:solidFill>
                            <a:schemeClr val="bg1"/>
                          </a:solidFill>
                        </a:rPr>
                        <a:t>Urban Regeneration</a:t>
                      </a:r>
                    </a:p>
                  </a:txBody>
                  <a:tcPr>
                    <a:solidFill>
                      <a:schemeClr val="accent2"/>
                    </a:solidFill>
                  </a:tcPr>
                </a:tc>
                <a:extLst>
                  <a:ext uri="{0D108BD9-81ED-4DB2-BD59-A6C34878D82A}">
                    <a16:rowId xmlns:a16="http://schemas.microsoft.com/office/drawing/2014/main" val="1126536656"/>
                  </a:ext>
                </a:extLst>
              </a:tr>
              <a:tr h="386293">
                <a:tc>
                  <a:txBody>
                    <a:bodyPr/>
                    <a:lstStyle/>
                    <a:p>
                      <a:pPr algn="ctr"/>
                      <a:r>
                        <a:rPr lang="en-GB" sz="800" b="1" dirty="0"/>
                        <a:t>Brownfield sites is an area of land or premises that has been previously used, but has subsequently become vacant, derelict or contaminated. </a:t>
                      </a:r>
                    </a:p>
                  </a:txBody>
                  <a:tcPr>
                    <a:solidFill>
                      <a:schemeClr val="accent2">
                        <a:lumMod val="20000"/>
                        <a:lumOff val="80000"/>
                      </a:schemeClr>
                    </a:solidFill>
                  </a:tcPr>
                </a:tc>
                <a:tc>
                  <a:txBody>
                    <a:bodyPr/>
                    <a:lstStyle/>
                    <a:p>
                      <a:pPr algn="ctr"/>
                      <a:r>
                        <a:rPr lang="en-GB" sz="800" b="1" i="0" kern="1200" dirty="0">
                          <a:solidFill>
                            <a:schemeClr val="dk1"/>
                          </a:solidFill>
                          <a:effectLst/>
                          <a:latin typeface="+mn-lt"/>
                          <a:ea typeface="+mn-ea"/>
                          <a:cs typeface="+mn-cs"/>
                        </a:rPr>
                        <a:t>The investment in the revival of old, urban areas by either improving what is there or clearing it away and rebuilding.</a:t>
                      </a:r>
                      <a:endParaRPr lang="en-GB" sz="100" b="1" i="0" dirty="0">
                        <a:solidFill>
                          <a:srgbClr val="0070C0"/>
                        </a:solidFill>
                      </a:endParaRPr>
                    </a:p>
                  </a:txBody>
                  <a:tcPr>
                    <a:solidFill>
                      <a:schemeClr val="accent2">
                        <a:lumMod val="20000"/>
                        <a:lumOff val="80000"/>
                      </a:schemeClr>
                    </a:solidFill>
                  </a:tcPr>
                </a:tc>
                <a:extLst>
                  <a:ext uri="{0D108BD9-81ED-4DB2-BD59-A6C34878D82A}">
                    <a16:rowId xmlns:a16="http://schemas.microsoft.com/office/drawing/2014/main" val="3294365609"/>
                  </a:ext>
                </a:extLst>
              </a:tr>
            </a:tbl>
          </a:graphicData>
        </a:graphic>
      </p:graphicFrame>
      <p:graphicFrame>
        <p:nvGraphicFramePr>
          <p:cNvPr id="12" name="Table 11">
            <a:extLst>
              <a:ext uri="{FF2B5EF4-FFF2-40B4-BE49-F238E27FC236}">
                <a16:creationId xmlns:a16="http://schemas.microsoft.com/office/drawing/2014/main" id="{570325A4-84AB-46E6-8C31-825F6FE8816B}"/>
              </a:ext>
            </a:extLst>
          </p:cNvPr>
          <p:cNvGraphicFramePr>
            <a:graphicFrameLocks noGrp="1"/>
          </p:cNvGraphicFramePr>
          <p:nvPr>
            <p:extLst>
              <p:ext uri="{D42A27DB-BD31-4B8C-83A1-F6EECF244321}">
                <p14:modId xmlns:p14="http://schemas.microsoft.com/office/powerpoint/2010/main" val="930528140"/>
              </p:ext>
            </p:extLst>
          </p:nvPr>
        </p:nvGraphicFramePr>
        <p:xfrm>
          <a:off x="3202046" y="0"/>
          <a:ext cx="3337652" cy="3246120"/>
        </p:xfrm>
        <a:graphic>
          <a:graphicData uri="http://schemas.openxmlformats.org/drawingml/2006/table">
            <a:tbl>
              <a:tblPr firstRow="1" bandRow="1">
                <a:tableStyleId>{21E4AEA4-8DFA-4A89-87EB-49C32662AFE0}</a:tableStyleId>
              </a:tblPr>
              <a:tblGrid>
                <a:gridCol w="1668826">
                  <a:extLst>
                    <a:ext uri="{9D8B030D-6E8A-4147-A177-3AD203B41FA5}">
                      <a16:colId xmlns:a16="http://schemas.microsoft.com/office/drawing/2014/main" val="1146839133"/>
                    </a:ext>
                  </a:extLst>
                </a:gridCol>
                <a:gridCol w="1668826">
                  <a:extLst>
                    <a:ext uri="{9D8B030D-6E8A-4147-A177-3AD203B41FA5}">
                      <a16:colId xmlns:a16="http://schemas.microsoft.com/office/drawing/2014/main" val="909537293"/>
                    </a:ext>
                  </a:extLst>
                </a:gridCol>
              </a:tblGrid>
              <a:tr h="167159">
                <a:tc gridSpan="2">
                  <a:txBody>
                    <a:bodyPr/>
                    <a:lstStyle/>
                    <a:p>
                      <a:pPr algn="ctr"/>
                      <a:r>
                        <a:rPr lang="en-GB" sz="900" dirty="0"/>
                        <a:t>Sustainable Urban Living </a:t>
                      </a:r>
                    </a:p>
                  </a:txBody>
                  <a:tcPr/>
                </a:tc>
                <a:tc hMerge="1">
                  <a:txBody>
                    <a:bodyPr/>
                    <a:lstStyle/>
                    <a:p>
                      <a:endParaRPr lang="en-GB" dirty="0"/>
                    </a:p>
                  </a:txBody>
                  <a:tcPr/>
                </a:tc>
                <a:extLst>
                  <a:ext uri="{0D108BD9-81ED-4DB2-BD59-A6C34878D82A}">
                    <a16:rowId xmlns:a16="http://schemas.microsoft.com/office/drawing/2014/main" val="123979717"/>
                  </a:ext>
                </a:extLst>
              </a:tr>
              <a:tr h="358199">
                <a:tc gridSpan="2">
                  <a:txBody>
                    <a:bodyPr/>
                    <a:lstStyle/>
                    <a:p>
                      <a:pPr algn="ctr"/>
                      <a:r>
                        <a:rPr lang="en-GB" sz="800" b="1" dirty="0"/>
                        <a:t>Sustainable urban living means being able to live in cities in ways that do not pollute the environment and using resources in ways that ensure future generations also can use then. </a:t>
                      </a:r>
                    </a:p>
                  </a:txBody>
                  <a:tcPr>
                    <a:solidFill>
                      <a:schemeClr val="accent1">
                        <a:lumMod val="20000"/>
                        <a:lumOff val="80000"/>
                      </a:schemeClr>
                    </a:solidFill>
                  </a:tcPr>
                </a:tc>
                <a:tc hMerge="1">
                  <a:txBody>
                    <a:bodyPr/>
                    <a:lstStyle/>
                    <a:p>
                      <a:endParaRPr lang="en-GB" dirty="0"/>
                    </a:p>
                  </a:txBody>
                  <a:tcPr/>
                </a:tc>
                <a:extLst>
                  <a:ext uri="{0D108BD9-81ED-4DB2-BD59-A6C34878D82A}">
                    <a16:rowId xmlns:a16="http://schemas.microsoft.com/office/drawing/2014/main" val="47313645"/>
                  </a:ext>
                </a:extLst>
              </a:tr>
              <a:tr h="167159">
                <a:tc>
                  <a:txBody>
                    <a:bodyPr/>
                    <a:lstStyle/>
                    <a:p>
                      <a:pPr algn="ctr"/>
                      <a:r>
                        <a:rPr lang="en-GB" sz="800" b="1" dirty="0"/>
                        <a:t>Water Conservation</a:t>
                      </a:r>
                    </a:p>
                  </a:txBody>
                  <a:tcPr anchor="ctr">
                    <a:solidFill>
                      <a:schemeClr val="accent2">
                        <a:lumMod val="40000"/>
                        <a:lumOff val="60000"/>
                      </a:schemeClr>
                    </a:solidFill>
                  </a:tcPr>
                </a:tc>
                <a:tc>
                  <a:txBody>
                    <a:bodyPr/>
                    <a:lstStyle/>
                    <a:p>
                      <a:pPr algn="ctr"/>
                      <a:r>
                        <a:rPr lang="en-GB" sz="800" b="1" dirty="0"/>
                        <a:t>Energy Conservation</a:t>
                      </a:r>
                    </a:p>
                  </a:txBody>
                  <a:tcPr anchor="ctr">
                    <a:solidFill>
                      <a:schemeClr val="accent2">
                        <a:lumMod val="40000"/>
                        <a:lumOff val="60000"/>
                      </a:schemeClr>
                    </a:solidFill>
                  </a:tcPr>
                </a:tc>
                <a:extLst>
                  <a:ext uri="{0D108BD9-81ED-4DB2-BD59-A6C34878D82A}">
                    <a16:rowId xmlns:a16="http://schemas.microsoft.com/office/drawing/2014/main" val="1012953198"/>
                  </a:ext>
                </a:extLst>
              </a:tr>
              <a:tr h="835797">
                <a:tc>
                  <a:txBody>
                    <a:bodyPr/>
                    <a:lstStyle/>
                    <a:p>
                      <a:r>
                        <a:rPr lang="en-GB" sz="800" b="1" dirty="0"/>
                        <a:t>This is about reducing the amount of water used. </a:t>
                      </a:r>
                    </a:p>
                    <a:p>
                      <a:pPr marL="171450" indent="-171450">
                        <a:buFont typeface="Arial" panose="020B0604020202020204" pitchFamily="34" charset="0"/>
                        <a:buChar char="•"/>
                      </a:pPr>
                      <a:r>
                        <a:rPr lang="en-GB" sz="800" dirty="0"/>
                        <a:t>Collecting rainwater for gardens and flushing toilets. </a:t>
                      </a:r>
                    </a:p>
                    <a:p>
                      <a:pPr marL="171450" indent="-171450">
                        <a:buFont typeface="Arial" panose="020B0604020202020204" pitchFamily="34" charset="0"/>
                        <a:buChar char="•"/>
                      </a:pPr>
                      <a:r>
                        <a:rPr lang="en-GB" sz="800" dirty="0"/>
                        <a:t>Installing water meters and toilets that flush less water. </a:t>
                      </a:r>
                    </a:p>
                    <a:p>
                      <a:pPr marL="171450" indent="-171450">
                        <a:buFont typeface="Arial" panose="020B0604020202020204" pitchFamily="34" charset="0"/>
                        <a:buChar char="•"/>
                      </a:pPr>
                      <a:r>
                        <a:rPr lang="en-GB" sz="800" dirty="0"/>
                        <a:t>Educating people on using less water. </a:t>
                      </a:r>
                    </a:p>
                  </a:txBody>
                  <a:tcPr>
                    <a:solidFill>
                      <a:schemeClr val="accent2">
                        <a:lumMod val="20000"/>
                        <a:lumOff val="80000"/>
                      </a:schemeClr>
                    </a:solidFill>
                  </a:tcPr>
                </a:tc>
                <a:tc>
                  <a:txBody>
                    <a:bodyPr/>
                    <a:lstStyle/>
                    <a:p>
                      <a:r>
                        <a:rPr lang="en-GB" sz="800" b="1" dirty="0"/>
                        <a:t>Using less fossil fuels can reduce  the rate of climate change.</a:t>
                      </a:r>
                    </a:p>
                    <a:p>
                      <a:pPr marL="171450" indent="-171450">
                        <a:buFont typeface="Arial" panose="020B0604020202020204" pitchFamily="34" charset="0"/>
                        <a:buChar char="•"/>
                      </a:pPr>
                      <a:r>
                        <a:rPr lang="en-GB" sz="800" dirty="0"/>
                        <a:t>Promoting renewable energy sources. </a:t>
                      </a:r>
                    </a:p>
                    <a:p>
                      <a:pPr marL="171450" indent="-171450">
                        <a:buFont typeface="Arial" panose="020B0604020202020204" pitchFamily="34" charset="0"/>
                        <a:buChar char="•"/>
                      </a:pPr>
                      <a:r>
                        <a:rPr lang="en-GB" sz="800" dirty="0"/>
                        <a:t>Making homes more energy efficient.</a:t>
                      </a:r>
                    </a:p>
                    <a:p>
                      <a:pPr marL="171450" indent="-171450">
                        <a:buFont typeface="Arial" panose="020B0604020202020204" pitchFamily="34" charset="0"/>
                        <a:buChar char="•"/>
                      </a:pPr>
                      <a:r>
                        <a:rPr lang="en-GB" sz="800" dirty="0"/>
                        <a:t>Encouraging people to use energy. </a:t>
                      </a:r>
                    </a:p>
                  </a:txBody>
                  <a:tcPr>
                    <a:solidFill>
                      <a:schemeClr val="accent2">
                        <a:lumMod val="20000"/>
                        <a:lumOff val="80000"/>
                      </a:schemeClr>
                    </a:solidFill>
                  </a:tcPr>
                </a:tc>
                <a:extLst>
                  <a:ext uri="{0D108BD9-81ED-4DB2-BD59-A6C34878D82A}">
                    <a16:rowId xmlns:a16="http://schemas.microsoft.com/office/drawing/2014/main" val="2609454926"/>
                  </a:ext>
                </a:extLst>
              </a:tr>
              <a:tr h="167159">
                <a:tc>
                  <a:txBody>
                    <a:bodyPr/>
                    <a:lstStyle/>
                    <a:p>
                      <a:pPr algn="ctr"/>
                      <a:r>
                        <a:rPr lang="en-GB" sz="800" b="1" dirty="0"/>
                        <a:t>Creating Green Space</a:t>
                      </a:r>
                    </a:p>
                  </a:txBody>
                  <a:tcPr>
                    <a:solidFill>
                      <a:schemeClr val="accent2">
                        <a:lumMod val="40000"/>
                        <a:lumOff val="60000"/>
                      </a:schemeClr>
                    </a:solidFill>
                  </a:tcPr>
                </a:tc>
                <a:tc>
                  <a:txBody>
                    <a:bodyPr/>
                    <a:lstStyle/>
                    <a:p>
                      <a:pPr algn="ctr"/>
                      <a:r>
                        <a:rPr lang="en-GB" sz="800" b="1" dirty="0"/>
                        <a:t>Waste Recycling </a:t>
                      </a:r>
                    </a:p>
                  </a:txBody>
                  <a:tcPr>
                    <a:solidFill>
                      <a:schemeClr val="accent2">
                        <a:lumMod val="40000"/>
                        <a:lumOff val="60000"/>
                      </a:schemeClr>
                    </a:solidFill>
                  </a:tcPr>
                </a:tc>
                <a:extLst>
                  <a:ext uri="{0D108BD9-81ED-4DB2-BD59-A6C34878D82A}">
                    <a16:rowId xmlns:a16="http://schemas.microsoft.com/office/drawing/2014/main" val="2489732624"/>
                  </a:ext>
                </a:extLst>
              </a:tr>
              <a:tr h="931316">
                <a:tc>
                  <a:txBody>
                    <a:bodyPr/>
                    <a:lstStyle/>
                    <a:p>
                      <a:r>
                        <a:rPr lang="en-GB" sz="800" b="1" dirty="0"/>
                        <a:t>Creating green spaces in urban areas can improve places for people who want to live there. </a:t>
                      </a:r>
                    </a:p>
                    <a:p>
                      <a:pPr marL="171450" indent="-171450">
                        <a:buFont typeface="Arial" panose="020B0604020202020204" pitchFamily="34" charset="0"/>
                        <a:buChar char="•"/>
                      </a:pPr>
                      <a:r>
                        <a:rPr lang="en-GB" sz="800" dirty="0"/>
                        <a:t>Provide natural cooler areas for people to relax in. </a:t>
                      </a:r>
                    </a:p>
                    <a:p>
                      <a:pPr marL="171450" indent="-171450">
                        <a:buFont typeface="Arial" panose="020B0604020202020204" pitchFamily="34" charset="0"/>
                        <a:buChar char="•"/>
                      </a:pPr>
                      <a:r>
                        <a:rPr lang="en-GB" sz="800" dirty="0"/>
                        <a:t>Encourages people to exercise. </a:t>
                      </a:r>
                    </a:p>
                    <a:p>
                      <a:pPr marL="171450" indent="-171450">
                        <a:buFont typeface="Arial" panose="020B0604020202020204" pitchFamily="34" charset="0"/>
                        <a:buChar char="•"/>
                      </a:pPr>
                      <a:r>
                        <a:rPr lang="en-GB" sz="800" dirty="0"/>
                        <a:t>Reduces the risk of flooding from surface runoff. </a:t>
                      </a:r>
                    </a:p>
                  </a:txBody>
                  <a:tcPr>
                    <a:solidFill>
                      <a:schemeClr val="accent2">
                        <a:lumMod val="20000"/>
                        <a:lumOff val="80000"/>
                      </a:schemeClr>
                    </a:solidFill>
                  </a:tcPr>
                </a:tc>
                <a:tc>
                  <a:txBody>
                    <a:bodyPr/>
                    <a:lstStyle/>
                    <a:p>
                      <a:r>
                        <a:rPr lang="en-GB" sz="800" b="1" dirty="0"/>
                        <a:t>More recycling means fewer resources are used. Less waste reduces the amount that eventually goes to landfill.</a:t>
                      </a:r>
                    </a:p>
                    <a:p>
                      <a:pPr marL="171450" indent="-171450">
                        <a:buFont typeface="Arial" panose="020B0604020202020204" pitchFamily="34" charset="0"/>
                        <a:buChar char="•"/>
                      </a:pPr>
                      <a:r>
                        <a:rPr lang="en-GB" sz="800" dirty="0"/>
                        <a:t>Collection of household waste. </a:t>
                      </a:r>
                    </a:p>
                    <a:p>
                      <a:pPr marL="171450" indent="-171450">
                        <a:buFont typeface="Arial" panose="020B0604020202020204" pitchFamily="34" charset="0"/>
                        <a:buChar char="•"/>
                      </a:pPr>
                      <a:r>
                        <a:rPr lang="en-GB" sz="800" dirty="0"/>
                        <a:t>More local recycling facilities.</a:t>
                      </a:r>
                    </a:p>
                    <a:p>
                      <a:pPr marL="171450" indent="-171450">
                        <a:buFont typeface="Arial" panose="020B0604020202020204" pitchFamily="34" charset="0"/>
                        <a:buChar char="•"/>
                      </a:pPr>
                      <a:r>
                        <a:rPr lang="en-GB" sz="800" dirty="0"/>
                        <a:t>Greater awareness of the benefits in recycling.  </a:t>
                      </a:r>
                    </a:p>
                  </a:txBody>
                  <a:tcPr>
                    <a:solidFill>
                      <a:schemeClr val="accent2">
                        <a:lumMod val="20000"/>
                        <a:lumOff val="80000"/>
                      </a:schemeClr>
                    </a:solidFill>
                  </a:tcPr>
                </a:tc>
                <a:extLst>
                  <a:ext uri="{0D108BD9-81ED-4DB2-BD59-A6C34878D82A}">
                    <a16:rowId xmlns:a16="http://schemas.microsoft.com/office/drawing/2014/main" val="1061325016"/>
                  </a:ext>
                </a:extLst>
              </a:tr>
            </a:tbl>
          </a:graphicData>
        </a:graphic>
      </p:graphicFrame>
      <p:graphicFrame>
        <p:nvGraphicFramePr>
          <p:cNvPr id="45" name="Table 44">
            <a:extLst>
              <a:ext uri="{FF2B5EF4-FFF2-40B4-BE49-F238E27FC236}">
                <a16:creationId xmlns:a16="http://schemas.microsoft.com/office/drawing/2014/main" id="{A50BDD5D-0F1A-401A-8BC0-D1C1C1B88B84}"/>
              </a:ext>
            </a:extLst>
          </p:cNvPr>
          <p:cNvGraphicFramePr>
            <a:graphicFrameLocks noGrp="1"/>
          </p:cNvGraphicFramePr>
          <p:nvPr>
            <p:extLst>
              <p:ext uri="{D42A27DB-BD31-4B8C-83A1-F6EECF244321}">
                <p14:modId xmlns:p14="http://schemas.microsoft.com/office/powerpoint/2010/main" val="1044367908"/>
              </p:ext>
            </p:extLst>
          </p:nvPr>
        </p:nvGraphicFramePr>
        <p:xfrm>
          <a:off x="6539698" y="-1"/>
          <a:ext cx="3364030" cy="4404360"/>
        </p:xfrm>
        <a:graphic>
          <a:graphicData uri="http://schemas.openxmlformats.org/drawingml/2006/table">
            <a:tbl>
              <a:tblPr firstRow="1" bandRow="1">
                <a:tableStyleId>{21E4AEA4-8DFA-4A89-87EB-49C32662AFE0}</a:tableStyleId>
              </a:tblPr>
              <a:tblGrid>
                <a:gridCol w="1682015">
                  <a:extLst>
                    <a:ext uri="{9D8B030D-6E8A-4147-A177-3AD203B41FA5}">
                      <a16:colId xmlns:a16="http://schemas.microsoft.com/office/drawing/2014/main" val="2808857964"/>
                    </a:ext>
                  </a:extLst>
                </a:gridCol>
                <a:gridCol w="1682015">
                  <a:extLst>
                    <a:ext uri="{9D8B030D-6E8A-4147-A177-3AD203B41FA5}">
                      <a16:colId xmlns:a16="http://schemas.microsoft.com/office/drawing/2014/main" val="3572001898"/>
                    </a:ext>
                  </a:extLst>
                </a:gridCol>
              </a:tblGrid>
              <a:tr h="219079">
                <a:tc gridSpan="2">
                  <a:txBody>
                    <a:bodyPr/>
                    <a:lstStyle/>
                    <a:p>
                      <a:pPr algn="ctr"/>
                      <a:r>
                        <a:rPr lang="en-GB" sz="900" dirty="0"/>
                        <a:t>Traffic Management</a:t>
                      </a:r>
                    </a:p>
                  </a:txBody>
                  <a:tcPr/>
                </a:tc>
                <a:tc hMerge="1">
                  <a:txBody>
                    <a:bodyPr/>
                    <a:lstStyle/>
                    <a:p>
                      <a:endParaRPr lang="en-GB"/>
                    </a:p>
                  </a:txBody>
                  <a:tcPr/>
                </a:tc>
                <a:extLst>
                  <a:ext uri="{0D108BD9-81ED-4DB2-BD59-A6C34878D82A}">
                    <a16:rowId xmlns:a16="http://schemas.microsoft.com/office/drawing/2014/main" val="372599484"/>
                  </a:ext>
                </a:extLst>
              </a:tr>
              <a:tr h="446594">
                <a:tc gridSpan="2">
                  <a:txBody>
                    <a:bodyPr/>
                    <a:lstStyle/>
                    <a:p>
                      <a:pPr algn="ctr"/>
                      <a:r>
                        <a:rPr lang="en-GB" sz="800" b="1" dirty="0"/>
                        <a:t>Urban areas are busy places with many people travelling by different modes of transport. This has caused urban areas to experience different traffic congestion that can lead to various problems. </a:t>
                      </a:r>
                    </a:p>
                  </a:txBody>
                  <a:tcPr anchor="ctr">
                    <a:solidFill>
                      <a:schemeClr val="accent1">
                        <a:lumMod val="20000"/>
                        <a:lumOff val="80000"/>
                      </a:schemeClr>
                    </a:solidFill>
                  </a:tcPr>
                </a:tc>
                <a:tc hMerge="1">
                  <a:txBody>
                    <a:bodyPr/>
                    <a:lstStyle/>
                    <a:p>
                      <a:endParaRPr lang="en-GB"/>
                    </a:p>
                  </a:txBody>
                  <a:tcPr/>
                </a:tc>
                <a:extLst>
                  <a:ext uri="{0D108BD9-81ED-4DB2-BD59-A6C34878D82A}">
                    <a16:rowId xmlns:a16="http://schemas.microsoft.com/office/drawing/2014/main" val="4110457752"/>
                  </a:ext>
                </a:extLst>
              </a:tr>
              <a:tr h="208411">
                <a:tc>
                  <a:txBody>
                    <a:bodyPr/>
                    <a:lstStyle/>
                    <a:p>
                      <a:pPr algn="ctr"/>
                      <a:r>
                        <a:rPr lang="en-GB" sz="800" b="1" dirty="0"/>
                        <a:t>Environmental problems</a:t>
                      </a:r>
                    </a:p>
                  </a:txBody>
                  <a:tcPr anchor="ctr">
                    <a:solidFill>
                      <a:schemeClr val="accent2">
                        <a:lumMod val="40000"/>
                        <a:lumOff val="60000"/>
                      </a:schemeClr>
                    </a:solidFill>
                  </a:tcPr>
                </a:tc>
                <a:tc rowSpan="2">
                  <a:txBody>
                    <a:bodyPr/>
                    <a:lstStyle/>
                    <a:p>
                      <a:pPr algn="ctr"/>
                      <a:endParaRPr lang="en-GB" sz="800" b="1" dirty="0"/>
                    </a:p>
                  </a:txBody>
                  <a:tcPr/>
                </a:tc>
                <a:extLst>
                  <a:ext uri="{0D108BD9-81ED-4DB2-BD59-A6C34878D82A}">
                    <a16:rowId xmlns:a16="http://schemas.microsoft.com/office/drawing/2014/main" val="2638570990"/>
                  </a:ext>
                </a:extLst>
              </a:tr>
              <a:tr h="565685">
                <a:tc>
                  <a:txBody>
                    <a:bodyPr/>
                    <a:lstStyle/>
                    <a:p>
                      <a:pPr marL="171450" indent="-171450" algn="ctr">
                        <a:buFont typeface="Arial" panose="020B0604020202020204" pitchFamily="34" charset="0"/>
                        <a:buChar char="•"/>
                      </a:pPr>
                      <a:r>
                        <a:rPr lang="en-GB" sz="800" b="0" dirty="0"/>
                        <a:t>Traffic increases air pollution which releases greenhouse gases that is leading to climate change.</a:t>
                      </a:r>
                    </a:p>
                  </a:txBody>
                  <a:tcPr anchor="ctr"/>
                </a:tc>
                <a:tc vMerge="1">
                  <a:txBody>
                    <a:bodyPr/>
                    <a:lstStyle/>
                    <a:p>
                      <a:pPr algn="ctr"/>
                      <a:endParaRPr lang="en-GB" sz="800" b="1" dirty="0"/>
                    </a:p>
                  </a:txBody>
                  <a:tcPr/>
                </a:tc>
                <a:extLst>
                  <a:ext uri="{0D108BD9-81ED-4DB2-BD59-A6C34878D82A}">
                    <a16:rowId xmlns:a16="http://schemas.microsoft.com/office/drawing/2014/main" val="900756810"/>
                  </a:ext>
                </a:extLst>
              </a:tr>
              <a:tr h="2084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1" dirty="0"/>
                        <a:t>Economic problems</a:t>
                      </a:r>
                    </a:p>
                  </a:txBody>
                  <a:tcPr anchor="ctr">
                    <a:solidFill>
                      <a:schemeClr val="accent2">
                        <a:lumMod val="40000"/>
                        <a:lumOff val="60000"/>
                      </a:schemeClr>
                    </a:solidFill>
                  </a:tcPr>
                </a:tc>
                <a:tc>
                  <a:txBody>
                    <a:bodyPr/>
                    <a:lstStyle/>
                    <a:p>
                      <a:pPr algn="ctr"/>
                      <a:r>
                        <a:rPr lang="en-GB" sz="800" b="1" dirty="0"/>
                        <a:t>Social Problems </a:t>
                      </a:r>
                    </a:p>
                  </a:txBody>
                  <a:tcPr anchor="ctr">
                    <a:solidFill>
                      <a:schemeClr val="accent2">
                        <a:lumMod val="40000"/>
                        <a:lumOff val="60000"/>
                      </a:schemeClr>
                    </a:solidFill>
                  </a:tcPr>
                </a:tc>
                <a:extLst>
                  <a:ext uri="{0D108BD9-81ED-4DB2-BD59-A6C34878D82A}">
                    <a16:rowId xmlns:a16="http://schemas.microsoft.com/office/drawing/2014/main" val="816530019"/>
                  </a:ext>
                </a:extLst>
              </a:tr>
              <a:tr h="684778">
                <a:tc>
                  <a:txBody>
                    <a:bodyPr/>
                    <a:lstStyle/>
                    <a:p>
                      <a:pPr marL="171450" marR="0" lvl="0" indent="-1714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b="0" dirty="0"/>
                        <a:t>Congestion can make people late for work and business deliveries take longer. This can cause companies to loose money.</a:t>
                      </a:r>
                    </a:p>
                  </a:txBody>
                  <a:tcPr anchor="ctr"/>
                </a:tc>
                <a:tc>
                  <a:txBody>
                    <a:bodyPr/>
                    <a:lstStyle/>
                    <a:p>
                      <a:pPr marL="171450" indent="-171450" algn="ctr">
                        <a:buFont typeface="Arial" panose="020B0604020202020204" pitchFamily="34" charset="0"/>
                        <a:buChar char="•"/>
                      </a:pPr>
                      <a:r>
                        <a:rPr lang="en-GB" sz="800" b="0" dirty="0"/>
                        <a:t>There is a greater risk of accidents and congestion is a cause of frustration. Traffic can also lead to health issues  for pedestrians.</a:t>
                      </a:r>
                    </a:p>
                  </a:txBody>
                  <a:tcPr anchor="ctr"/>
                </a:tc>
                <a:extLst>
                  <a:ext uri="{0D108BD9-81ED-4DB2-BD59-A6C34878D82A}">
                    <a16:rowId xmlns:a16="http://schemas.microsoft.com/office/drawing/2014/main" val="517161764"/>
                  </a:ext>
                </a:extLst>
              </a:tr>
              <a:tr h="204474">
                <a:tc gridSpan="2">
                  <a:txBody>
                    <a:bodyPr/>
                    <a:lstStyle/>
                    <a:p>
                      <a:pPr algn="ctr"/>
                      <a:r>
                        <a:rPr lang="en-GB" sz="800" b="1" dirty="0"/>
                        <a:t>Congestion Solutions </a:t>
                      </a:r>
                    </a:p>
                  </a:txBody>
                  <a:tcPr>
                    <a:solidFill>
                      <a:schemeClr val="accent2">
                        <a:lumMod val="40000"/>
                        <a:lumOff val="60000"/>
                      </a:schemeClr>
                    </a:solidFill>
                  </a:tcPr>
                </a:tc>
                <a:tc hMerge="1">
                  <a:txBody>
                    <a:bodyPr/>
                    <a:lstStyle/>
                    <a:p>
                      <a:endParaRPr lang="en-GB"/>
                    </a:p>
                  </a:txBody>
                  <a:tcPr/>
                </a:tc>
                <a:extLst>
                  <a:ext uri="{0D108BD9-81ED-4DB2-BD59-A6C34878D82A}">
                    <a16:rowId xmlns:a16="http://schemas.microsoft.com/office/drawing/2014/main" val="3794847106"/>
                  </a:ext>
                </a:extLst>
              </a:tr>
              <a:tr h="1723420">
                <a:tc>
                  <a:txBody>
                    <a:bodyPr/>
                    <a:lstStyle/>
                    <a:p>
                      <a:pPr marL="171450" indent="-171450" algn="l">
                        <a:buFont typeface="Arial" panose="020B0604020202020204" pitchFamily="34" charset="0"/>
                        <a:buChar char="•"/>
                      </a:pPr>
                      <a:r>
                        <a:rPr lang="en-GB" sz="800" b="0" dirty="0"/>
                        <a:t>Widen roads to allow more traffic to flow easily.</a:t>
                      </a:r>
                    </a:p>
                    <a:p>
                      <a:pPr marL="171450" indent="-171450" algn="l">
                        <a:buFont typeface="Arial" panose="020B0604020202020204" pitchFamily="34" charset="0"/>
                        <a:buChar char="•"/>
                      </a:pPr>
                      <a:r>
                        <a:rPr lang="en-GB" sz="800" b="0" dirty="0"/>
                        <a:t>Build ring roads and bypasses to keep through traffic out of city centres. </a:t>
                      </a:r>
                    </a:p>
                    <a:p>
                      <a:pPr marL="171450" indent="-171450" algn="l">
                        <a:buFont typeface="Arial" panose="020B0604020202020204" pitchFamily="34" charset="0"/>
                        <a:buChar char="•"/>
                      </a:pPr>
                      <a:r>
                        <a:rPr lang="en-GB" sz="800" b="0" dirty="0"/>
                        <a:t>Introduce park and ride schemes to reduce car use.</a:t>
                      </a:r>
                    </a:p>
                    <a:p>
                      <a:pPr marL="171450" indent="-171450" algn="l">
                        <a:buFont typeface="Arial" panose="020B0604020202020204" pitchFamily="34" charset="0"/>
                        <a:buChar char="•"/>
                      </a:pPr>
                      <a:r>
                        <a:rPr lang="en-GB" sz="800" b="0" dirty="0"/>
                        <a:t>Encourage car-sharing schemes in work places.</a:t>
                      </a:r>
                    </a:p>
                    <a:p>
                      <a:pPr marL="171450" indent="-171450" algn="l">
                        <a:buFont typeface="Arial" panose="020B0604020202020204" pitchFamily="34" charset="0"/>
                        <a:buChar char="•"/>
                      </a:pPr>
                      <a:r>
                        <a:rPr lang="en-GB" sz="800" b="0" dirty="0"/>
                        <a:t>Have public transport, cycle lanes &amp; cycle hire schemes.</a:t>
                      </a:r>
                    </a:p>
                    <a:p>
                      <a:pPr marL="171450" indent="-171450" algn="l">
                        <a:buFont typeface="Arial" panose="020B0604020202020204" pitchFamily="34" charset="0"/>
                        <a:buChar char="•"/>
                      </a:pPr>
                      <a:r>
                        <a:rPr lang="en-GB" sz="800" b="0" dirty="0"/>
                        <a:t>Having congestion charges discourages drivers from entering the busy city centres.</a:t>
                      </a:r>
                    </a:p>
                  </a:txBody>
                  <a:tcPr>
                    <a:solidFill>
                      <a:schemeClr val="accent1">
                        <a:lumMod val="20000"/>
                        <a:lumOff val="80000"/>
                      </a:schemeClr>
                    </a:solidFill>
                  </a:tcPr>
                </a:tc>
                <a:tc>
                  <a:txBody>
                    <a:bodyPr/>
                    <a:lstStyle/>
                    <a:p>
                      <a:pPr algn="ctr"/>
                      <a:endParaRPr lang="en-GB" sz="800" b="1" dirty="0"/>
                    </a:p>
                  </a:txBody>
                  <a:tcPr/>
                </a:tc>
                <a:extLst>
                  <a:ext uri="{0D108BD9-81ED-4DB2-BD59-A6C34878D82A}">
                    <a16:rowId xmlns:a16="http://schemas.microsoft.com/office/drawing/2014/main" val="3008409922"/>
                  </a:ext>
                </a:extLst>
              </a:tr>
            </a:tbl>
          </a:graphicData>
        </a:graphic>
      </p:graphicFrame>
      <p:pic>
        <p:nvPicPr>
          <p:cNvPr id="47" name="Picture 46">
            <a:extLst>
              <a:ext uri="{FF2B5EF4-FFF2-40B4-BE49-F238E27FC236}">
                <a16:creationId xmlns:a16="http://schemas.microsoft.com/office/drawing/2014/main" id="{1F340B1F-128C-45A3-B432-04DAADE237F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229949" y="686937"/>
            <a:ext cx="1664653" cy="794683"/>
          </a:xfrm>
          <a:prstGeom prst="rect">
            <a:avLst/>
          </a:prstGeom>
        </p:spPr>
      </p:pic>
      <p:pic>
        <p:nvPicPr>
          <p:cNvPr id="49" name="Picture 48">
            <a:extLst>
              <a:ext uri="{FF2B5EF4-FFF2-40B4-BE49-F238E27FC236}">
                <a16:creationId xmlns:a16="http://schemas.microsoft.com/office/drawing/2014/main" id="{87D66A74-20F6-4A72-8AB6-8F7780E3B1A7}"/>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9832" b="13803"/>
          <a:stretch/>
        </p:blipFill>
        <p:spPr>
          <a:xfrm>
            <a:off x="8237460" y="2609469"/>
            <a:ext cx="1649633" cy="817450"/>
          </a:xfrm>
          <a:prstGeom prst="rect">
            <a:avLst/>
          </a:prstGeom>
        </p:spPr>
      </p:pic>
      <p:pic>
        <p:nvPicPr>
          <p:cNvPr id="51" name="Picture 50">
            <a:extLst>
              <a:ext uri="{FF2B5EF4-FFF2-40B4-BE49-F238E27FC236}">
                <a16:creationId xmlns:a16="http://schemas.microsoft.com/office/drawing/2014/main" id="{66F53C22-464D-445C-845E-8634DD80078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241432" y="3448050"/>
            <a:ext cx="1645661" cy="956310"/>
          </a:xfrm>
          <a:prstGeom prst="rect">
            <a:avLst/>
          </a:prstGeom>
        </p:spPr>
      </p:pic>
      <p:graphicFrame>
        <p:nvGraphicFramePr>
          <p:cNvPr id="52" name="Table 51">
            <a:extLst>
              <a:ext uri="{FF2B5EF4-FFF2-40B4-BE49-F238E27FC236}">
                <a16:creationId xmlns:a16="http://schemas.microsoft.com/office/drawing/2014/main" id="{8AB2D817-8329-4010-BF02-5FE5FCF77277}"/>
              </a:ext>
            </a:extLst>
          </p:cNvPr>
          <p:cNvGraphicFramePr>
            <a:graphicFrameLocks noGrp="1"/>
          </p:cNvGraphicFramePr>
          <p:nvPr>
            <p:extLst>
              <p:ext uri="{D42A27DB-BD31-4B8C-83A1-F6EECF244321}">
                <p14:modId xmlns:p14="http://schemas.microsoft.com/office/powerpoint/2010/main" val="1003049446"/>
              </p:ext>
            </p:extLst>
          </p:nvPr>
        </p:nvGraphicFramePr>
        <p:xfrm>
          <a:off x="6557982" y="4377041"/>
          <a:ext cx="3345746" cy="1213014"/>
        </p:xfrm>
        <a:graphic>
          <a:graphicData uri="http://schemas.openxmlformats.org/drawingml/2006/table">
            <a:tbl>
              <a:tblPr firstRow="1" bandRow="1">
                <a:tableStyleId>{21E4AEA4-8DFA-4A89-87EB-49C32662AFE0}</a:tableStyleId>
              </a:tblPr>
              <a:tblGrid>
                <a:gridCol w="1672873">
                  <a:extLst>
                    <a:ext uri="{9D8B030D-6E8A-4147-A177-3AD203B41FA5}">
                      <a16:colId xmlns:a16="http://schemas.microsoft.com/office/drawing/2014/main" val="3912018635"/>
                    </a:ext>
                  </a:extLst>
                </a:gridCol>
                <a:gridCol w="1672873">
                  <a:extLst>
                    <a:ext uri="{9D8B030D-6E8A-4147-A177-3AD203B41FA5}">
                      <a16:colId xmlns:a16="http://schemas.microsoft.com/office/drawing/2014/main" val="645942140"/>
                    </a:ext>
                  </a:extLst>
                </a:gridCol>
              </a:tblGrid>
              <a:tr h="199931">
                <a:tc gridSpan="2">
                  <a:txBody>
                    <a:bodyPr/>
                    <a:lstStyle/>
                    <a:p>
                      <a:pPr algn="ctr"/>
                      <a:r>
                        <a:rPr lang="en-GB" sz="800" dirty="0"/>
                        <a:t>Traffic Management Example: Bristol</a:t>
                      </a:r>
                    </a:p>
                  </a:txBody>
                  <a:tcPr/>
                </a:tc>
                <a:tc hMerge="1">
                  <a:txBody>
                    <a:bodyPr/>
                    <a:lstStyle/>
                    <a:p>
                      <a:endParaRPr lang="en-GB"/>
                    </a:p>
                  </a:txBody>
                  <a:tcPr/>
                </a:tc>
                <a:extLst>
                  <a:ext uri="{0D108BD9-81ED-4DB2-BD59-A6C34878D82A}">
                    <a16:rowId xmlns:a16="http://schemas.microsoft.com/office/drawing/2014/main" val="892830019"/>
                  </a:ext>
                </a:extLst>
              </a:tr>
              <a:tr h="999654">
                <a:tc>
                  <a:txBody>
                    <a:bodyPr/>
                    <a:lstStyle/>
                    <a:p>
                      <a:pPr algn="ctr"/>
                      <a:r>
                        <a:rPr lang="en-GB" sz="800" dirty="0"/>
                        <a:t>In 2012 Bristol was the most congested city in the UK. Now the city aims to develop it’s integrated transport system to encourage more people to use the public transport. The city has also invested in cycle routes and hiring schemes. </a:t>
                      </a:r>
                    </a:p>
                  </a:txBody>
                  <a:tcPr>
                    <a:solidFill>
                      <a:schemeClr val="accent1">
                        <a:lumMod val="20000"/>
                        <a:lumOff val="80000"/>
                      </a:schemeClr>
                    </a:solidFill>
                  </a:tcPr>
                </a:tc>
                <a:tc>
                  <a:txBody>
                    <a:bodyPr/>
                    <a:lstStyle/>
                    <a:p>
                      <a:endParaRPr lang="en-GB" dirty="0"/>
                    </a:p>
                  </a:txBody>
                  <a:tcPr>
                    <a:solidFill>
                      <a:schemeClr val="bg1"/>
                    </a:solidFill>
                  </a:tcPr>
                </a:tc>
                <a:extLst>
                  <a:ext uri="{0D108BD9-81ED-4DB2-BD59-A6C34878D82A}">
                    <a16:rowId xmlns:a16="http://schemas.microsoft.com/office/drawing/2014/main" val="3343373861"/>
                  </a:ext>
                </a:extLst>
              </a:tr>
            </a:tbl>
          </a:graphicData>
        </a:graphic>
      </p:graphicFrame>
      <p:pic>
        <p:nvPicPr>
          <p:cNvPr id="54" name="Picture 53">
            <a:extLst>
              <a:ext uri="{FF2B5EF4-FFF2-40B4-BE49-F238E27FC236}">
                <a16:creationId xmlns:a16="http://schemas.microsoft.com/office/drawing/2014/main" id="{CA85E7B3-5B3B-4562-8C75-263A955F25CA}"/>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237459" y="4623868"/>
            <a:ext cx="1649633" cy="952758"/>
          </a:xfrm>
          <a:prstGeom prst="rect">
            <a:avLst/>
          </a:prstGeom>
        </p:spPr>
      </p:pic>
      <p:pic>
        <p:nvPicPr>
          <p:cNvPr id="59" name="Picture 58">
            <a:extLst>
              <a:ext uri="{FF2B5EF4-FFF2-40B4-BE49-F238E27FC236}">
                <a16:creationId xmlns:a16="http://schemas.microsoft.com/office/drawing/2014/main" id="{6559B8CF-C799-4148-93E7-5B0A7FAD0D91}"/>
              </a:ext>
            </a:extLst>
          </p:cNvPr>
          <p:cNvPicPr>
            <a:picLocks noChangeAspect="1"/>
          </p:cNvPicPr>
          <p:nvPr/>
        </p:nvPicPr>
        <p:blipFill>
          <a:blip r:embed="rId1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56942" y="667551"/>
            <a:ext cx="178167" cy="293291"/>
          </a:xfrm>
          <a:prstGeom prst="rect">
            <a:avLst/>
          </a:prstGeom>
        </p:spPr>
      </p:pic>
      <p:pic>
        <p:nvPicPr>
          <p:cNvPr id="63" name="Picture 62">
            <a:extLst>
              <a:ext uri="{FF2B5EF4-FFF2-40B4-BE49-F238E27FC236}">
                <a16:creationId xmlns:a16="http://schemas.microsoft.com/office/drawing/2014/main" id="{3B40B2FA-5361-4671-B884-3463961FAF3E}"/>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230650" y="1899030"/>
            <a:ext cx="328847" cy="328847"/>
          </a:xfrm>
          <a:prstGeom prst="rect">
            <a:avLst/>
          </a:prstGeom>
        </p:spPr>
      </p:pic>
      <p:pic>
        <p:nvPicPr>
          <p:cNvPr id="65" name="Picture 64">
            <a:extLst>
              <a:ext uri="{FF2B5EF4-FFF2-40B4-BE49-F238E27FC236}">
                <a16:creationId xmlns:a16="http://schemas.microsoft.com/office/drawing/2014/main" id="{612C19C3-D2AD-4C7C-B807-A3D5DD5BC39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222209" y="1950720"/>
            <a:ext cx="293806" cy="277157"/>
          </a:xfrm>
          <a:prstGeom prst="rect">
            <a:avLst/>
          </a:prstGeom>
        </p:spPr>
      </p:pic>
      <p:pic>
        <p:nvPicPr>
          <p:cNvPr id="67" name="Picture 66">
            <a:extLst>
              <a:ext uri="{FF2B5EF4-FFF2-40B4-BE49-F238E27FC236}">
                <a16:creationId xmlns:a16="http://schemas.microsoft.com/office/drawing/2014/main" id="{AACCC392-4AD5-476E-ADF4-83A4A3CD3F1A}"/>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291235" y="686937"/>
            <a:ext cx="251348" cy="273905"/>
          </a:xfrm>
          <a:prstGeom prst="rect">
            <a:avLst/>
          </a:prstGeom>
        </p:spPr>
      </p:pic>
      <p:pic>
        <p:nvPicPr>
          <p:cNvPr id="71" name="Picture 70">
            <a:extLst>
              <a:ext uri="{FF2B5EF4-FFF2-40B4-BE49-F238E27FC236}">
                <a16:creationId xmlns:a16="http://schemas.microsoft.com/office/drawing/2014/main" id="{E78D30DF-E8CC-4448-9EDB-0B1BBF8AF133}"/>
              </a:ext>
            </a:extLst>
          </p:cNvPr>
          <p:cNvPicPr>
            <a:picLocks noChangeAspect="1"/>
          </p:cNvPicPr>
          <p:nvPr/>
        </p:nvPicPr>
        <p:blipFill>
          <a:blip r:embed="rId1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9666232" y="23232"/>
            <a:ext cx="211118" cy="369301"/>
          </a:xfrm>
          <a:prstGeom prst="rect">
            <a:avLst/>
          </a:prstGeom>
        </p:spPr>
      </p:pic>
      <p:pic>
        <p:nvPicPr>
          <p:cNvPr id="73" name="Picture 72">
            <a:extLst>
              <a:ext uri="{FF2B5EF4-FFF2-40B4-BE49-F238E27FC236}">
                <a16:creationId xmlns:a16="http://schemas.microsoft.com/office/drawing/2014/main" id="{E52B3327-8B52-4FBB-BD21-3F0D09C845A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264300" y="6150450"/>
            <a:ext cx="275398" cy="317028"/>
          </a:xfrm>
          <a:prstGeom prst="rect">
            <a:avLst/>
          </a:prstGeom>
        </p:spPr>
      </p:pic>
      <p:pic>
        <p:nvPicPr>
          <p:cNvPr id="40" name="Picture 39">
            <a:extLst>
              <a:ext uri="{FF2B5EF4-FFF2-40B4-BE49-F238E27FC236}">
                <a16:creationId xmlns:a16="http://schemas.microsoft.com/office/drawing/2014/main" id="{A2978A88-6DAB-4775-8894-5C2D1B8D2852}"/>
              </a:ext>
            </a:extLst>
          </p:cNvPr>
          <p:cNvPicPr>
            <a:picLocks noChangeAspect="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9594666" y="5421526"/>
            <a:ext cx="354250" cy="480241"/>
          </a:xfrm>
          <a:prstGeom prst="rect">
            <a:avLst/>
          </a:prstGeom>
        </p:spPr>
      </p:pic>
      <p:sp>
        <p:nvSpPr>
          <p:cNvPr id="80" name="Oval 79">
            <a:extLst>
              <a:ext uri="{FF2B5EF4-FFF2-40B4-BE49-F238E27FC236}">
                <a16:creationId xmlns:a16="http://schemas.microsoft.com/office/drawing/2014/main" id="{9505EB1C-C376-4F5F-804E-FAD165A821B7}"/>
              </a:ext>
            </a:extLst>
          </p:cNvPr>
          <p:cNvSpPr/>
          <p:nvPr/>
        </p:nvSpPr>
        <p:spPr>
          <a:xfrm>
            <a:off x="2950535" y="3927248"/>
            <a:ext cx="197940" cy="18223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7" name="Picture 76">
            <a:extLst>
              <a:ext uri="{FF2B5EF4-FFF2-40B4-BE49-F238E27FC236}">
                <a16:creationId xmlns:a16="http://schemas.microsoft.com/office/drawing/2014/main" id="{174FED9A-279D-4D02-9D8D-28402A61F1E1}"/>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9544826" y="6150450"/>
            <a:ext cx="332524" cy="315898"/>
          </a:xfrm>
          <a:prstGeom prst="rect">
            <a:avLst/>
          </a:prstGeom>
        </p:spPr>
      </p:pic>
      <p:pic>
        <p:nvPicPr>
          <p:cNvPr id="79" name="Picture 78">
            <a:extLst>
              <a:ext uri="{FF2B5EF4-FFF2-40B4-BE49-F238E27FC236}">
                <a16:creationId xmlns:a16="http://schemas.microsoft.com/office/drawing/2014/main" id="{12E59E7F-EA9C-4CC3-8C14-AE54E70104E7}"/>
              </a:ext>
            </a:extLst>
          </p:cNvPr>
          <p:cNvPicPr>
            <a:picLocks noChangeAspect="1"/>
          </p:cNvPicPr>
          <p:nvPr/>
        </p:nvPicPr>
        <p:blipFill>
          <a:blip r:embed="rId2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rot="667851">
            <a:off x="2927866" y="3892607"/>
            <a:ext cx="241560" cy="241560"/>
          </a:xfrm>
          <a:prstGeom prst="rect">
            <a:avLst/>
          </a:prstGeom>
        </p:spPr>
      </p:pic>
      <p:pic>
        <p:nvPicPr>
          <p:cNvPr id="82" name="Picture 81">
            <a:extLst>
              <a:ext uri="{FF2B5EF4-FFF2-40B4-BE49-F238E27FC236}">
                <a16:creationId xmlns:a16="http://schemas.microsoft.com/office/drawing/2014/main" id="{FD418928-7A3B-4E36-85F4-AFA675DE30AD}"/>
              </a:ext>
            </a:extLst>
          </p:cNvPr>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1347309" y="3871562"/>
            <a:ext cx="341062" cy="234267"/>
          </a:xfrm>
          <a:prstGeom prst="rect">
            <a:avLst/>
          </a:prstGeom>
        </p:spPr>
      </p:pic>
      <p:pic>
        <p:nvPicPr>
          <p:cNvPr id="84" name="Picture 83">
            <a:extLst>
              <a:ext uri="{FF2B5EF4-FFF2-40B4-BE49-F238E27FC236}">
                <a16:creationId xmlns:a16="http://schemas.microsoft.com/office/drawing/2014/main" id="{BEF6F4B1-4D4B-4A34-AA35-6707C2F13DE5}"/>
              </a:ext>
            </a:extLst>
          </p:cNvPr>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6222209" y="5480393"/>
            <a:ext cx="449658" cy="389704"/>
          </a:xfrm>
          <a:prstGeom prst="rect">
            <a:avLst/>
          </a:prstGeom>
        </p:spPr>
      </p:pic>
      <p:pic>
        <p:nvPicPr>
          <p:cNvPr id="86" name="Picture 85">
            <a:extLst>
              <a:ext uri="{FF2B5EF4-FFF2-40B4-BE49-F238E27FC236}">
                <a16:creationId xmlns:a16="http://schemas.microsoft.com/office/drawing/2014/main" id="{58D744B6-67B7-4591-8B4A-D8566B77D0F2}"/>
              </a:ext>
            </a:extLst>
          </p:cNvPr>
          <p:cNvPicPr>
            <a:picLocks noChangeAspect="1"/>
          </p:cNvPicPr>
          <p:nvPr/>
        </p:nvPicPr>
        <p:blipFill>
          <a:blip r:embed="rId2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808012" y="3096666"/>
            <a:ext cx="637478" cy="637478"/>
          </a:xfrm>
          <a:prstGeom prst="rect">
            <a:avLst/>
          </a:prstGeom>
        </p:spPr>
      </p:pic>
    </p:spTree>
    <p:extLst>
      <p:ext uri="{BB962C8B-B14F-4D97-AF65-F5344CB8AC3E}">
        <p14:creationId xmlns:p14="http://schemas.microsoft.com/office/powerpoint/2010/main" val="237134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646629663"/>
              </p:ext>
            </p:extLst>
          </p:nvPr>
        </p:nvGraphicFramePr>
        <p:xfrm>
          <a:off x="38100" y="139700"/>
          <a:ext cx="9850693" cy="5821680"/>
        </p:xfrm>
        <a:graphic>
          <a:graphicData uri="http://schemas.openxmlformats.org/drawingml/2006/table">
            <a:tbl>
              <a:tblPr firstRow="1" bandRow="1">
                <a:tableStyleId>{21E4AEA4-8DFA-4A89-87EB-49C32662AFE0}</a:tableStyleId>
              </a:tblPr>
              <a:tblGrid>
                <a:gridCol w="2462673">
                  <a:extLst>
                    <a:ext uri="{9D8B030D-6E8A-4147-A177-3AD203B41FA5}">
                      <a16:colId xmlns:a16="http://schemas.microsoft.com/office/drawing/2014/main" val="204375177"/>
                    </a:ext>
                  </a:extLst>
                </a:gridCol>
                <a:gridCol w="2462673">
                  <a:extLst>
                    <a:ext uri="{9D8B030D-6E8A-4147-A177-3AD203B41FA5}">
                      <a16:colId xmlns:a16="http://schemas.microsoft.com/office/drawing/2014/main" val="292016768"/>
                    </a:ext>
                  </a:extLst>
                </a:gridCol>
                <a:gridCol w="4925347">
                  <a:extLst>
                    <a:ext uri="{9D8B030D-6E8A-4147-A177-3AD203B41FA5}">
                      <a16:colId xmlns:a16="http://schemas.microsoft.com/office/drawing/2014/main" val="4013552053"/>
                    </a:ext>
                  </a:extLst>
                </a:gridCol>
              </a:tblGrid>
              <a:tr h="244707">
                <a:tc gridSpan="3">
                  <a:txBody>
                    <a:bodyPr/>
                    <a:lstStyle/>
                    <a:p>
                      <a:pPr algn="ctr"/>
                      <a:r>
                        <a:rPr lang="en-GB" sz="1000" dirty="0"/>
                        <a:t>Urban Change in a Major NEE City</a:t>
                      </a:r>
                      <a:r>
                        <a:rPr lang="en-GB" sz="1000" baseline="0" dirty="0"/>
                        <a:t>: RIO DE JANEIRO Case Study</a:t>
                      </a:r>
                      <a:endParaRPr lang="en-GB" sz="10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493414973"/>
                  </a:ext>
                </a:extLst>
              </a:tr>
              <a:tr h="229413">
                <a:tc gridSpan="2">
                  <a:txBody>
                    <a:bodyPr/>
                    <a:lstStyle/>
                    <a:p>
                      <a:pPr algn="ctr"/>
                      <a:r>
                        <a:rPr lang="en-GB" sz="900" b="1" dirty="0"/>
                        <a:t>Location and Background</a:t>
                      </a:r>
                    </a:p>
                  </a:txBody>
                  <a:tcPr>
                    <a:solidFill>
                      <a:schemeClr val="accent2">
                        <a:lumMod val="60000"/>
                        <a:lumOff val="40000"/>
                      </a:schemeClr>
                    </a:solidFill>
                  </a:tcPr>
                </a:tc>
                <a:tc hMerge="1">
                  <a:txBody>
                    <a:bodyPr/>
                    <a:lstStyle/>
                    <a:p>
                      <a:endParaRPr lang="en-GB"/>
                    </a:p>
                  </a:txBody>
                  <a:tcPr/>
                </a:tc>
                <a:tc>
                  <a:txBody>
                    <a:bodyPr/>
                    <a:lstStyle/>
                    <a:p>
                      <a:pPr algn="ctr"/>
                      <a:r>
                        <a:rPr lang="en-GB" sz="900" b="1" dirty="0"/>
                        <a:t>City’s</a:t>
                      </a:r>
                      <a:r>
                        <a:rPr lang="en-GB" sz="900" b="1" baseline="0" dirty="0"/>
                        <a:t> Importance</a:t>
                      </a:r>
                      <a:endParaRPr lang="en-GB" sz="900" b="1" dirty="0"/>
                    </a:p>
                  </a:txBody>
                  <a:tcPr>
                    <a:solidFill>
                      <a:schemeClr val="accent2">
                        <a:lumMod val="60000"/>
                        <a:lumOff val="40000"/>
                      </a:schemeClr>
                    </a:solidFill>
                  </a:tcPr>
                </a:tc>
                <a:extLst>
                  <a:ext uri="{0D108BD9-81ED-4DB2-BD59-A6C34878D82A}">
                    <a16:rowId xmlns:a16="http://schemas.microsoft.com/office/drawing/2014/main" val="535031036"/>
                  </a:ext>
                </a:extLst>
              </a:tr>
              <a:tr h="1330598">
                <a:tc>
                  <a:txBody>
                    <a:bodyPr/>
                    <a:lstStyle/>
                    <a:p>
                      <a:pPr algn="l"/>
                      <a:r>
                        <a:rPr lang="en-GB" sz="900" b="0" dirty="0"/>
                        <a:t>Rio is a coastal city situated in</a:t>
                      </a:r>
                      <a:r>
                        <a:rPr lang="en-GB" sz="900" b="0" baseline="0" dirty="0"/>
                        <a:t> the South East region of Brazil within the continent of South America. It is the second most populated city in the country (6.5 million) after Sao Paulo.</a:t>
                      </a:r>
                      <a:endParaRPr lang="en-GB" sz="900" b="0" dirty="0"/>
                    </a:p>
                  </a:txBody>
                  <a:tcPr>
                    <a:solidFill>
                      <a:schemeClr val="accent2">
                        <a:lumMod val="20000"/>
                        <a:lumOff val="80000"/>
                      </a:schemeClr>
                    </a:solidFill>
                  </a:tcPr>
                </a:tc>
                <a:tc>
                  <a:txBody>
                    <a:bodyPr/>
                    <a:lstStyle/>
                    <a:p>
                      <a:pPr algn="ctr"/>
                      <a:endParaRPr lang="en-GB" sz="900" b="0" dirty="0"/>
                    </a:p>
                  </a:txBody>
                  <a:tcPr>
                    <a:solidFill>
                      <a:schemeClr val="accent2">
                        <a:lumMod val="20000"/>
                        <a:lumOff val="80000"/>
                      </a:schemeClr>
                    </a:solidFill>
                  </a:tcPr>
                </a:tc>
                <a:tc>
                  <a:txBody>
                    <a:bodyPr/>
                    <a:lstStyle/>
                    <a:p>
                      <a:pPr marL="171450" indent="-171450" algn="l">
                        <a:buFont typeface="Arial" panose="020B0604020202020204" pitchFamily="34" charset="0"/>
                        <a:buChar char="•"/>
                      </a:pPr>
                      <a:r>
                        <a:rPr lang="en-GB" sz="900" b="0" dirty="0"/>
                        <a:t>Has the second largest GDP in Brazil It is headquarters to many of Brazil’s main companies, particularly with Oil and Gas.</a:t>
                      </a:r>
                    </a:p>
                    <a:p>
                      <a:pPr marL="171450" indent="-171450" algn="l">
                        <a:buFont typeface="Arial" panose="020B0604020202020204" pitchFamily="34" charset="0"/>
                        <a:buChar char="•"/>
                      </a:pPr>
                      <a:r>
                        <a:rPr lang="en-GB" sz="900" b="0" dirty="0"/>
                        <a:t>Sugar Loaf</a:t>
                      </a:r>
                      <a:r>
                        <a:rPr lang="en-GB" sz="900" b="0" baseline="0" dirty="0"/>
                        <a:t> mountain is world heritage site </a:t>
                      </a:r>
                    </a:p>
                    <a:p>
                      <a:pPr marL="171450" indent="-171450" algn="l">
                        <a:buFont typeface="Arial" panose="020B0604020202020204" pitchFamily="34" charset="0"/>
                        <a:buChar char="•"/>
                      </a:pPr>
                      <a:r>
                        <a:rPr lang="en-GB" sz="900" b="0" baseline="0" dirty="0"/>
                        <a:t>One of the most visited places in the Southern Hemisphere.  </a:t>
                      </a:r>
                    </a:p>
                    <a:p>
                      <a:pPr marL="171450" indent="-171450" algn="l">
                        <a:buFont typeface="Arial" panose="020B0604020202020204" pitchFamily="34" charset="0"/>
                        <a:buChar char="•"/>
                      </a:pPr>
                      <a:r>
                        <a:rPr lang="en-GB" sz="900" b="0" baseline="0" dirty="0"/>
                        <a:t>Hosted the 2014 World Cup and 2016 Summer Olympics.</a:t>
                      </a:r>
                    </a:p>
                    <a:p>
                      <a:pPr marL="171450" indent="-171450" algn="l">
                        <a:buFont typeface="Arial" panose="020B0604020202020204" pitchFamily="34" charset="0"/>
                        <a:buChar char="•"/>
                      </a:pPr>
                      <a:r>
                        <a:rPr lang="en-GB" sz="900" b="0" baseline="0" dirty="0"/>
                        <a:t>Christ the Redeemer is a new 7 wonder.</a:t>
                      </a:r>
                      <a:endParaRPr lang="en-GB" sz="900" b="0" dirty="0"/>
                    </a:p>
                  </a:txBody>
                  <a:tcPr>
                    <a:solidFill>
                      <a:schemeClr val="accent2">
                        <a:lumMod val="20000"/>
                        <a:lumOff val="80000"/>
                      </a:schemeClr>
                    </a:solidFill>
                  </a:tcPr>
                </a:tc>
                <a:extLst>
                  <a:ext uri="{0D108BD9-81ED-4DB2-BD59-A6C34878D82A}">
                    <a16:rowId xmlns:a16="http://schemas.microsoft.com/office/drawing/2014/main" val="677010289"/>
                  </a:ext>
                </a:extLst>
              </a:tr>
              <a:tr h="229413">
                <a:tc gridSpan="2">
                  <a:txBody>
                    <a:bodyPr/>
                    <a:lstStyle/>
                    <a:p>
                      <a:pPr algn="ctr"/>
                      <a:r>
                        <a:rPr lang="en-GB" sz="900" b="1" dirty="0"/>
                        <a:t>Migration to Rio De Janeiro</a:t>
                      </a:r>
                    </a:p>
                  </a:txBody>
                  <a:tcPr>
                    <a:solidFill>
                      <a:schemeClr val="accent2">
                        <a:lumMod val="60000"/>
                        <a:lumOff val="40000"/>
                      </a:schemeClr>
                    </a:solidFill>
                  </a:tcPr>
                </a:tc>
                <a:tc hMerge="1">
                  <a:txBody>
                    <a:bodyPr/>
                    <a:lstStyle/>
                    <a:p>
                      <a:endParaRPr lang="en-GB"/>
                    </a:p>
                  </a:txBody>
                  <a:tcPr/>
                </a:tc>
                <a:tc>
                  <a:txBody>
                    <a:bodyPr/>
                    <a:lstStyle/>
                    <a:p>
                      <a:pPr algn="ctr"/>
                      <a:r>
                        <a:rPr lang="en-GB" sz="900" b="1" dirty="0"/>
                        <a:t>City’s Opportunities</a:t>
                      </a:r>
                    </a:p>
                  </a:txBody>
                  <a:tcPr>
                    <a:solidFill>
                      <a:schemeClr val="accent2">
                        <a:lumMod val="60000"/>
                        <a:lumOff val="40000"/>
                      </a:schemeClr>
                    </a:solidFill>
                  </a:tcPr>
                </a:tc>
                <a:extLst>
                  <a:ext uri="{0D108BD9-81ED-4DB2-BD59-A6C34878D82A}">
                    <a16:rowId xmlns:a16="http://schemas.microsoft.com/office/drawing/2014/main" val="944550515"/>
                  </a:ext>
                </a:extLst>
              </a:tr>
              <a:tr h="588293">
                <a:tc rowSpan="3" gridSpan="2">
                  <a:txBody>
                    <a:bodyPr/>
                    <a:lstStyle/>
                    <a:p>
                      <a:pPr marL="0" indent="0" algn="l">
                        <a:buFont typeface="Arial" panose="020B0604020202020204" pitchFamily="34" charset="0"/>
                        <a:buNone/>
                      </a:pPr>
                      <a:r>
                        <a:rPr lang="en-GB" sz="900" b="0" dirty="0"/>
                        <a:t>The city began </a:t>
                      </a:r>
                      <a:r>
                        <a:rPr lang="en-GB" sz="900" b="0" baseline="0" dirty="0"/>
                        <a:t>when Portuguese settlers with slaves arrived in 1502. Since then, Rio has become home to various ethnic groups.</a:t>
                      </a:r>
                    </a:p>
                    <a:p>
                      <a:pPr marL="0" indent="0" algn="l">
                        <a:buFont typeface="Arial" panose="020B0604020202020204" pitchFamily="34" charset="0"/>
                        <a:buNone/>
                      </a:pPr>
                      <a:endParaRPr lang="en-GB" sz="900" b="0" baseline="0" dirty="0"/>
                    </a:p>
                    <a:p>
                      <a:pPr marL="0" indent="0" algn="l">
                        <a:buFont typeface="Arial" panose="020B0604020202020204" pitchFamily="34" charset="0"/>
                        <a:buNone/>
                      </a:pPr>
                      <a:r>
                        <a:rPr lang="en-GB" sz="900" b="0" baseline="0" dirty="0"/>
                        <a:t>However, more recently, millions of people have migrated from rural areas that have suffered from drought, lack of services and unemployment to Rio. People do this to search for a better quality of life. </a:t>
                      </a:r>
                    </a:p>
                    <a:p>
                      <a:pPr marL="0" indent="0" algn="l">
                        <a:buFont typeface="Arial" panose="020B0604020202020204" pitchFamily="34" charset="0"/>
                        <a:buNone/>
                      </a:pPr>
                      <a:endParaRPr lang="en-GB" sz="900" b="0" baseline="0" dirty="0"/>
                    </a:p>
                    <a:p>
                      <a:pPr marL="0" indent="0" algn="l">
                        <a:buFont typeface="Arial" panose="020B0604020202020204" pitchFamily="34" charset="0"/>
                        <a:buNone/>
                      </a:pPr>
                      <a:r>
                        <a:rPr lang="en-GB" sz="900" b="0" baseline="0" dirty="0"/>
                        <a:t>This expanding population has resulted in the rapid urbanisation of Rio de Janeiro.</a:t>
                      </a:r>
                    </a:p>
                  </a:txBody>
                  <a:tcPr/>
                </a:tc>
                <a:tc rowSpan="3" h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baseline="0" dirty="0">
                          <a:solidFill>
                            <a:srgbClr val="FF0000"/>
                          </a:solidFill>
                        </a:rPr>
                        <a:t>Social: </a:t>
                      </a:r>
                      <a:r>
                        <a:rPr lang="en-GB" sz="900" b="0" baseline="0" dirty="0"/>
                        <a:t>Standards of living are gradually improving. The Rio Carnival is an important cultural event for traditional dancing and music.</a:t>
                      </a:r>
                    </a:p>
                  </a:txBody>
                  <a:tcPr anchor="ctr"/>
                </a:tc>
                <a:extLst>
                  <a:ext uri="{0D108BD9-81ED-4DB2-BD59-A6C34878D82A}">
                    <a16:rowId xmlns:a16="http://schemas.microsoft.com/office/drawing/2014/main" val="85805621"/>
                  </a:ext>
                </a:extLst>
              </a:tr>
              <a:tr h="642357">
                <a:tc gridSpan="2" vMerge="1">
                  <a:txBody>
                    <a:bodyPr/>
                    <a:lstStyle/>
                    <a:p>
                      <a:endParaRPr lang="en-GB"/>
                    </a:p>
                  </a:txBody>
                  <a:tcPr/>
                </a:tc>
                <a:tc hMerge="1" vMerge="1">
                  <a:txBody>
                    <a:bodyPr/>
                    <a:lstStyle/>
                    <a:p>
                      <a:endParaRPr lang="en-GB"/>
                    </a:p>
                  </a:txBody>
                  <a:tcPr/>
                </a:tc>
                <a:tc>
                  <a:txBody>
                    <a:bodyPr/>
                    <a:lstStyle/>
                    <a:p>
                      <a:pPr marL="0" indent="0" algn="l">
                        <a:buFont typeface="Arial" panose="020B0604020202020204" pitchFamily="34" charset="0"/>
                        <a:buNone/>
                      </a:pPr>
                      <a:r>
                        <a:rPr lang="en-GB" sz="900" b="0" baseline="0" dirty="0">
                          <a:solidFill>
                            <a:srgbClr val="0070C0"/>
                          </a:solidFill>
                        </a:rPr>
                        <a:t>Economic: </a:t>
                      </a:r>
                      <a:r>
                        <a:rPr lang="en-GB" sz="900" b="0" baseline="0" dirty="0"/>
                        <a:t>Rio has one of the highest incomes per person in the country. The city has various types of employment including oil, retail and manufacturing.</a:t>
                      </a:r>
                    </a:p>
                  </a:txBody>
                  <a:tcPr anchor="ctr"/>
                </a:tc>
                <a:extLst>
                  <a:ext uri="{0D108BD9-81ED-4DB2-BD59-A6C34878D82A}">
                    <a16:rowId xmlns:a16="http://schemas.microsoft.com/office/drawing/2014/main" val="2152678552"/>
                  </a:ext>
                </a:extLst>
              </a:tr>
              <a:tr h="538062">
                <a:tc gridSpan="2" vMerge="1">
                  <a:txBody>
                    <a:bodyPr/>
                    <a:lstStyle/>
                    <a:p>
                      <a:endParaRPr lang="en-GB"/>
                    </a:p>
                  </a:txBody>
                  <a:tcPr/>
                </a:tc>
                <a:tc hMerge="1" vMerge="1">
                  <a:txBody>
                    <a:bodyPr/>
                    <a:lstStyle/>
                    <a:p>
                      <a:endParaRPr lang="en-GB"/>
                    </a:p>
                  </a:txBody>
                  <a:tcPr/>
                </a:tc>
                <a:tc>
                  <a:txBody>
                    <a:bodyPr/>
                    <a:lstStyle/>
                    <a:p>
                      <a:pPr marL="0" indent="0" algn="l">
                        <a:buFont typeface="Arial" panose="020B0604020202020204" pitchFamily="34" charset="0"/>
                        <a:buNone/>
                      </a:pPr>
                      <a:r>
                        <a:rPr lang="en-GB" sz="900" b="0" baseline="0" dirty="0">
                          <a:solidFill>
                            <a:srgbClr val="00B050"/>
                          </a:solidFill>
                        </a:rPr>
                        <a:t>Environmental: </a:t>
                      </a:r>
                      <a:r>
                        <a:rPr lang="en-GB" sz="900" b="0" baseline="0" dirty="0"/>
                        <a:t>The hosting of the major sporting events encouraged more investment in sewage works and public transport systems.</a:t>
                      </a:r>
                    </a:p>
                  </a:txBody>
                  <a:tcPr anchor="ctr"/>
                </a:tc>
                <a:extLst>
                  <a:ext uri="{0D108BD9-81ED-4DB2-BD59-A6C34878D82A}">
                    <a16:rowId xmlns:a16="http://schemas.microsoft.com/office/drawing/2014/main" val="849181187"/>
                  </a:ext>
                </a:extLst>
              </a:tr>
              <a:tr h="229413">
                <a:tc gridSpan="2">
                  <a:txBody>
                    <a:bodyPr/>
                    <a:lstStyle/>
                    <a:p>
                      <a:pPr marL="0" indent="0" algn="ctr">
                        <a:buFont typeface="Arial" panose="020B0604020202020204" pitchFamily="34" charset="0"/>
                        <a:buNone/>
                      </a:pPr>
                      <a:r>
                        <a:rPr lang="en-GB" sz="900" b="1" dirty="0"/>
                        <a:t>City Challenges </a:t>
                      </a:r>
                    </a:p>
                  </a:txBody>
                  <a:tcPr>
                    <a:solidFill>
                      <a:schemeClr val="accent2">
                        <a:lumMod val="60000"/>
                        <a:lumOff val="40000"/>
                      </a:schemeClr>
                    </a:solidFill>
                  </a:tcPr>
                </a:tc>
                <a:tc hMerge="1">
                  <a:txBody>
                    <a:bodyPr/>
                    <a:lstStyle/>
                    <a:p>
                      <a:endParaRPr lang="en-GB"/>
                    </a:p>
                  </a:txBody>
                  <a:tcPr/>
                </a:tc>
                <a:tc>
                  <a:txBody>
                    <a:bodyPr/>
                    <a:lstStyle/>
                    <a:p>
                      <a:pPr marL="0" indent="0" algn="ctr">
                        <a:buFont typeface="Arial" panose="020B0604020202020204" pitchFamily="34" charset="0"/>
                        <a:buNone/>
                      </a:pPr>
                      <a:r>
                        <a:rPr lang="en-GB" sz="900" b="1" kern="1200" dirty="0">
                          <a:solidFill>
                            <a:schemeClr val="dk1"/>
                          </a:solidFill>
                          <a:effectLst/>
                          <a:latin typeface="+mn-lt"/>
                          <a:ea typeface="+mn-ea"/>
                          <a:cs typeface="+mn-cs"/>
                        </a:rPr>
                        <a:t>Self-help schemes - Rocinha, Bairro Project </a:t>
                      </a:r>
                      <a:endParaRPr lang="en-GB" sz="200" b="1" dirty="0"/>
                    </a:p>
                  </a:txBody>
                  <a:tcPr>
                    <a:solidFill>
                      <a:schemeClr val="accent2">
                        <a:lumMod val="60000"/>
                        <a:lumOff val="40000"/>
                      </a:schemeClr>
                    </a:solidFill>
                  </a:tcPr>
                </a:tc>
                <a:extLst>
                  <a:ext uri="{0D108BD9-81ED-4DB2-BD59-A6C34878D82A}">
                    <a16:rowId xmlns:a16="http://schemas.microsoft.com/office/drawing/2014/main" val="3051048946"/>
                  </a:ext>
                </a:extLst>
              </a:tr>
              <a:tr h="642357">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i="0" dirty="0">
                          <a:solidFill>
                            <a:srgbClr val="FF0000"/>
                          </a:solidFill>
                        </a:rPr>
                        <a:t>Social: </a:t>
                      </a:r>
                      <a:r>
                        <a:rPr lang="en-GB" sz="900" b="0" i="0" baseline="0" dirty="0"/>
                        <a:t>There is  a severe shortage of housing, schools and healthcare centres available. Large scale social inequality, is creating tensions between the rich and poor.</a:t>
                      </a:r>
                      <a:endParaRPr lang="en-GB" sz="900" b="0" i="0" dirty="0"/>
                    </a:p>
                  </a:txBody>
                  <a:tcPr/>
                </a:tc>
                <a:tc hMerge="1">
                  <a:txBody>
                    <a:bodyPr/>
                    <a:lstStyle/>
                    <a:p>
                      <a:endParaRPr lang="en-GB"/>
                    </a:p>
                  </a:txBody>
                  <a:tcPr/>
                </a:tc>
                <a:tc rowSpan="3">
                  <a:txBody>
                    <a:bodyPr/>
                    <a:lstStyle/>
                    <a:p>
                      <a:pPr marL="171450" indent="-171450" algn="l">
                        <a:buFont typeface="Arial" panose="020B0604020202020204" pitchFamily="34" charset="0"/>
                        <a:buChar char="•"/>
                      </a:pPr>
                      <a:r>
                        <a:rPr lang="en-GB" sz="900" b="0" dirty="0"/>
                        <a:t>The</a:t>
                      </a:r>
                      <a:r>
                        <a:rPr lang="en-GB" sz="900" b="0" baseline="0" dirty="0"/>
                        <a:t> authorities have provided basic materials to improve peoples homes with safe electricity and sewage pipes. </a:t>
                      </a:r>
                    </a:p>
                    <a:p>
                      <a:pPr marL="171450" indent="-171450" algn="l">
                        <a:buFont typeface="Arial" panose="020B0604020202020204" pitchFamily="34" charset="0"/>
                        <a:buChar char="•"/>
                      </a:pPr>
                      <a:r>
                        <a:rPr lang="en-GB" sz="900" b="0" baseline="0" dirty="0"/>
                        <a:t>Government has demolished houses and created new estates.</a:t>
                      </a:r>
                    </a:p>
                    <a:p>
                      <a:pPr marL="171450" indent="-171450" algn="l">
                        <a:buFont typeface="Arial" panose="020B0604020202020204" pitchFamily="34" charset="0"/>
                        <a:buChar char="•"/>
                      </a:pPr>
                      <a:r>
                        <a:rPr lang="en-GB" sz="900" b="0" baseline="0" dirty="0"/>
                        <a:t>Community policing has been established, along with a tougher stance on gangs with military backed police. </a:t>
                      </a:r>
                    </a:p>
                    <a:p>
                      <a:pPr marL="171450" indent="-171450" algn="l">
                        <a:buFont typeface="Arial" panose="020B0604020202020204" pitchFamily="34" charset="0"/>
                        <a:buChar char="•"/>
                      </a:pPr>
                      <a:r>
                        <a:rPr lang="en-GB" sz="900" b="0" baseline="0" dirty="0"/>
                        <a:t>Greater investment in new road and rail network to reduce pollution and increase connections between rich and poor areas.</a:t>
                      </a:r>
                      <a:endParaRPr lang="en-GB" sz="900" b="0" dirty="0"/>
                    </a:p>
                  </a:txBody>
                  <a:tcPr anchor="ctr"/>
                </a:tc>
                <a:extLst>
                  <a:ext uri="{0D108BD9-81ED-4DB2-BD59-A6C34878D82A}">
                    <a16:rowId xmlns:a16="http://schemas.microsoft.com/office/drawing/2014/main" val="47784397"/>
                  </a:ext>
                </a:extLst>
              </a:tr>
              <a:tr h="504710">
                <a:tc gridSpan="2">
                  <a:txBody>
                    <a:bodyPr/>
                    <a:lstStyle/>
                    <a:p>
                      <a:pPr marL="0" indent="0" algn="l">
                        <a:buFont typeface="Arial" panose="020B0604020202020204" pitchFamily="34" charset="0"/>
                        <a:buNone/>
                      </a:pPr>
                      <a:r>
                        <a:rPr lang="en-GB" sz="900" b="0" i="0" dirty="0">
                          <a:solidFill>
                            <a:srgbClr val="0070C0"/>
                          </a:solidFill>
                        </a:rPr>
                        <a:t>Economic: </a:t>
                      </a:r>
                      <a:r>
                        <a:rPr lang="en-GB" sz="900" b="0" i="0" dirty="0"/>
                        <a:t>The rise of informal jobs with low pay and no tax contributions. There is high employment in shanty towns called Favelas</a:t>
                      </a:r>
                    </a:p>
                  </a:txBody>
                  <a:tcPr/>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2725228440"/>
                  </a:ext>
                </a:extLst>
              </a:tr>
              <a:tr h="642357">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i="0" dirty="0">
                          <a:solidFill>
                            <a:srgbClr val="00B050"/>
                          </a:solidFill>
                        </a:rPr>
                        <a:t>Environmental: </a:t>
                      </a:r>
                      <a:r>
                        <a:rPr lang="en-GB" sz="900" b="0" i="0" dirty="0"/>
                        <a:t>Shanty</a:t>
                      </a:r>
                      <a:r>
                        <a:rPr lang="en-GB" sz="900" b="0" i="0" baseline="0" dirty="0"/>
                        <a:t> towns called Favelas are established around the city, typically on unfavourable land, such as hills. </a:t>
                      </a:r>
                    </a:p>
                    <a:p>
                      <a:pPr marL="0" indent="0" algn="l">
                        <a:buFont typeface="Arial" panose="020B0604020202020204" pitchFamily="34" charset="0"/>
                        <a:buNone/>
                      </a:pPr>
                      <a:endParaRPr lang="en-GB" sz="900" b="0" i="0" dirty="0"/>
                    </a:p>
                  </a:txBody>
                  <a:tcPr/>
                </a:tc>
                <a:tc hMerge="1">
                  <a:txBody>
                    <a:bodyPr/>
                    <a:lstStyle/>
                    <a:p>
                      <a:endParaRPr lang="en-GB" dirty="0"/>
                    </a:p>
                  </a:txBody>
                  <a:tcPr/>
                </a:tc>
                <a:tc vMerge="1">
                  <a:txBody>
                    <a:bodyPr/>
                    <a:lstStyle/>
                    <a:p>
                      <a:endParaRPr lang="en-GB"/>
                    </a:p>
                  </a:txBody>
                  <a:tcPr/>
                </a:tc>
                <a:extLst>
                  <a:ext uri="{0D108BD9-81ED-4DB2-BD59-A6C34878D82A}">
                    <a16:rowId xmlns:a16="http://schemas.microsoft.com/office/drawing/2014/main" val="1026955489"/>
                  </a:ext>
                </a:extLst>
              </a:tr>
            </a:tbl>
          </a:graphicData>
        </a:graphic>
      </p:graphicFrame>
      <p:sp>
        <p:nvSpPr>
          <p:cNvPr id="3" name="Rectangle 2"/>
          <p:cNvSpPr/>
          <p:nvPr/>
        </p:nvSpPr>
        <p:spPr>
          <a:xfrm>
            <a:off x="2476500" y="2967335"/>
            <a:ext cx="4953000" cy="369332"/>
          </a:xfrm>
          <a:prstGeom prst="rect">
            <a:avLst/>
          </a:prstGeom>
        </p:spPr>
        <p:txBody>
          <a:bodyPr>
            <a:spAutoFit/>
          </a:bodyPr>
          <a:lstStyle/>
          <a:p>
            <a:endParaRPr lang="en-GB"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43588" y="476494"/>
            <a:ext cx="1121946" cy="1239136"/>
          </a:xfrm>
          <a:prstGeom prst="rect">
            <a:avLst/>
          </a:prstGeom>
        </p:spPr>
      </p:pic>
      <p:sp>
        <p:nvSpPr>
          <p:cNvPr id="8" name="Oval 7"/>
          <p:cNvSpPr/>
          <p:nvPr/>
        </p:nvSpPr>
        <p:spPr>
          <a:xfrm>
            <a:off x="6911511" y="1245253"/>
            <a:ext cx="190832" cy="164903"/>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93657">
            <a:off x="9351122" y="54239"/>
            <a:ext cx="511697" cy="358188"/>
          </a:xfrm>
          <a:prstGeom prst="rect">
            <a:avLst/>
          </a:prstGeom>
        </p:spPr>
      </p:pic>
      <p:pic>
        <p:nvPicPr>
          <p:cNvPr id="18" name="Picture 17">
            <a:extLst>
              <a:ext uri="{FF2B5EF4-FFF2-40B4-BE49-F238E27FC236}">
                <a16:creationId xmlns:a16="http://schemas.microsoft.com/office/drawing/2014/main" id="{FD31FA7C-CD2A-412D-9DC7-CFB603A2C954}"/>
              </a:ext>
            </a:extLst>
          </p:cNvPr>
          <p:cNvPicPr>
            <a:picLocks noChangeAspect="1"/>
          </p:cNvPicPr>
          <p:nvPr/>
        </p:nvPicPr>
        <p:blipFill rotWithShape="1">
          <a:blip r:embed="rId4">
            <a:extLst>
              <a:ext uri="{28A0092B-C50C-407E-A947-70E740481C1C}">
                <a14:useLocalDpi xmlns:a14="http://schemas.microsoft.com/office/drawing/2010/main" val="0"/>
              </a:ext>
            </a:extLst>
          </a:blip>
          <a:srcRect b="9195"/>
          <a:stretch/>
        </p:blipFill>
        <p:spPr>
          <a:xfrm>
            <a:off x="4954833" y="5831709"/>
            <a:ext cx="4937092" cy="981275"/>
          </a:xfrm>
          <a:prstGeom prst="rect">
            <a:avLst/>
          </a:prstGeom>
        </p:spPr>
      </p:pic>
      <p:pic>
        <p:nvPicPr>
          <p:cNvPr id="21" name="Picture 2" descr="http://www.creativereview.co.uk/images/2011/02/gmdh02_00368x_0.jpg">
            <a:extLst>
              <a:ext uri="{FF2B5EF4-FFF2-40B4-BE49-F238E27FC236}">
                <a16:creationId xmlns:a16="http://schemas.microsoft.com/office/drawing/2014/main" id="{271464BC-40B0-479D-AA81-B43C05FF0DFC}"/>
              </a:ext>
            </a:extLst>
          </p:cNvPr>
          <p:cNvPicPr>
            <a:picLocks noChangeAspect="1" noChangeArrowheads="1"/>
          </p:cNvPicPr>
          <p:nvPr/>
        </p:nvPicPr>
        <p:blipFill>
          <a:blip r:embed="rId5" cstate="print">
            <a:clrChange>
              <a:clrFrom>
                <a:srgbClr val="FFFFFF"/>
              </a:clrFrom>
              <a:clrTo>
                <a:srgbClr val="FFFFFF">
                  <a:alpha val="0"/>
                </a:srgbClr>
              </a:clrTo>
            </a:clrChange>
            <a:duotone>
              <a:prstClr val="black"/>
              <a:schemeClr val="accent1">
                <a:tint val="45000"/>
                <a:satMod val="400000"/>
              </a:schemeClr>
            </a:duotone>
            <a:extLst>
              <a:ext uri="{BEBA8EAE-BF5A-486C-A8C5-ECC9F3942E4B}">
                <a14:imgProps xmlns:a14="http://schemas.microsoft.com/office/drawing/2010/main">
                  <a14:imgLayer r:embed="rId6">
                    <a14:imgEffect>
                      <a14:saturation sat="0"/>
                    </a14:imgEffect>
                  </a14:imgLayer>
                </a14:imgProps>
              </a:ext>
              <a:ext uri="{28A0092B-C50C-407E-A947-70E740481C1C}">
                <a14:useLocalDpi xmlns:a14="http://schemas.microsoft.com/office/drawing/2010/main" val="0"/>
              </a:ext>
            </a:extLst>
          </a:blip>
          <a:srcRect/>
          <a:stretch>
            <a:fillRect/>
          </a:stretch>
        </p:blipFill>
        <p:spPr bwMode="auto">
          <a:xfrm flipH="1">
            <a:off x="7200346" y="2307216"/>
            <a:ext cx="208978" cy="450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8972642"/>
      </p:ext>
    </p:extLst>
  </p:cSld>
  <p:clrMapOvr>
    <a:masterClrMapping/>
  </p:clrMapOvr>
</p:sld>
</file>

<file path=ppt/theme/theme1.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2147561AB51DF428788596ACB76AD16" ma:contentTypeVersion="" ma:contentTypeDescription="Create a new document." ma:contentTypeScope="" ma:versionID="fd2bf89815a3d08e1333e865a571437c">
  <xsd:schema xmlns:xsd="http://www.w3.org/2001/XMLSchema" xmlns:xs="http://www.w3.org/2001/XMLSchema" xmlns:p="http://schemas.microsoft.com/office/2006/metadata/properties" xmlns:ns2="82762546-134f-435b-a3d8-01776a5e047b" xmlns:ns3="67fdbd2b-1973-427c-bffa-6d718ee9b636" xmlns:ns4="3c6552ff-e203-492b-9a4a-86c2b1ce869f" targetNamespace="http://schemas.microsoft.com/office/2006/metadata/properties" ma:root="true" ma:fieldsID="00672294dec573198491a2eeb19b4524" ns2:_="" ns3:_="" ns4:_="">
    <xsd:import namespace="82762546-134f-435b-a3d8-01776a5e047b"/>
    <xsd:import namespace="67fdbd2b-1973-427c-bffa-6d718ee9b636"/>
    <xsd:import namespace="3c6552ff-e203-492b-9a4a-86c2b1ce86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762546-134f-435b-a3d8-01776a5e0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c470fb7-5308-496a-a12b-188b66d4a6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fdbd2b-1973-427c-bffa-6d718ee9b6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6552ff-e203-492b-9a4a-86c2b1ce869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9F64BCF-503F-4F2E-86A0-989497ECA44D}" ma:internalName="TaxCatchAll" ma:showField="CatchAllData" ma:web="{67fdbd2b-1973-427c-bffa-6d718ee9b6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2762546-134f-435b-a3d8-01776a5e047b">
      <Terms xmlns="http://schemas.microsoft.com/office/infopath/2007/PartnerControls"/>
    </lcf76f155ced4ddcb4097134ff3c332f>
    <TaxCatchAll xmlns="3c6552ff-e203-492b-9a4a-86c2b1ce869f" xsi:nil="true"/>
  </documentManagement>
</p:properties>
</file>

<file path=customXml/itemProps1.xml><?xml version="1.0" encoding="utf-8"?>
<ds:datastoreItem xmlns:ds="http://schemas.openxmlformats.org/officeDocument/2006/customXml" ds:itemID="{5348E33B-6DAB-48F9-A59E-6CA3E878D689}">
  <ds:schemaRefs>
    <ds:schemaRef ds:uri="http://schemas.microsoft.com/sharepoint/v3/contenttype/forms"/>
  </ds:schemaRefs>
</ds:datastoreItem>
</file>

<file path=customXml/itemProps2.xml><?xml version="1.0" encoding="utf-8"?>
<ds:datastoreItem xmlns:ds="http://schemas.openxmlformats.org/officeDocument/2006/customXml" ds:itemID="{3DDAAAA4-B7DA-4C44-8CE2-A7D2C1F111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762546-134f-435b-a3d8-01776a5e047b"/>
    <ds:schemaRef ds:uri="67fdbd2b-1973-427c-bffa-6d718ee9b636"/>
    <ds:schemaRef ds:uri="3c6552ff-e203-492b-9a4a-86c2b1ce86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FFF6A39-6890-4097-9051-EB3EADF57415}">
  <ds:schemaRefs>
    <ds:schemaRef ds:uri="http://schemas.microsoft.com/office/2006/metadata/properties"/>
    <ds:schemaRef ds:uri="http://schemas.microsoft.com/office/infopath/2007/PartnerControls"/>
    <ds:schemaRef ds:uri="82762546-134f-435b-a3d8-01776a5e047b"/>
    <ds:schemaRef ds:uri="3c6552ff-e203-492b-9a4a-86c2b1ce869f"/>
  </ds:schemaRefs>
</ds:datastoreItem>
</file>

<file path=docProps/app.xml><?xml version="1.0" encoding="utf-8"?>
<Properties xmlns="http://schemas.openxmlformats.org/officeDocument/2006/extended-properties" xmlns:vt="http://schemas.openxmlformats.org/officeDocument/2006/docPropsVTypes">
  <Template>Office Theme</Template>
  <TotalTime>8558</TotalTime>
  <Words>1606</Words>
  <Application>Microsoft Office PowerPoint</Application>
  <PresentationFormat>A4 Paper (210x297 mm)</PresentationFormat>
  <Paragraphs>149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Benjamin Newbury</dc:creator>
  <cp:lastModifiedBy>Phillips, Lucy</cp:lastModifiedBy>
  <cp:revision>147</cp:revision>
  <cp:lastPrinted>2017-08-28T15:29:52Z</cp:lastPrinted>
  <dcterms:created xsi:type="dcterms:W3CDTF">2016-10-27T16:31:45Z</dcterms:created>
  <dcterms:modified xsi:type="dcterms:W3CDTF">2025-10-08T15:09:20Z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0x01010002147561AB51DF428788596ACB76AD16</vt:lpwstr>
  </property>
  <property fmtid="{D5CDD505-2E9C-101B-9397-08002B2CF9AE}" pid="3" name="MediaServiceImageTags">
    <vt:lpwstr/>
  </property>
</Properties>
</file>