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5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93" r:id="rId4"/>
    <p:sldId id="292" r:id="rId5"/>
    <p:sldId id="291" r:id="rId6"/>
    <p:sldId id="290" r:id="rId7"/>
    <p:sldId id="289" r:id="rId8"/>
    <p:sldId id="288" r:id="rId9"/>
    <p:sldId id="287" r:id="rId10"/>
    <p:sldId id="28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90DA"/>
    <a:srgbClr val="EEA7A0"/>
    <a:srgbClr val="44F248"/>
    <a:srgbClr val="FFEBAB"/>
    <a:srgbClr val="14EC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3025" autoAdjust="0"/>
  </p:normalViewPr>
  <p:slideViewPr>
    <p:cSldViewPr snapToGrid="0">
      <p:cViewPr varScale="1">
        <p:scale>
          <a:sx n="53" d="100"/>
          <a:sy n="53" d="100"/>
        </p:scale>
        <p:origin x="13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EDA2D5-D76F-4083-8344-5EF04CEEC33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A4247A-A685-4220-B61D-9760BCDA03C7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8F7A3A3-A3C6-4973-AF3D-64AB3D47A553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2A9E742-F747-4D39-ADB4-1A5DD92AE7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D6296B8-5901-4D79-8ECD-2B94D0A3C7F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CE4DE-1685-4EC1-936E-5EC8D51C363B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D363D7-AE5D-4EB8-8E70-49B13B2BBD7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E8B45B01-6AEB-49EE-9ACE-4D99E1CD89E8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791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8B45B01-6AEB-49EE-9ACE-4D99E1CD89E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79134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Stewardship – I and C</a:t>
            </a:r>
          </a:p>
          <a:p>
            <a:r>
              <a:rPr lang="en-GB" dirty="0"/>
              <a:t>Dominion- 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8B45B01-6AEB-49EE-9ACE-4D99E1CD89E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275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8B45B01-6AEB-49EE-9ACE-4D99E1CD89E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9459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8B45B01-6AEB-49EE-9ACE-4D99E1CD89E8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5817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8B45B01-6AEB-49EE-9ACE-4D99E1CD89E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52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8B45B01-6AEB-49EE-9ACE-4D99E1CD89E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282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8B45B01-6AEB-49EE-9ACE-4D99E1CD89E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82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E8B45B01-6AEB-49EE-9ACE-4D99E1CD89E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6601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13424-CE92-45C1-A34D-111D9847339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9043A-3F86-400E-BE3C-28C38A208C3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8F3F9-1F98-4A0C-B6FD-CED40A2B7DC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6257EC7-6C31-4D5F-9372-E9164F860E8C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2F4CBA-F82C-4C08-A292-6E45C6E4D1F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4DA6A-3761-4447-BC8A-65CAFCEB5CD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B6501B0-C36C-4C4D-A8D4-61D0D9FBE7F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031721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FA2C7-458B-4776-A459-5590E55BD1C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FE690F-6F16-4F3A-ACDB-2917C4D87D8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1F803-A6CC-491C-A55D-25C496020D5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35A563E-04D6-4B3F-9130-1C5CC9A87114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A782A6-E31B-435D-AD4F-A057DBAFF8B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B91CD-0B44-4C24-B61E-8374D63CEED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2E14BA8-45F4-43F3-91AD-CF2A5A5E72B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76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84CED5-2E17-4B43-A1C0-47F2B89C301F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CC44B-D9DC-4C5B-9C46-A96D45DD871E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70A86-85D9-4698-B9E4-451A396B606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0B8C42D-212F-4CAE-A240-FD2BA85826F3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AD638C-BB98-482F-A07A-7C28D16B5A0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F02F82-E3DE-4ED0-8048-69A11D1ECF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756196-F69E-49FE-BD10-BD864804856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190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7C48A-98D4-442F-BA7C-EB648D98D69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2FE3C9-02FF-45CD-BF05-4ECD48CFD3A8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1AE4C8-6075-4F6D-A2B1-D8B6E80B509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F1F4611-F092-4D54-9BEA-F50B4B5ACE5F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BB42F-BA9D-4335-836F-DB0614D7AF6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AEE4B-DEE1-438E-A91D-4CB52BF3053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B7E23E7-A94E-4E15-BD73-D77E23FE1931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0271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86C74-E495-4A17-93A8-FDDA1608CA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7F373-2FC3-4AA1-98A7-304915742C0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F3FE7-B832-4977-88FA-D0E804B1CC6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3688E99-3506-4BB5-9132-5137F1605F4D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AD417C-1660-4BA9-BFC6-B2FD91B2970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CC37E-3FA0-4C0E-93D7-E59B989319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4D98B77-0032-40DC-ACE5-55877209CD94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517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79FA2-1C46-4F63-B44F-DFF967650F7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12965-1AC5-411D-9B53-44CC2239D75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9D1CF-227C-4424-9F87-99161E930A3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416C49-CF0A-4D94-8E14-7FD5E1D7D2C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2E4A3F9-87C6-41E4-B1A1-A42E332D8E35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4FF70A-2ECB-4767-96AA-21F1543F24A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B3420-4997-4761-A287-E71DF990D0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A4464B6-785D-4D14-92C6-914A0B66D7D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2675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ECC7-46A3-46C5-80A8-4077AD8024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F29957-3B35-4D3C-B146-9ED23EF7E7C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C8F92-C1F1-4E93-B969-F150198FADE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4C5186-B3F9-4351-8FC2-6F9AFC1B356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29318B-F84B-498A-B208-369D135EC7D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AE7D5F-8BE8-41A6-8CFC-5D937FD47F2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65C525D-B58E-411D-8949-A5295EDC5A37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D597EB-ABB4-4623-A88E-2087665D594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CB8BD-0D00-43CE-A25B-7945AC8435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36890B9-3F3E-4217-BC26-4A6596D5055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398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9FDD8-C05C-4E51-AE8F-77E7A09EA95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CC34F2-452A-4808-B6E0-1CCEB31A6A3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999DD4-BA87-4988-AC96-CD95B3C76A98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A1D0CD2-B3E5-4363-8E89-BEA29FFE36B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A1D11C-2DF0-447A-87F3-C173DEC9DC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C39D5AD-5D0F-4E36-9905-40D5264A70C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45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D355ED4-ACF8-4D48-AC51-83EA2F5846B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108042-E1C4-4194-86D1-CC9352D1D591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53D969-E741-4512-B7F2-52AB94D30E2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DE34A-39F2-46F2-9A86-D70A528F0D7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910DE3A-3659-46C9-B2C8-2FAA7F19A839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131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3512E-DDB6-404E-8004-DA3C00CCDC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DBEA2-285B-4A07-B780-CB9FD9DA532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4A60AA-1DFA-482D-9899-BCCC736F3723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D656E7-3B44-4DB3-B8A3-62B99BDEFEC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2390F7A-DF0A-4A59-B582-E628DEDE5ACC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2A3CC-D5CD-4502-A8C9-FD10935937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D1D831-07D4-44EB-B8A3-BB50E37C8E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E885279-DA2E-4238-B312-B0BAAC0FA8C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759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200C7-C40F-43BF-994D-32F3A00C793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38A6F8F-7C22-4947-8868-D879D670CD7E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C70EB9-01C3-47D4-8385-908E864422D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AE13B4-E47F-4B1B-BF9D-D9AE0BC0CF5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74EB8FD-B1A9-4750-9386-35C8B1301C18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979060-A77D-43C2-9EFE-20B8135663C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8CF62A-8D4B-4928-9D51-AE6F62A33E3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BD75100-0EBA-41FC-B01D-B56233A2223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997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17CE8D-F2B2-4DF1-99DA-264DECB012B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DB3C1E-AAD3-48C0-8B60-1759069EFE6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BE0DD-1693-4687-B0E0-A2CE7693E482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522070FC-7B06-45CF-AC02-E5FFB928A7C5}" type="datetime1">
              <a:rPr lang="en-GB"/>
              <a:pPr lvl="0"/>
              <a:t>12/02/2020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FDE141-04E8-4065-A0FE-E5F344F8B96E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1481C-8567-497F-9DA8-407CE4D44E7B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E81763B7-8AB8-4B43-BD0E-3B99A415C060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lipartpanda.com/categories/globe-vector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jobsanger.blogspot.com/2011/02/republicans-hate-clean-air-and-water.html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lipartstation.com/deforestation-clipart-8/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yachtrecycling.org/new-sustainable-material-renewable-plastic-co2-plants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clipartstation.com/drawn-pics-of-land-pollution-animated-land-pollution-diagram-pollution-types-clip-art-clipart/" TargetMode="External"/><Relationship Id="rId3" Type="http://schemas.openxmlformats.org/officeDocument/2006/relationships/image" Target="../media/image5.pn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jobsanger.blogspot.com/2011/02/republicans-hate-clean-air-and-water.html" TargetMode="External"/><Relationship Id="rId5" Type="http://schemas.openxmlformats.org/officeDocument/2006/relationships/image" Target="../media/image4.jpg"/><Relationship Id="rId10" Type="http://schemas.openxmlformats.org/officeDocument/2006/relationships/hyperlink" Target="http://bytheirstrangefruit.blogspot.com/2015/08/justice-in-hands-of-all-people-part-2.html" TargetMode="External"/><Relationship Id="rId4" Type="http://schemas.openxmlformats.org/officeDocument/2006/relationships/hyperlink" Target="https://pixabay.com/en/wastewater-effluent-plant-310837/" TargetMode="External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hristart.com/clipart/image/adam-eve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arkandyradio.com/are-you-pro-life-or-pro-choice/" TargetMode="External"/><Relationship Id="rId5" Type="http://schemas.openxmlformats.org/officeDocument/2006/relationships/image" Target="../media/image10.jpg"/><Relationship Id="rId4" Type="http://schemas.openxmlformats.org/officeDocument/2006/relationships/hyperlink" Target="http://dweebzilla.deviantart.com/art/Pro-Life-262589873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C43EF354-3E86-48F0-BD95-A1848E192A75}"/>
              </a:ext>
            </a:extLst>
          </p:cNvPr>
          <p:cNvSpPr txBox="1"/>
          <p:nvPr/>
        </p:nvSpPr>
        <p:spPr>
          <a:xfrm>
            <a:off x="1956578" y="963027"/>
            <a:ext cx="8755923" cy="769441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The Study of Religion: Paper 2</a:t>
            </a:r>
          </a:p>
        </p:txBody>
      </p:sp>
      <p:sp>
        <p:nvSpPr>
          <p:cNvPr id="3" name="TextBox 4">
            <a:extLst>
              <a:ext uri="{FF2B5EF4-FFF2-40B4-BE49-F238E27FC236}">
                <a16:creationId xmlns:a16="http://schemas.microsoft.com/office/drawing/2014/main" id="{9223C78F-D2D9-4E72-9C2B-6D66F1781BEB}"/>
              </a:ext>
            </a:extLst>
          </p:cNvPr>
          <p:cNvSpPr txBox="1"/>
          <p:nvPr/>
        </p:nvSpPr>
        <p:spPr>
          <a:xfrm>
            <a:off x="3970751" y="1919575"/>
            <a:ext cx="4727576" cy="769441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1" i="0" u="sng" strike="noStrike" kern="1200" cap="none" spc="0" baseline="0" dirty="0">
                <a:solidFill>
                  <a:srgbClr val="44F248"/>
                </a:solidFill>
                <a:uFillTx/>
                <a:latin typeface="Comic Sans MS" pitchFamily="66"/>
              </a:rPr>
              <a:t>Religion and Life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5B8CD87E-07C5-4FCF-B865-E95A17EF7450}"/>
              </a:ext>
            </a:extLst>
          </p:cNvPr>
          <p:cNvSpPr txBox="1"/>
          <p:nvPr/>
        </p:nvSpPr>
        <p:spPr>
          <a:xfrm>
            <a:off x="4208115" y="2876124"/>
            <a:ext cx="3978975" cy="769440"/>
          </a:xfrm>
          <a:prstGeom prst="rect">
            <a:avLst/>
          </a:prstGeom>
          <a:noFill/>
          <a:ln cap="flat">
            <a:noFill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4400" b="0" i="0" u="sng" strike="noStrike" kern="1200" cap="none" spc="0" baseline="0">
                <a:solidFill>
                  <a:srgbClr val="000000"/>
                </a:solidFill>
                <a:uFillTx/>
                <a:latin typeface="Comic Sans MS" pitchFamily="66"/>
              </a:rPr>
              <a:t>Revision Cards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C8D6F06-3DC0-41EA-BBDF-9014DDDE8F7A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Death and the afterlife</a:t>
            </a:r>
          </a:p>
        </p:txBody>
      </p:sp>
      <p:graphicFrame>
        <p:nvGraphicFramePr>
          <p:cNvPr id="5" name="Table 7">
            <a:extLst>
              <a:ext uri="{FF2B5EF4-FFF2-40B4-BE49-F238E27FC236}">
                <a16:creationId xmlns:a16="http://schemas.microsoft.com/office/drawing/2014/main" id="{AA55AC7F-5CBA-4556-9154-062E7427E6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287924"/>
              </p:ext>
            </p:extLst>
          </p:nvPr>
        </p:nvGraphicFramePr>
        <p:xfrm>
          <a:off x="319771" y="903858"/>
          <a:ext cx="3480434" cy="217932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480434">
                  <a:extLst>
                    <a:ext uri="{9D8B030D-6E8A-4147-A177-3AD203B41FA5}">
                      <a16:colId xmlns:a16="http://schemas.microsoft.com/office/drawing/2014/main" val="751652262"/>
                    </a:ext>
                  </a:extLst>
                </a:gridCol>
              </a:tblGrid>
              <a:tr h="280553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The value of human life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611"/>
                  </a:ext>
                </a:extLst>
              </a:tr>
              <a:tr h="1846172">
                <a:tc>
                  <a:txBody>
                    <a:bodyPr/>
                    <a:lstStyle/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3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God has given humans free will to choose between right and wrong.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3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Each person has one life and it is their choice how they life it.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3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Christians and Muslims believe that what they do in life will effect the eternally.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3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This encourages them to follow the instructions of God.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820574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1212332-5E45-480F-B754-D59648424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935123"/>
              </p:ext>
            </p:extLst>
          </p:nvPr>
        </p:nvGraphicFramePr>
        <p:xfrm>
          <a:off x="4022272" y="698118"/>
          <a:ext cx="8021116" cy="259080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055620">
                  <a:extLst>
                    <a:ext uri="{9D8B030D-6E8A-4147-A177-3AD203B41FA5}">
                      <a16:colId xmlns:a16="http://schemas.microsoft.com/office/drawing/2014/main" val="3473076170"/>
                    </a:ext>
                  </a:extLst>
                </a:gridCol>
                <a:gridCol w="3965496">
                  <a:extLst>
                    <a:ext uri="{9D8B030D-6E8A-4147-A177-3AD203B41FA5}">
                      <a16:colId xmlns:a16="http://schemas.microsoft.com/office/drawing/2014/main" val="135778563"/>
                    </a:ext>
                  </a:extLst>
                </a:gridCol>
              </a:tblGrid>
              <a:tr h="328443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chemeClr val="bg1"/>
                          </a:solidFill>
                          <a:latin typeface="Comic Sans MS" pitchFamily="66"/>
                        </a:rPr>
                        <a:t>Is death the end?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600" b="0" u="sng" dirty="0">
                        <a:solidFill>
                          <a:srgbClr val="000000"/>
                        </a:solidFill>
                        <a:latin typeface="Comic Sans MS" pitchFamily="66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4095101"/>
                  </a:ext>
                </a:extLst>
              </a:tr>
              <a:tr h="328443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Christian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Muslim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8429313"/>
                  </a:ext>
                </a:extLst>
              </a:tr>
              <a:tr h="945571">
                <a:tc>
                  <a:txBody>
                    <a:bodyPr/>
                    <a:lstStyle/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Death is not the end and God judges whether a person will spend eternity heaven or hell.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Catholics believe in purgatory, where souls undergo purification in order to achieve holiness to be with God and enter heaven.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Some believe that the afterlife/ judgement begins the moment you die, where others believe you must wait until judgement day.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Some Christians believe that heaven is bodily and others believe it is spiritual. 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Muslims believe that death is not final, but a new beginning of a new stage.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Muslims believe they will be waiting until the day of judgement called </a:t>
                      </a:r>
                      <a:r>
                        <a:rPr lang="en-GB" sz="1200" b="1" dirty="0" err="1">
                          <a:latin typeface="Comic Sans MS" pitchFamily="66"/>
                        </a:rPr>
                        <a:t>barzakh</a:t>
                      </a:r>
                      <a:r>
                        <a:rPr lang="en-GB" sz="1200" b="0" dirty="0">
                          <a:latin typeface="Comic Sans MS" pitchFamily="66"/>
                        </a:rPr>
                        <a:t>, which means barrier.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The soul does not die but continues in the afterlife, heaven or hell.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The afterlife is known as </a:t>
                      </a:r>
                      <a:r>
                        <a:rPr lang="en-GB" sz="1200" b="1" dirty="0" err="1">
                          <a:latin typeface="Comic Sans MS" pitchFamily="66"/>
                        </a:rPr>
                        <a:t>Akirah</a:t>
                      </a:r>
                      <a:r>
                        <a:rPr lang="en-GB" sz="1200" b="1" dirty="0">
                          <a:latin typeface="Comic Sans MS" pitchFamily="66"/>
                        </a:rPr>
                        <a:t>.</a:t>
                      </a:r>
                      <a:endParaRPr lang="en-GB" sz="1200" b="0" dirty="0">
                        <a:latin typeface="Comic Sans MS" pitchFamily="66"/>
                      </a:endParaRP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Current life is a test or trial before the next realm of existence. 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592509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09AFA4A-A65C-4134-804D-7992585BF8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275001"/>
              </p:ext>
            </p:extLst>
          </p:nvPr>
        </p:nvGraphicFramePr>
        <p:xfrm>
          <a:off x="319771" y="3463817"/>
          <a:ext cx="11723620" cy="316992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344724">
                  <a:extLst>
                    <a:ext uri="{9D8B030D-6E8A-4147-A177-3AD203B41FA5}">
                      <a16:colId xmlns:a16="http://schemas.microsoft.com/office/drawing/2014/main" val="3846457914"/>
                    </a:ext>
                  </a:extLst>
                </a:gridCol>
                <a:gridCol w="2344724">
                  <a:extLst>
                    <a:ext uri="{9D8B030D-6E8A-4147-A177-3AD203B41FA5}">
                      <a16:colId xmlns:a16="http://schemas.microsoft.com/office/drawing/2014/main" val="633280630"/>
                    </a:ext>
                  </a:extLst>
                </a:gridCol>
                <a:gridCol w="2344724">
                  <a:extLst>
                    <a:ext uri="{9D8B030D-6E8A-4147-A177-3AD203B41FA5}">
                      <a16:colId xmlns:a16="http://schemas.microsoft.com/office/drawing/2014/main" val="3899600260"/>
                    </a:ext>
                  </a:extLst>
                </a:gridCol>
                <a:gridCol w="2344724">
                  <a:extLst>
                    <a:ext uri="{9D8B030D-6E8A-4147-A177-3AD203B41FA5}">
                      <a16:colId xmlns:a16="http://schemas.microsoft.com/office/drawing/2014/main" val="3835688912"/>
                    </a:ext>
                  </a:extLst>
                </a:gridCol>
                <a:gridCol w="2344724">
                  <a:extLst>
                    <a:ext uri="{9D8B030D-6E8A-4147-A177-3AD203B41FA5}">
                      <a16:colId xmlns:a16="http://schemas.microsoft.com/office/drawing/2014/main" val="4188142540"/>
                    </a:ext>
                  </a:extLst>
                </a:gridCol>
              </a:tblGrid>
              <a:tr h="496732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0" dirty="0">
                          <a:solidFill>
                            <a:schemeClr val="bg1"/>
                          </a:solidFill>
                          <a:latin typeface="Comic Sans MS" pitchFamily="66"/>
                        </a:rPr>
                        <a:t>Christian views on heaven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0" dirty="0">
                          <a:solidFill>
                            <a:schemeClr val="bg1"/>
                          </a:solidFill>
                          <a:latin typeface="Comic Sans MS" pitchFamily="66"/>
                        </a:rPr>
                        <a:t>Christian views on hell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0" dirty="0">
                          <a:solidFill>
                            <a:schemeClr val="bg1"/>
                          </a:solidFill>
                          <a:latin typeface="Comic Sans MS" pitchFamily="66"/>
                        </a:rPr>
                        <a:t>Muslim views on heaven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0" dirty="0">
                          <a:solidFill>
                            <a:schemeClr val="bg1"/>
                          </a:solidFill>
                          <a:latin typeface="Comic Sans MS" pitchFamily="66"/>
                        </a:rPr>
                        <a:t>Muslim views on hell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0" dirty="0">
                          <a:solidFill>
                            <a:schemeClr val="bg1"/>
                          </a:solidFill>
                          <a:latin typeface="Comic Sans MS" pitchFamily="66"/>
                        </a:rPr>
                        <a:t>Muslim views on judgement 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865130"/>
                  </a:ext>
                </a:extLst>
              </a:tr>
              <a:tr h="2210357"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Heaven is wonderful and where God resides.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It is place where everyone worships God.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There is no death, mourning or pain in heaven.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Heaven is more important than any other ambition.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We go to heaven because of Jesus’ death on the cross.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Christians should try to avoid sinning.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The Bible says that hell was originally designed for Satan and his demons.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A place for punishment.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Hell is a place of torment and there is no rest.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Some believe that it is just punishment to be without God.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Hell is something that should be avoided.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Called paradise or Jannah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Muslims aim to reach paradise.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After judgement everyone will have to cross the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  <a:latin typeface="Comic Sans MS" pitchFamily="66"/>
                        </a:rPr>
                        <a:t>Sirat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 Bridge over hell.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If given the book of life in the right hand you will enter heaven.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Eternal beautiful garden of physical and spiritual pleasures and delights.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No suffering.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Also called Jahannam.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The Qur’an describes hell using the vivid imagery of blazing fire and terrible punishment.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Both physical and spiritual torture.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Muslims who do not do enough good deeds might find themselves in hell.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It will eventually end and they will enter heaven.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Non-believers will stay their forever.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Everyone is accountable for their actions.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The angel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  <a:latin typeface="Comic Sans MS" pitchFamily="66"/>
                        </a:rPr>
                        <a:t>Israfil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 will blow a trumpet announcing the last day and the dead will be resurrected.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itchFamily="66"/>
                        </a:rPr>
                        <a:t>Good will look at their book of life and decide the fate of the individual.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1987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482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>
            <a:extLst>
              <a:ext uri="{FF2B5EF4-FFF2-40B4-BE49-F238E27FC236}">
                <a16:creationId xmlns:a16="http://schemas.microsoft.com/office/drawing/2014/main" id="{81B626AA-4B5E-4623-891B-6ACB4F16B426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FFF2CC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Origins of the universe</a:t>
            </a:r>
          </a:p>
        </p:txBody>
      </p:sp>
      <p:graphicFrame>
        <p:nvGraphicFramePr>
          <p:cNvPr id="3" name="Table 7">
            <a:extLst>
              <a:ext uri="{FF2B5EF4-FFF2-40B4-BE49-F238E27FC236}">
                <a16:creationId xmlns:a16="http://schemas.microsoft.com/office/drawing/2014/main" id="{10E2EAD3-C11C-474D-A5E9-1F266A2A7C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8069037"/>
              </p:ext>
            </p:extLst>
          </p:nvPr>
        </p:nvGraphicFramePr>
        <p:xfrm>
          <a:off x="77024" y="657665"/>
          <a:ext cx="3713386" cy="188976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713386">
                  <a:extLst>
                    <a:ext uri="{9D8B030D-6E8A-4147-A177-3AD203B41FA5}">
                      <a16:colId xmlns:a16="http://schemas.microsoft.com/office/drawing/2014/main" val="751652262"/>
                    </a:ext>
                  </a:extLst>
                </a:gridCol>
              </a:tblGrid>
              <a:tr h="296872">
                <a:tc>
                  <a:txBody>
                    <a:bodyPr/>
                    <a:lstStyle/>
                    <a:p>
                      <a:pPr lvl="0" algn="ctr"/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Christian beliefs on Creation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9611"/>
                  </a:ext>
                </a:extLst>
              </a:tr>
              <a:tr h="1543734">
                <a:tc>
                  <a:txBody>
                    <a:bodyPr/>
                    <a:lstStyle/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God designed and created the universe.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God created all things ‘out of nothing’ </a:t>
                      </a:r>
                      <a:r>
                        <a:rPr lang="en-GB" sz="1400" b="0" i="1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ex nihilo</a:t>
                      </a:r>
                      <a:endParaRPr lang="en-GB" sz="1400" b="1" i="1" dirty="0">
                        <a:solidFill>
                          <a:srgbClr val="000000"/>
                        </a:solidFill>
                        <a:latin typeface="Comic Sans MS" pitchFamily="66"/>
                      </a:endParaRP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i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Genesis 1 gives a Christians a detailed story about how the Earth was created.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820574"/>
                  </a:ext>
                </a:extLst>
              </a:tr>
            </a:tbl>
          </a:graphicData>
        </a:graphic>
      </p:graphicFrame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47421AB-8F08-4F7E-B831-CEF400532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713631"/>
              </p:ext>
            </p:extLst>
          </p:nvPr>
        </p:nvGraphicFramePr>
        <p:xfrm>
          <a:off x="77024" y="2681871"/>
          <a:ext cx="3713386" cy="410126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10718">
                  <a:extLst>
                    <a:ext uri="{9D8B030D-6E8A-4147-A177-3AD203B41FA5}">
                      <a16:colId xmlns:a16="http://schemas.microsoft.com/office/drawing/2014/main" val="2171249918"/>
                    </a:ext>
                  </a:extLst>
                </a:gridCol>
                <a:gridCol w="3102668">
                  <a:extLst>
                    <a:ext uri="{9D8B030D-6E8A-4147-A177-3AD203B41FA5}">
                      <a16:colId xmlns:a16="http://schemas.microsoft.com/office/drawing/2014/main" val="2424283018"/>
                    </a:ext>
                  </a:extLst>
                </a:gridCol>
              </a:tblGrid>
              <a:tr h="356890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Days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What happened?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980957"/>
                  </a:ext>
                </a:extLst>
              </a:tr>
              <a:tr h="452538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 1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said ‘Let their be light’. He created day and night.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202004"/>
                  </a:ext>
                </a:extLst>
              </a:tr>
              <a:tr h="452538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 2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made the sky.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527781"/>
                  </a:ext>
                </a:extLst>
              </a:tr>
              <a:tr h="633554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 3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formed the seas and the land, covering the land with vegetation and plants.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239884"/>
                  </a:ext>
                </a:extLst>
              </a:tr>
              <a:tr h="452538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 4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created lights in the sky- sun, moon and stars,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1012003"/>
                  </a:ext>
                </a:extLst>
              </a:tr>
              <a:tr h="452538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 5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made fish and other animals of the seas, and the birds in the air.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6328982"/>
                  </a:ext>
                </a:extLst>
              </a:tr>
              <a:tr h="633554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 6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finished by creating all the animals on land, made humans. He made humans in his own image.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455366"/>
                  </a:ext>
                </a:extLst>
              </a:tr>
              <a:tr h="633554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Day 7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rested on the 7</a:t>
                      </a:r>
                      <a:r>
                        <a:rPr lang="en-GB" sz="1200" baseline="300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</a:t>
                      </a:r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day and made it holy. He was very pleased with his creation because it was good.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9769831"/>
                  </a:ext>
                </a:extLst>
              </a:tr>
            </a:tbl>
          </a:graphicData>
        </a:graphic>
      </p:graphicFrame>
      <p:sp>
        <p:nvSpPr>
          <p:cNvPr id="6" name="Rectangle 14">
            <a:extLst>
              <a:ext uri="{FF2B5EF4-FFF2-40B4-BE49-F238E27FC236}">
                <a16:creationId xmlns:a16="http://schemas.microsoft.com/office/drawing/2014/main" id="{FA5FF041-0EB4-430D-BDA2-AF8FED79215D}"/>
              </a:ext>
            </a:extLst>
          </p:cNvPr>
          <p:cNvSpPr/>
          <p:nvPr/>
        </p:nvSpPr>
        <p:spPr>
          <a:xfrm>
            <a:off x="3948795" y="657665"/>
            <a:ext cx="2272390" cy="6125474"/>
          </a:xfrm>
          <a:prstGeom prst="rect">
            <a:avLst/>
          </a:prstGeom>
          <a:solidFill>
            <a:srgbClr val="C39BE1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Muslim beliefs on creation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i="0" u="sng" strike="noStrike" kern="1200" cap="none" spc="0" baseline="0" dirty="0">
              <a:solidFill>
                <a:srgbClr val="000000"/>
              </a:solidFill>
              <a:uFillTx/>
              <a:latin typeface="Comic Sans MS" pitchFamily="66"/>
            </a:endParaRP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God created the world in 6 days (phases) This could be periods of time.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Before time existed, God existed and he created the universe on his divine word.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The Qur'an does not specify what happened on each day.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The Qur’an does not mention a day of rest but instead says that God put the whole universe under his command.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Muslims believe that God’s work and creation never ends as it continues with every new birth and every new seed that grows.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F64E836-92F1-43EB-9832-FCC769B94C9C}"/>
              </a:ext>
            </a:extLst>
          </p:cNvPr>
          <p:cNvSpPr/>
          <p:nvPr/>
        </p:nvSpPr>
        <p:spPr>
          <a:xfrm>
            <a:off x="6379570" y="657665"/>
            <a:ext cx="5649687" cy="1908277"/>
          </a:xfrm>
          <a:custGeom>
            <a:avLst>
              <a:gd name="f0" fmla="val 259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FDAF5"/>
          </a:solidFill>
          <a:ln w="38103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The Big Bang Theory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The scientific explanation for how the universe began.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13.8 billions years ago all matter was compressed into a small, hot and dense collection of mass.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A massive expansion of </a:t>
            </a: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space took place and matter was flung in all different directions.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The universe expanded and cooled.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The starts grouped together and formed galaxies.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FB0D326-000D-42CD-ADD1-1C3766E9432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218592"/>
              </p:ext>
            </p:extLst>
          </p:nvPr>
        </p:nvGraphicFramePr>
        <p:xfrm>
          <a:off x="6379570" y="2764077"/>
          <a:ext cx="5649686" cy="3931920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824843">
                  <a:extLst>
                    <a:ext uri="{9D8B030D-6E8A-4147-A177-3AD203B41FA5}">
                      <a16:colId xmlns:a16="http://schemas.microsoft.com/office/drawing/2014/main" val="2775894224"/>
                    </a:ext>
                  </a:extLst>
                </a:gridCol>
                <a:gridCol w="2824843">
                  <a:extLst>
                    <a:ext uri="{9D8B030D-6E8A-4147-A177-3AD203B41FA5}">
                      <a16:colId xmlns:a16="http://schemas.microsoft.com/office/drawing/2014/main" val="3594687273"/>
                    </a:ext>
                  </a:extLst>
                </a:gridCol>
              </a:tblGrid>
              <a:tr h="338352">
                <a:tc>
                  <a:txBody>
                    <a:bodyPr/>
                    <a:lstStyle/>
                    <a:p>
                      <a:pPr lvl="0" algn="ctr"/>
                      <a:r>
                        <a:rPr lang="en-GB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Christian views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Muslim views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49211"/>
                  </a:ext>
                </a:extLst>
              </a:tr>
              <a:tr h="3206737">
                <a:tc>
                  <a:txBody>
                    <a:bodyPr/>
                    <a:lstStyle/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Fundamental Christians </a:t>
                      </a: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believe that every word in the Bible has been inspired by God and therefore 200% true.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Liberal Christians </a:t>
                      </a: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believe that the Bible is more like a parable/ symbol and the main message is that God brought the universe into being but we should use to science to try and understand it.</a:t>
                      </a:r>
                      <a:endParaRPr lang="en-GB" sz="1200" b="1" dirty="0">
                        <a:solidFill>
                          <a:srgbClr val="000000"/>
                        </a:solidFill>
                        <a:latin typeface="Comic Sans MS" pitchFamily="66"/>
                      </a:endParaRP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The Big Bang could have been God’s way of forming the universe.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Islam encourages the search for clear understanding and scientific explanations that may enable a greater understanding of God.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The Qur’an encourages scientific exploration about the origins of the universe.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Muslims believe that the Qur’an links well to the Big Bang Theory.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The Qur’an explains why the universe came into being but science should explain how.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As long as they understand that it is created by God.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It was not an accident but was designed, and God’s creation was perfect and good.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06974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8520DFE-4B01-4170-B53E-28568480A070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14ECD2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Value of the world</a:t>
            </a:r>
          </a:p>
        </p:txBody>
      </p:sp>
      <p:sp>
        <p:nvSpPr>
          <p:cNvPr id="5" name="Rectangle: Rounded Corners 6">
            <a:extLst>
              <a:ext uri="{FF2B5EF4-FFF2-40B4-BE49-F238E27FC236}">
                <a16:creationId xmlns:a16="http://schemas.microsoft.com/office/drawing/2014/main" id="{54C7B964-2BDD-402D-A071-67AFBAD3B789}"/>
              </a:ext>
            </a:extLst>
          </p:cNvPr>
          <p:cNvSpPr/>
          <p:nvPr/>
        </p:nvSpPr>
        <p:spPr>
          <a:xfrm>
            <a:off x="8549272" y="734786"/>
            <a:ext cx="3386914" cy="2694214"/>
          </a:xfrm>
          <a:custGeom>
            <a:avLst>
              <a:gd name="f0" fmla="val 259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FDAF5"/>
          </a:solidFill>
          <a:ln w="38103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Awe and Wonder: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When people see beautiful landscapes, starts etc… many people are awestruck and filled with wonder.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The beauty and complexity of the world proves to come that God must exist.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God’s creation inspires awe and wonder.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Nature is amazing because it represents the glory of God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308ADD52-6370-4FDE-8103-66BBE2544E19}"/>
              </a:ext>
            </a:extLst>
          </p:cNvPr>
          <p:cNvSpPr txBox="1"/>
          <p:nvPr/>
        </p:nvSpPr>
        <p:spPr>
          <a:xfrm>
            <a:off x="229065" y="739778"/>
            <a:ext cx="1697706" cy="661719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baseline="0" dirty="0">
                <a:solidFill>
                  <a:srgbClr val="FF0000"/>
                </a:solidFill>
                <a:uFillTx/>
                <a:latin typeface="Comic Sans MS" pitchFamily="66"/>
              </a:rPr>
              <a:t>Value of the world: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latin typeface="Comic Sans MS" pitchFamily="66"/>
              </a:rPr>
              <a:t>Humans are the most intelligent species on earth.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latin typeface="Comic Sans MS" pitchFamily="66"/>
              </a:rPr>
              <a:t>Humans should live in harmony.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latin typeface="Comic Sans MS" pitchFamily="66"/>
              </a:rPr>
              <a:t>Muslims and Christians believe they should respect nature and care for the environment,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latin typeface="Comic Sans MS" pitchFamily="66"/>
              </a:rPr>
              <a:t>Living on God’s earth is a privilege.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latin typeface="Comic Sans MS" pitchFamily="66"/>
              </a:rPr>
              <a:t>Islam stresses that we must live in harmony with all creature of God.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dirty="0">
              <a:latin typeface="Comic Sans MS" pitchFamily="66"/>
            </a:endParaRP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400" dirty="0">
              <a:latin typeface="Comic Sans MS" pitchFamily="66"/>
            </a:endParaRPr>
          </a:p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000" b="0" i="0" u="none" strike="noStrike" kern="1200" cap="none" baseline="0" dirty="0">
              <a:solidFill>
                <a:srgbClr val="FF0000"/>
              </a:solidFill>
              <a:uFillTx/>
              <a:latin typeface="Comic Sans MS" pitchFamily="66"/>
            </a:endParaRP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92E123DA-8B4C-49FA-83A9-360E5738F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3975496"/>
              </p:ext>
            </p:extLst>
          </p:nvPr>
        </p:nvGraphicFramePr>
        <p:xfrm>
          <a:off x="2465615" y="3640567"/>
          <a:ext cx="9225642" cy="2979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2914">
                  <a:extLst>
                    <a:ext uri="{9D8B030D-6E8A-4147-A177-3AD203B41FA5}">
                      <a16:colId xmlns:a16="http://schemas.microsoft.com/office/drawing/2014/main" val="169226912"/>
                    </a:ext>
                  </a:extLst>
                </a:gridCol>
                <a:gridCol w="5502728">
                  <a:extLst>
                    <a:ext uri="{9D8B030D-6E8A-4147-A177-3AD203B41FA5}">
                      <a16:colId xmlns:a16="http://schemas.microsoft.com/office/drawing/2014/main" val="3611640656"/>
                    </a:ext>
                  </a:extLst>
                </a:gridCol>
              </a:tblGrid>
              <a:tr h="327276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Stewardship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A7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997416"/>
                  </a:ext>
                </a:extLst>
              </a:tr>
              <a:tr h="228992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Christians: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has given humans the privilege of living in the world therefore they should take responsibility and look after it.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One planet that cannot be replaced.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Adam was the first steward when he was told to take care of the Garden of Eden.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Muslims: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has given humans responsibility to take care of the planet.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Called </a:t>
                      </a:r>
                      <a:r>
                        <a:rPr lang="en-GB" sz="140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khalifah</a:t>
                      </a:r>
                      <a:endParaRPr lang="en-GB" sz="14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 need to look after the world for future generations.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Looking after the environment brings balance.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Humans will be judged on the day of judgement about their treatment of the planet.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“It is he who has made you successor on the earth.”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God is the creator therefore we should not damage is creation.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“God created everything and the earth belongs.”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454427"/>
                  </a:ext>
                </a:extLst>
              </a:tr>
            </a:tbl>
          </a:graphicData>
        </a:graphic>
      </p:graphicFrame>
      <p:sp>
        <p:nvSpPr>
          <p:cNvPr id="8" name="Rectangle 14">
            <a:extLst>
              <a:ext uri="{FF2B5EF4-FFF2-40B4-BE49-F238E27FC236}">
                <a16:creationId xmlns:a16="http://schemas.microsoft.com/office/drawing/2014/main" id="{8E48137D-EDF3-46B0-B88D-E1372FA08E62}"/>
              </a:ext>
            </a:extLst>
          </p:cNvPr>
          <p:cNvSpPr/>
          <p:nvPr/>
        </p:nvSpPr>
        <p:spPr>
          <a:xfrm>
            <a:off x="4703020" y="669473"/>
            <a:ext cx="3685138" cy="2759527"/>
          </a:xfrm>
          <a:prstGeom prst="rect">
            <a:avLst/>
          </a:prstGeom>
          <a:solidFill>
            <a:srgbClr val="C39BE1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b="1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Dominion: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dirty="0">
                <a:solidFill>
                  <a:srgbClr val="000000"/>
                </a:solidFill>
                <a:latin typeface="Comic Sans MS" pitchFamily="66"/>
              </a:rPr>
              <a:t>In order to manage the earth Christians were given power and authority to rule.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dirty="0">
                <a:solidFill>
                  <a:srgbClr val="000000"/>
                </a:solidFill>
                <a:latin typeface="Comic Sans MS" pitchFamily="66"/>
              </a:rPr>
              <a:t>Some believe that this means they can do what they like with the earth.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dirty="0">
                <a:solidFill>
                  <a:srgbClr val="000000"/>
                </a:solidFill>
                <a:latin typeface="Comic Sans MS" pitchFamily="66"/>
              </a:rPr>
              <a:t>Some say they cannot do what they like if it damages something God has made.</a:t>
            </a:r>
          </a:p>
        </p:txBody>
      </p:sp>
      <p:pic>
        <p:nvPicPr>
          <p:cNvPr id="10" name="Picture 9" descr="A picture containing ball, drawing&#10;&#10;Description automatically generated">
            <a:extLst>
              <a:ext uri="{FF2B5EF4-FFF2-40B4-BE49-F238E27FC236}">
                <a16:creationId xmlns:a16="http://schemas.microsoft.com/office/drawing/2014/main" id="{95C031D5-8268-4E9B-AC54-6C1DD823196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2222163" y="734786"/>
            <a:ext cx="2400300" cy="235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812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991D8CE-B5D1-4F85-96BE-321093CEB0E0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FFC000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Use and abuse of the environment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B76713-0A42-47EA-AB14-B10DDF104278}"/>
              </a:ext>
            </a:extLst>
          </p:cNvPr>
          <p:cNvSpPr/>
          <p:nvPr/>
        </p:nvSpPr>
        <p:spPr>
          <a:xfrm>
            <a:off x="207115" y="666539"/>
            <a:ext cx="1735985" cy="3921789"/>
          </a:xfrm>
          <a:prstGeom prst="rect">
            <a:avLst/>
          </a:prstGeom>
          <a:solidFill>
            <a:srgbClr val="DAE3F3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Pressures on the environment</a:t>
            </a:r>
          </a:p>
          <a:p>
            <a:pPr marL="171450" marR="0" lvl="0" indent="-1714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The world</a:t>
            </a: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’s population is growing therefore it has implications on the environment.</a:t>
            </a:r>
          </a:p>
          <a:p>
            <a:pPr marL="171450" marR="0" lvl="0" indent="-1714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Large populations create most waste and there is a real danger that the planet is getting seriously damaged.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CDE5439-B0EC-4164-9B50-FC195B0ED3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6095951"/>
              </p:ext>
            </p:extLst>
          </p:nvPr>
        </p:nvGraphicFramePr>
        <p:xfrm>
          <a:off x="2139043" y="666540"/>
          <a:ext cx="9927487" cy="19893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9012">
                  <a:extLst>
                    <a:ext uri="{9D8B030D-6E8A-4147-A177-3AD203B41FA5}">
                      <a16:colId xmlns:a16="http://schemas.microsoft.com/office/drawing/2014/main" val="3251557520"/>
                    </a:ext>
                  </a:extLst>
                </a:gridCol>
                <a:gridCol w="7818475">
                  <a:extLst>
                    <a:ext uri="{9D8B030D-6E8A-4147-A177-3AD203B41FA5}">
                      <a16:colId xmlns:a16="http://schemas.microsoft.com/office/drawing/2014/main" val="2062358529"/>
                    </a:ext>
                  </a:extLst>
                </a:gridCol>
              </a:tblGrid>
              <a:tr h="269829"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Key Word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dirty="0">
                          <a:solidFill>
                            <a:schemeClr val="bg1"/>
                          </a:solidFill>
                          <a:latin typeface="Comic Sans MS" panose="030F0702030302020204" pitchFamily="66" charset="0"/>
                        </a:rPr>
                        <a:t>Definition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524913"/>
                  </a:ext>
                </a:extLst>
              </a:tr>
              <a:tr h="26982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Natural resources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Material found in nature- such as oil and trees- that can be used by people.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6041342"/>
                  </a:ext>
                </a:extLst>
              </a:tr>
              <a:tr h="343388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Sustainable development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Building and progress that tried to reduce the impact on the natural world for future generations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826435"/>
                  </a:ext>
                </a:extLst>
              </a:tr>
              <a:tr h="26982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Abuse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Misuse of the world and environment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537221"/>
                  </a:ext>
                </a:extLst>
              </a:tr>
              <a:tr h="26982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Non-renewable energy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Things the earth provides that will eventually run out, for example, oil, coal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9050498"/>
                  </a:ext>
                </a:extLst>
              </a:tr>
              <a:tr h="26982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Deforestation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cutting down of large amount of forest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6076892"/>
                  </a:ext>
                </a:extLst>
              </a:tr>
              <a:tr h="269829"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Recycling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Reusing old products to make new ones.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7994020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A013FBC-5D96-4A9D-BA94-CBE2C5A3F3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737208"/>
              </p:ext>
            </p:extLst>
          </p:nvPr>
        </p:nvGraphicFramePr>
        <p:xfrm>
          <a:off x="9661071" y="2985195"/>
          <a:ext cx="2405459" cy="3578889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405459">
                  <a:extLst>
                    <a:ext uri="{9D8B030D-6E8A-4147-A177-3AD203B41FA5}">
                      <a16:colId xmlns:a16="http://schemas.microsoft.com/office/drawing/2014/main" val="172398312"/>
                    </a:ext>
                  </a:extLst>
                </a:gridCol>
              </a:tblGrid>
              <a:tr h="641499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Looking after the environment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F2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772194"/>
                  </a:ext>
                </a:extLst>
              </a:tr>
              <a:tr h="2937390">
                <a:tc>
                  <a:txBody>
                    <a:bodyPr/>
                    <a:lstStyle/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latin typeface="Comic Sans MS" pitchFamily="66"/>
                        </a:rPr>
                        <a:t>Recycling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latin typeface="Comic Sans MS" pitchFamily="66"/>
                        </a:rPr>
                        <a:t>Reusing items such as plastic bags or donating items not needed.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latin typeface="Comic Sans MS" pitchFamily="66"/>
                        </a:rPr>
                        <a:t>Reducing the number of vehicle journeys by walking, cycling or public transport.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latin typeface="Comic Sans MS" pitchFamily="66"/>
                        </a:rPr>
                        <a:t>Being careful to turn lights off and use water responsibly.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latin typeface="Comic Sans MS" pitchFamily="66"/>
                        </a:rPr>
                        <a:t>Planting trees.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598686"/>
                  </a:ext>
                </a:extLst>
              </a:tr>
            </a:tbl>
          </a:graphicData>
        </a:graphic>
      </p:graphicFrame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2F3F2961-7C92-48C6-9C20-A8E511FD49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857824"/>
              </p:ext>
            </p:extLst>
          </p:nvPr>
        </p:nvGraphicFramePr>
        <p:xfrm>
          <a:off x="207115" y="4774640"/>
          <a:ext cx="9198142" cy="1789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99071">
                  <a:extLst>
                    <a:ext uri="{9D8B030D-6E8A-4147-A177-3AD203B41FA5}">
                      <a16:colId xmlns:a16="http://schemas.microsoft.com/office/drawing/2014/main" val="3532093610"/>
                    </a:ext>
                  </a:extLst>
                </a:gridCol>
                <a:gridCol w="4599071">
                  <a:extLst>
                    <a:ext uri="{9D8B030D-6E8A-4147-A177-3AD203B41FA5}">
                      <a16:colId xmlns:a16="http://schemas.microsoft.com/office/drawing/2014/main" val="2156859367"/>
                    </a:ext>
                  </a:extLst>
                </a:gridCol>
              </a:tblGrid>
              <a:tr h="1789444">
                <a:tc>
                  <a:txBody>
                    <a:bodyPr/>
                    <a:lstStyle/>
                    <a:p>
                      <a:pPr algn="ctr"/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Muslim views to abuse of the environment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Hadith advices Muslims to take only what is needed from the world.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“ Do not seek from it more than what you need.”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“Eat and drink but do not be extravagant: God does not like extravagant people.”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IFEES Project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u="sng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 views to abuse of the environment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Being in charge does not give people the right to abuse, spoil, waste or destroy what God has made.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Humans are only tenants of God’s world.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Thoughtless exploitation should be opposed.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Assisi and </a:t>
                      </a:r>
                      <a:r>
                        <a:rPr lang="en-GB" sz="1400" b="0" u="none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Ohito</a:t>
                      </a:r>
                      <a:r>
                        <a:rPr lang="en-GB" sz="1400" b="0" u="none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meetings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008450"/>
                  </a:ext>
                </a:extLst>
              </a:tr>
            </a:tbl>
          </a:graphicData>
        </a:graphic>
      </p:graphicFrame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F3263CB5-C0FF-4FB8-8C60-19FE1CC5E9FD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2373724" y="2892040"/>
            <a:ext cx="1720942" cy="1789444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5EF5924F-A407-430E-B640-1D56B1CC43BF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tretch>
            <a:fillRect/>
          </a:stretch>
        </p:blipFill>
        <p:spPr>
          <a:xfrm>
            <a:off x="4664092" y="2892040"/>
            <a:ext cx="1431906" cy="1638625"/>
          </a:xfrm>
          <a:prstGeom prst="rect">
            <a:avLst/>
          </a:prstGeom>
        </p:spPr>
      </p:pic>
      <p:pic>
        <p:nvPicPr>
          <p:cNvPr id="16" name="Picture 15" descr="A picture containing text, map&#10;&#10;Description automatically generated">
            <a:extLst>
              <a:ext uri="{FF2B5EF4-FFF2-40B4-BE49-F238E27FC236}">
                <a16:creationId xmlns:a16="http://schemas.microsoft.com/office/drawing/2014/main" id="{3CC50294-97D3-443A-9D1F-68639A1BB4B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8"/>
              </a:ext>
            </a:extLst>
          </a:blip>
          <a:stretch>
            <a:fillRect/>
          </a:stretch>
        </p:blipFill>
        <p:spPr>
          <a:xfrm>
            <a:off x="6665424" y="2923740"/>
            <a:ext cx="2070362" cy="1604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671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998C87-8090-4AD2-AF7E-79F87FED95EA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Pollution</a:t>
            </a:r>
          </a:p>
        </p:txBody>
      </p:sp>
      <p:sp>
        <p:nvSpPr>
          <p:cNvPr id="3" name="TextBox 6">
            <a:extLst>
              <a:ext uri="{FF2B5EF4-FFF2-40B4-BE49-F238E27FC236}">
                <a16:creationId xmlns:a16="http://schemas.microsoft.com/office/drawing/2014/main" id="{779587AF-F78D-47BC-8D5C-011714CD6053}"/>
              </a:ext>
            </a:extLst>
          </p:cNvPr>
          <p:cNvSpPr txBox="1"/>
          <p:nvPr/>
        </p:nvSpPr>
        <p:spPr>
          <a:xfrm>
            <a:off x="229065" y="739778"/>
            <a:ext cx="2499170" cy="140588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baseline="0" dirty="0">
                <a:solidFill>
                  <a:srgbClr val="FF0000"/>
                </a:solidFill>
                <a:uFillTx/>
                <a:latin typeface="Comic Sans MS" pitchFamily="66"/>
              </a:rPr>
              <a:t>Pollution:</a:t>
            </a:r>
          </a:p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600" dirty="0">
                <a:latin typeface="Comic Sans MS" pitchFamily="66"/>
              </a:rPr>
              <a:t>Making something dirty and contaminated, especially the environment. </a:t>
            </a:r>
            <a:endParaRPr lang="en-GB" sz="1600" b="0" i="0" u="none" strike="noStrike" kern="1200" cap="none" baseline="0" dirty="0">
              <a:uFillTx/>
              <a:latin typeface="Comic Sans MS" pitchFamily="66"/>
            </a:endParaRPr>
          </a:p>
        </p:txBody>
      </p:sp>
      <p:sp>
        <p:nvSpPr>
          <p:cNvPr id="5" name="Rectangle: Rounded Corners 6">
            <a:extLst>
              <a:ext uri="{FF2B5EF4-FFF2-40B4-BE49-F238E27FC236}">
                <a16:creationId xmlns:a16="http://schemas.microsoft.com/office/drawing/2014/main" id="{2D61D1BA-8630-491A-9F17-4F279317F074}"/>
              </a:ext>
            </a:extLst>
          </p:cNvPr>
          <p:cNvSpPr/>
          <p:nvPr/>
        </p:nvSpPr>
        <p:spPr>
          <a:xfrm>
            <a:off x="2755884" y="747918"/>
            <a:ext cx="2694215" cy="1796147"/>
          </a:xfrm>
          <a:custGeom>
            <a:avLst>
              <a:gd name="f0" fmla="val 259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FDAF5"/>
          </a:solidFill>
          <a:ln w="38103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Pollution puts the health of humans, animals and plants at risk.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Pollution is a problem as technology advances and the world’s population grows.</a:t>
            </a:r>
            <a:endParaRPr lang="en-GB" sz="1400" b="0" i="0" strike="noStrike" kern="1200" cap="none" spc="0" baseline="0" dirty="0">
              <a:solidFill>
                <a:srgbClr val="000000"/>
              </a:solidFill>
              <a:uFillTx/>
              <a:latin typeface="Comic Sans MS" pitchFamily="66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855C790-A030-4718-A880-7C7B0A8783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447472"/>
              </p:ext>
            </p:extLst>
          </p:nvPr>
        </p:nvGraphicFramePr>
        <p:xfrm>
          <a:off x="229065" y="2725440"/>
          <a:ext cx="5436949" cy="393661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711545">
                  <a:extLst>
                    <a:ext uri="{9D8B030D-6E8A-4147-A177-3AD203B41FA5}">
                      <a16:colId xmlns:a16="http://schemas.microsoft.com/office/drawing/2014/main" val="3131588544"/>
                    </a:ext>
                  </a:extLst>
                </a:gridCol>
                <a:gridCol w="1883631">
                  <a:extLst>
                    <a:ext uri="{9D8B030D-6E8A-4147-A177-3AD203B41FA5}">
                      <a16:colId xmlns:a16="http://schemas.microsoft.com/office/drawing/2014/main" val="2219876709"/>
                    </a:ext>
                  </a:extLst>
                </a:gridCol>
                <a:gridCol w="1841773">
                  <a:extLst>
                    <a:ext uri="{9D8B030D-6E8A-4147-A177-3AD203B41FA5}">
                      <a16:colId xmlns:a16="http://schemas.microsoft.com/office/drawing/2014/main" val="898859806"/>
                    </a:ext>
                  </a:extLst>
                </a:gridCol>
              </a:tblGrid>
              <a:tr h="461997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Water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39BE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Air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Land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775512"/>
                  </a:ext>
                </a:extLst>
              </a:tr>
              <a:tr h="1188620">
                <a:tc>
                  <a:txBody>
                    <a:bodyPr/>
                    <a:lstStyle/>
                    <a:p>
                      <a:pPr lvl="0" algn="ctr"/>
                      <a:endParaRPr lang="en-GB" sz="1200" b="0" dirty="0">
                        <a:latin typeface="Comic Sans MS" pitchFamily="66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endParaRPr lang="en-GB" sz="1200" b="0" dirty="0">
                        <a:latin typeface="Comic Sans MS" pitchFamily="66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endParaRPr lang="en-GB" sz="1200" b="0" dirty="0">
                        <a:latin typeface="Comic Sans MS" pitchFamily="66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465699"/>
                  </a:ext>
                </a:extLst>
              </a:tr>
              <a:tr h="2098291">
                <a:tc>
                  <a:txBody>
                    <a:bodyPr/>
                    <a:lstStyle/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Caused by dumping waste into the sea.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Have a bad effect on marine life.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Example- The deep water horizon oil spills killing thousands of birds and marine animals.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Caused by fumes from factories and vehicles.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Long-term exposure can lead to asthma, lung cancer and other diseases.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It also causes global warming, climate change and acid rain.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Caused by the ineffective disposal of waste.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When chemicals enter the earth this can poison wildlife, making farming less efficient and result in contaminated food. 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178342"/>
                  </a:ext>
                </a:extLst>
              </a:tr>
            </a:tbl>
          </a:graphicData>
        </a:graphic>
      </p:graphicFrame>
      <p:sp>
        <p:nvSpPr>
          <p:cNvPr id="6" name="TextBox 6">
            <a:extLst>
              <a:ext uri="{FF2B5EF4-FFF2-40B4-BE49-F238E27FC236}">
                <a16:creationId xmlns:a16="http://schemas.microsoft.com/office/drawing/2014/main" id="{F0BA54F1-FC7F-4375-9987-F71E403F4EC8}"/>
              </a:ext>
            </a:extLst>
          </p:cNvPr>
          <p:cNvSpPr txBox="1"/>
          <p:nvPr/>
        </p:nvSpPr>
        <p:spPr>
          <a:xfrm>
            <a:off x="229065" y="2246964"/>
            <a:ext cx="2856601" cy="40011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000" b="0" i="0" u="none" strike="noStrike" kern="1200" cap="none" baseline="0" dirty="0">
                <a:solidFill>
                  <a:srgbClr val="00B050"/>
                </a:solidFill>
                <a:uFillTx/>
                <a:latin typeface="Comic Sans MS" pitchFamily="66"/>
              </a:rPr>
              <a:t>Types of Pollution: </a:t>
            </a:r>
            <a:endParaRPr lang="en-GB" sz="1600" b="0" i="0" u="none" strike="noStrike" kern="1200" cap="none" baseline="0" dirty="0">
              <a:solidFill>
                <a:srgbClr val="00B050"/>
              </a:solidFill>
              <a:uFillTx/>
              <a:latin typeface="Comic Sans MS" pitchFamily="66"/>
            </a:endParaRP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E4B9E38E-078C-4323-8435-D493A86D14D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638613" y="3324194"/>
            <a:ext cx="896274" cy="896274"/>
          </a:xfrm>
          <a:prstGeom prst="rect">
            <a:avLst/>
          </a:prstGeom>
        </p:spPr>
      </p:pic>
      <p:pic>
        <p:nvPicPr>
          <p:cNvPr id="10" name="Picture 9" descr="A picture containing text, map&#10;&#10;Description automatically generated">
            <a:extLst>
              <a:ext uri="{FF2B5EF4-FFF2-40B4-BE49-F238E27FC236}">
                <a16:creationId xmlns:a16="http://schemas.microsoft.com/office/drawing/2014/main" id="{2566D3D5-A5F1-4748-9436-61FF393890BC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tretch>
            <a:fillRect/>
          </a:stretch>
        </p:blipFill>
        <p:spPr>
          <a:xfrm>
            <a:off x="2189630" y="3195273"/>
            <a:ext cx="1487471" cy="1152608"/>
          </a:xfrm>
          <a:prstGeom prst="rect">
            <a:avLst/>
          </a:prstGeom>
        </p:spPr>
      </p:pic>
      <p:pic>
        <p:nvPicPr>
          <p:cNvPr id="13" name="Picture 12" descr="A picture containing clock&#10;&#10;Description automatically generated">
            <a:extLst>
              <a:ext uri="{FF2B5EF4-FFF2-40B4-BE49-F238E27FC236}">
                <a16:creationId xmlns:a16="http://schemas.microsoft.com/office/drawing/2014/main" id="{175407C9-E1BB-44FB-9A8E-2E030AA66E2E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8"/>
              </a:ext>
            </a:extLst>
          </a:blip>
          <a:stretch>
            <a:fillRect/>
          </a:stretch>
        </p:blipFill>
        <p:spPr>
          <a:xfrm>
            <a:off x="4102991" y="3260277"/>
            <a:ext cx="1230483" cy="1022599"/>
          </a:xfrm>
          <a:prstGeom prst="rect">
            <a:avLst/>
          </a:prstGeom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B9DD37D-516B-4F91-86FF-8780AEA6E6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392936"/>
              </p:ext>
            </p:extLst>
          </p:nvPr>
        </p:nvGraphicFramePr>
        <p:xfrm>
          <a:off x="7690757" y="812846"/>
          <a:ext cx="4033157" cy="218519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4033157">
                  <a:extLst>
                    <a:ext uri="{9D8B030D-6E8A-4147-A177-3AD203B41FA5}">
                      <a16:colId xmlns:a16="http://schemas.microsoft.com/office/drawing/2014/main" val="2477743236"/>
                    </a:ext>
                  </a:extLst>
                </a:gridCol>
              </a:tblGrid>
              <a:tr h="386872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Christian views on Pollution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397263"/>
                  </a:ext>
                </a:extLst>
              </a:tr>
              <a:tr h="1706768"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latin typeface="Comic Sans MS" pitchFamily="66"/>
                        </a:rPr>
                        <a:t>Christian believe that the world is on loan to humans, who have been given responsibility by God to look after it.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latin typeface="Comic Sans MS" pitchFamily="66"/>
                        </a:rPr>
                        <a:t>Parable of the talents.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latin typeface="Comic Sans MS" pitchFamily="66"/>
                        </a:rPr>
                        <a:t>Polluting the planet is not good stewardship.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400" b="0" dirty="0">
                          <a:latin typeface="Comic Sans MS" pitchFamily="66"/>
                        </a:rPr>
                        <a:t>Pollution harms  other therefore goes against ‘love thy neighbour’.</a:t>
                      </a:r>
                      <a:endParaRPr lang="en-GB" sz="1200" b="0" dirty="0">
                        <a:latin typeface="Comic Sans MS" pitchFamily="66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902728"/>
                  </a:ext>
                </a:extLst>
              </a:tr>
            </a:tbl>
          </a:graphicData>
        </a:graphic>
      </p:graphicFrame>
      <p:pic>
        <p:nvPicPr>
          <p:cNvPr id="16" name="Picture 15" descr="A person smiling for the camera&#10;&#10;Description automatically generated">
            <a:extLst>
              <a:ext uri="{FF2B5EF4-FFF2-40B4-BE49-F238E27FC236}">
                <a16:creationId xmlns:a16="http://schemas.microsoft.com/office/drawing/2014/main" id="{DAF2DEA3-E93E-400D-83FC-C1F1AD962367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10"/>
              </a:ext>
            </a:extLst>
          </a:blip>
          <a:stretch>
            <a:fillRect/>
          </a:stretch>
        </p:blipFill>
        <p:spPr>
          <a:xfrm>
            <a:off x="9680894" y="3563798"/>
            <a:ext cx="2219111" cy="2802547"/>
          </a:xfrm>
          <a:prstGeom prst="rect">
            <a:avLst/>
          </a:prstGeom>
        </p:spPr>
      </p:pic>
      <p:sp>
        <p:nvSpPr>
          <p:cNvPr id="18" name="Speech Bubble: Rectangle with Corners Rounded 11">
            <a:extLst>
              <a:ext uri="{FF2B5EF4-FFF2-40B4-BE49-F238E27FC236}">
                <a16:creationId xmlns:a16="http://schemas.microsoft.com/office/drawing/2014/main" id="{D8EEC9CD-3F52-4E23-AB29-A078668AF7E3}"/>
              </a:ext>
            </a:extLst>
          </p:cNvPr>
          <p:cNvSpPr/>
          <p:nvPr/>
        </p:nvSpPr>
        <p:spPr>
          <a:xfrm>
            <a:off x="5663460" y="719357"/>
            <a:ext cx="1811382" cy="995144"/>
          </a:xfrm>
          <a:custGeom>
            <a:avLst>
              <a:gd name="f0" fmla="val 24603"/>
              <a:gd name="f1" fmla="val 6885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EEA7A0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 dirty="0">
                <a:solidFill>
                  <a:srgbClr val="000000"/>
                </a:solidFill>
                <a:uFillTx/>
                <a:latin typeface="Comic Sans MS"/>
                <a:cs typeface="Comic Sans MS"/>
              </a:rPr>
              <a:t>“ The earth is the LORD’S and everything in it.”</a:t>
            </a:r>
            <a:endParaRPr lang="en-GB" sz="1200" b="0" i="1" u="none" strike="noStrike" kern="1200" cap="none" spc="0" baseline="0" dirty="0">
              <a:solidFill>
                <a:srgbClr val="000000"/>
              </a:solidFill>
              <a:uFillTx/>
              <a:latin typeface="Comic Sans MS"/>
              <a:cs typeface="Comic Sans MS"/>
            </a:endParaRPr>
          </a:p>
        </p:txBody>
      </p:sp>
      <p:sp>
        <p:nvSpPr>
          <p:cNvPr id="19" name="Speech Bubble: Rectangle with Corners Rounded 11">
            <a:extLst>
              <a:ext uri="{FF2B5EF4-FFF2-40B4-BE49-F238E27FC236}">
                <a16:creationId xmlns:a16="http://schemas.microsoft.com/office/drawing/2014/main" id="{650791A0-33DF-4D41-9578-DEB5E8A610A9}"/>
              </a:ext>
            </a:extLst>
          </p:cNvPr>
          <p:cNvSpPr/>
          <p:nvPr/>
        </p:nvSpPr>
        <p:spPr>
          <a:xfrm>
            <a:off x="5862349" y="1864572"/>
            <a:ext cx="1612493" cy="1443293"/>
          </a:xfrm>
          <a:custGeom>
            <a:avLst>
              <a:gd name="f0" fmla="val 24603"/>
              <a:gd name="f1" fmla="val 6885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 dirty="0">
                <a:solidFill>
                  <a:srgbClr val="000000"/>
                </a:solidFill>
                <a:uFillTx/>
                <a:latin typeface="Comic Sans MS"/>
                <a:cs typeface="Comic Sans MS"/>
              </a:rPr>
              <a:t>“Every human act of irresponsibility towards creatures is an abomination,”</a:t>
            </a:r>
            <a:endParaRPr lang="en-GB" sz="1200" b="0" i="1" u="none" strike="noStrike" kern="1200" cap="none" spc="0" baseline="0" dirty="0">
              <a:solidFill>
                <a:srgbClr val="000000"/>
              </a:solidFill>
              <a:uFillTx/>
              <a:latin typeface="Comic Sans MS"/>
              <a:cs typeface="Comic Sans MS"/>
            </a:endParaRPr>
          </a:p>
        </p:txBody>
      </p:sp>
      <p:sp>
        <p:nvSpPr>
          <p:cNvPr id="20" name="Rectangle 14">
            <a:extLst>
              <a:ext uri="{FF2B5EF4-FFF2-40B4-BE49-F238E27FC236}">
                <a16:creationId xmlns:a16="http://schemas.microsoft.com/office/drawing/2014/main" id="{5AD560B8-1C1E-438B-B3A9-7F0A21CDBFB6}"/>
              </a:ext>
            </a:extLst>
          </p:cNvPr>
          <p:cNvSpPr/>
          <p:nvPr/>
        </p:nvSpPr>
        <p:spPr>
          <a:xfrm>
            <a:off x="5862349" y="3606818"/>
            <a:ext cx="3685138" cy="2759527"/>
          </a:xfrm>
          <a:prstGeom prst="rect">
            <a:avLst/>
          </a:prstGeom>
          <a:solidFill>
            <a:srgbClr val="C39BE1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Pope Francis challenge the world to help reduce pollution:</a:t>
            </a:r>
          </a:p>
          <a:p>
            <a:pPr marL="171450" marR="0" lvl="0" indent="-1714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The Pope called for the world to act to protect the environment.</a:t>
            </a:r>
          </a:p>
          <a:p>
            <a:pPr marL="171450" marR="0" lvl="0" indent="-1714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He called the letter ‘To care for our one common home.”</a:t>
            </a:r>
          </a:p>
          <a:p>
            <a:pPr marL="171450" marR="0" lvl="0" indent="-1714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He states that we need to reduce waste, pollution and change poverty.</a:t>
            </a:r>
          </a:p>
          <a:p>
            <a:pPr marL="171450" marR="0" lvl="0" indent="-1714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He says the world looks like an immense pile of filth.</a:t>
            </a:r>
          </a:p>
          <a:p>
            <a:pPr marL="171450" marR="0" lvl="0" indent="-1714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He says we should recycle.</a:t>
            </a:r>
          </a:p>
        </p:txBody>
      </p:sp>
    </p:spTree>
    <p:extLst>
      <p:ext uri="{BB962C8B-B14F-4D97-AF65-F5344CB8AC3E}">
        <p14:creationId xmlns:p14="http://schemas.microsoft.com/office/powerpoint/2010/main" val="22732228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E960136-BA6F-425A-976B-09591CEC3039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Animals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68BC71-ED37-4FD0-A68B-7613854B60FC}"/>
              </a:ext>
            </a:extLst>
          </p:cNvPr>
          <p:cNvSpPr/>
          <p:nvPr/>
        </p:nvSpPr>
        <p:spPr>
          <a:xfrm>
            <a:off x="501030" y="715525"/>
            <a:ext cx="3262515" cy="1929701"/>
          </a:xfrm>
          <a:prstGeom prst="rect">
            <a:avLst/>
          </a:prstGeom>
          <a:solidFill>
            <a:srgbClr val="DAE3F3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Animals for experiments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Scientists test new products, such as medicines, cosmetics and additives that are added to food.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To test to make sure it is safe for humans.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Testing cosmetics on animals was banned in the UK in 1998.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Most animal testing now </a:t>
            </a: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is on rats or mice that are bread  for that purpose.</a:t>
            </a:r>
            <a:endParaRPr lang="en-GB" sz="1200" i="0" strike="noStrike" kern="1200" cap="none" spc="0" baseline="0" dirty="0">
              <a:solidFill>
                <a:srgbClr val="000000"/>
              </a:solidFill>
              <a:uFillTx/>
              <a:latin typeface="Comic Sans MS" pitchFamily="66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B83070E-262E-46EB-991E-DAD55072DC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46595"/>
              </p:ext>
            </p:extLst>
          </p:nvPr>
        </p:nvGraphicFramePr>
        <p:xfrm>
          <a:off x="179873" y="2935506"/>
          <a:ext cx="3937486" cy="37240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8743">
                  <a:extLst>
                    <a:ext uri="{9D8B030D-6E8A-4147-A177-3AD203B41FA5}">
                      <a16:colId xmlns:a16="http://schemas.microsoft.com/office/drawing/2014/main" val="1132112619"/>
                    </a:ext>
                  </a:extLst>
                </a:gridCol>
                <a:gridCol w="1968743">
                  <a:extLst>
                    <a:ext uri="{9D8B030D-6E8A-4147-A177-3AD203B41FA5}">
                      <a16:colId xmlns:a16="http://schemas.microsoft.com/office/drawing/2014/main" val="3479033537"/>
                    </a:ext>
                  </a:extLst>
                </a:gridCol>
              </a:tblGrid>
              <a:tr h="523604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 views on animals testing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EC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Muslim views on animals testing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EC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01672"/>
                  </a:ext>
                </a:extLst>
              </a:tr>
              <a:tr h="252621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Christians support limited animal testing, providing there is no other safe way to develop medicines.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Acceptable as long as it is in a caring way.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Christians believe that humans life is more important.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Harming an animals is not allowed.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Causing them to do a job beyond their power is not acceptable.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An acceptation can be made if it is to protect/ save human life.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Suffering must be kept to a minimum.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Humans will be judged on judgement day based on their actions towards animals.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645650"/>
                  </a:ext>
                </a:extLst>
              </a:tr>
            </a:tbl>
          </a:graphicData>
        </a:graphic>
      </p:graphicFrame>
      <p:cxnSp>
        <p:nvCxnSpPr>
          <p:cNvPr id="8" name="Straight Connector 18">
            <a:extLst>
              <a:ext uri="{FF2B5EF4-FFF2-40B4-BE49-F238E27FC236}">
                <a16:creationId xmlns:a16="http://schemas.microsoft.com/office/drawing/2014/main" id="{16C6F9DE-1BF6-4564-BA5C-D92BA633A793}"/>
              </a:ext>
            </a:extLst>
          </p:cNvPr>
          <p:cNvCxnSpPr>
            <a:cxnSpLocks/>
            <a:stCxn id="7" idx="0"/>
          </p:cNvCxnSpPr>
          <p:nvPr/>
        </p:nvCxnSpPr>
        <p:spPr>
          <a:xfrm flipH="1" flipV="1">
            <a:off x="2141878" y="2645226"/>
            <a:ext cx="6738" cy="290280"/>
          </a:xfrm>
          <a:prstGeom prst="straightConnector1">
            <a:avLst/>
          </a:prstGeom>
          <a:noFill/>
          <a:ln w="38103" cap="flat">
            <a:solidFill>
              <a:srgbClr val="000000"/>
            </a:solidFill>
            <a:prstDash val="solid"/>
            <a:miter/>
          </a:ln>
        </p:spPr>
      </p:cxnSp>
      <p:sp>
        <p:nvSpPr>
          <p:cNvPr id="10" name="Rectangle 5">
            <a:extLst>
              <a:ext uri="{FF2B5EF4-FFF2-40B4-BE49-F238E27FC236}">
                <a16:creationId xmlns:a16="http://schemas.microsoft.com/office/drawing/2014/main" id="{7AC9994F-8AD9-43F7-A2BF-FBE7CE73E7B4}"/>
              </a:ext>
            </a:extLst>
          </p:cNvPr>
          <p:cNvSpPr/>
          <p:nvPr/>
        </p:nvSpPr>
        <p:spPr>
          <a:xfrm>
            <a:off x="8589034" y="715524"/>
            <a:ext cx="3262515" cy="1929701"/>
          </a:xfrm>
          <a:prstGeom prst="rect">
            <a:avLst/>
          </a:prstGeom>
          <a:solidFill>
            <a:srgbClr val="FFEBAB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Animals for food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Those who decide to be vegetarian or vegan usually do so because they are against killing animals.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Some object t</a:t>
            </a: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o the ways animals are treated rather than actually eating animals.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Some simply do not like the taste.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A8FD215-15A0-4A28-B567-4A405C79B5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340945"/>
              </p:ext>
            </p:extLst>
          </p:nvPr>
        </p:nvGraphicFramePr>
        <p:xfrm>
          <a:off x="8428457" y="2935505"/>
          <a:ext cx="3583670" cy="3724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1835">
                  <a:extLst>
                    <a:ext uri="{9D8B030D-6E8A-4147-A177-3AD203B41FA5}">
                      <a16:colId xmlns:a16="http://schemas.microsoft.com/office/drawing/2014/main" val="1132112619"/>
                    </a:ext>
                  </a:extLst>
                </a:gridCol>
                <a:gridCol w="1791835">
                  <a:extLst>
                    <a:ext uri="{9D8B030D-6E8A-4147-A177-3AD203B41FA5}">
                      <a16:colId xmlns:a16="http://schemas.microsoft.com/office/drawing/2014/main" val="3479033537"/>
                    </a:ext>
                  </a:extLst>
                </a:gridCol>
              </a:tblGrid>
              <a:tr h="639351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 views on eating animals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Muslim views on eating animals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01672"/>
                  </a:ext>
                </a:extLst>
              </a:tr>
              <a:tr h="3084652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Christians have the choice to be meat eaters.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But they should also be sensitive to others.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Against killing animals.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 are more dominant so can do what we like.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Muslims are allowed to eat meat that has been kidded according to </a:t>
                      </a:r>
                      <a:r>
                        <a:rPr lang="en-GB" sz="1200" b="0" dirty="0" err="1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Shari’ah</a:t>
                      </a: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law.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Food must be halal and slaughtered correctly.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Animals must be killed in the name of God.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Forbidden to eat pig meat.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645650"/>
                  </a:ext>
                </a:extLst>
              </a:tr>
            </a:tbl>
          </a:graphicData>
        </a:graphic>
      </p:graphicFrame>
      <p:cxnSp>
        <p:nvCxnSpPr>
          <p:cNvPr id="13" name="Straight Connector 18">
            <a:extLst>
              <a:ext uri="{FF2B5EF4-FFF2-40B4-BE49-F238E27FC236}">
                <a16:creationId xmlns:a16="http://schemas.microsoft.com/office/drawing/2014/main" id="{071C2720-64DD-41CE-B02F-E9B803F60F11}"/>
              </a:ext>
            </a:extLst>
          </p:cNvPr>
          <p:cNvCxnSpPr>
            <a:cxnSpLocks/>
            <a:stCxn id="12" idx="0"/>
          </p:cNvCxnSpPr>
          <p:nvPr/>
        </p:nvCxnSpPr>
        <p:spPr>
          <a:xfrm flipV="1">
            <a:off x="10220292" y="2645225"/>
            <a:ext cx="0" cy="290280"/>
          </a:xfrm>
          <a:prstGeom prst="straightConnector1">
            <a:avLst/>
          </a:prstGeom>
          <a:noFill/>
          <a:ln w="38103" cap="flat">
            <a:solidFill>
              <a:srgbClr val="000000"/>
            </a:solidFill>
            <a:prstDash val="solid"/>
            <a:miter/>
          </a:ln>
        </p:spPr>
      </p:cxnSp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44FF1DE-0DD4-4D88-82A1-4BDBE2D44F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1411412"/>
              </p:ext>
            </p:extLst>
          </p:nvPr>
        </p:nvGraphicFramePr>
        <p:xfrm>
          <a:off x="4490974" y="715524"/>
          <a:ext cx="3583669" cy="2844348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583669">
                  <a:extLst>
                    <a:ext uri="{9D8B030D-6E8A-4147-A177-3AD203B41FA5}">
                      <a16:colId xmlns:a16="http://schemas.microsoft.com/office/drawing/2014/main" val="172398312"/>
                    </a:ext>
                  </a:extLst>
                </a:gridCol>
              </a:tblGrid>
              <a:tr h="340085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Value of Animals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F2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6772194"/>
                  </a:ext>
                </a:extLst>
              </a:tr>
              <a:tr h="2504263">
                <a:tc>
                  <a:txBody>
                    <a:bodyPr/>
                    <a:lstStyle/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God created all living things and they all worship God in their own way.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Each animal is valuable to God and should be treated with kindness and compassion.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There are over 200 verses in the Qur’an about animals.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Christians believe God created animals for humans to use and care for.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Humans are more important because they were created in the image of God.</a:t>
                      </a:r>
                    </a:p>
                    <a:p>
                      <a:pPr marL="285750" lvl="0" indent="-285750" algn="l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The story of Noah’s ark teaches Christians to protect animals but that it is also acceptable to use them for our benefit. 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4598686"/>
                  </a:ext>
                </a:extLst>
              </a:tr>
            </a:tbl>
          </a:graphicData>
        </a:graphic>
      </p:graphicFrame>
      <p:sp>
        <p:nvSpPr>
          <p:cNvPr id="17" name="Speech Bubble: Rectangle with Corners Rounded 11">
            <a:extLst>
              <a:ext uri="{FF2B5EF4-FFF2-40B4-BE49-F238E27FC236}">
                <a16:creationId xmlns:a16="http://schemas.microsoft.com/office/drawing/2014/main" id="{6538A2D7-1FAC-48D6-B6DC-A898A32B54AB}"/>
              </a:ext>
            </a:extLst>
          </p:cNvPr>
          <p:cNvSpPr/>
          <p:nvPr/>
        </p:nvSpPr>
        <p:spPr>
          <a:xfrm>
            <a:off x="6404771" y="3752177"/>
            <a:ext cx="1846779" cy="1391323"/>
          </a:xfrm>
          <a:custGeom>
            <a:avLst>
              <a:gd name="f0" fmla="val 12775"/>
              <a:gd name="f1" fmla="val -3070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F4B183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 dirty="0">
                <a:solidFill>
                  <a:srgbClr val="000000"/>
                </a:solidFill>
                <a:uFillTx/>
                <a:latin typeface="Comic Sans MS"/>
                <a:cs typeface="Comic Sans MS"/>
              </a:rPr>
              <a:t>“Take with you seven of every kind of animal, a male and its mate.”</a:t>
            </a:r>
            <a:endParaRPr lang="en-GB" sz="1200" b="0" i="1" u="none" strike="noStrike" kern="1200" cap="none" spc="0" baseline="0" dirty="0">
              <a:solidFill>
                <a:srgbClr val="000000"/>
              </a:solidFill>
              <a:uFillTx/>
              <a:latin typeface="Comic Sans MS"/>
              <a:cs typeface="Comic Sans MS"/>
            </a:endParaRPr>
          </a:p>
        </p:txBody>
      </p:sp>
      <p:sp>
        <p:nvSpPr>
          <p:cNvPr id="18" name="Speech Bubble: Rectangle with Corners Rounded 11">
            <a:extLst>
              <a:ext uri="{FF2B5EF4-FFF2-40B4-BE49-F238E27FC236}">
                <a16:creationId xmlns:a16="http://schemas.microsoft.com/office/drawing/2014/main" id="{B86AD74D-1DD8-417C-8CB4-FBCB20DC853B}"/>
              </a:ext>
            </a:extLst>
          </p:cNvPr>
          <p:cNvSpPr/>
          <p:nvPr/>
        </p:nvSpPr>
        <p:spPr>
          <a:xfrm>
            <a:off x="6581684" y="5490351"/>
            <a:ext cx="1669866" cy="1169157"/>
          </a:xfrm>
          <a:custGeom>
            <a:avLst>
              <a:gd name="f0" fmla="val 14465"/>
              <a:gd name="f1" fmla="val -6087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rgbClr val="EEA7A0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 dirty="0">
                <a:solidFill>
                  <a:srgbClr val="000000"/>
                </a:solidFill>
                <a:uFillTx/>
                <a:latin typeface="Comic Sans MS"/>
                <a:cs typeface="Comic Sans MS"/>
              </a:rPr>
              <a:t>“Everything that lives and moved about will be food for you.”</a:t>
            </a:r>
            <a:endParaRPr lang="en-GB" sz="1200" b="0" i="1" u="none" strike="noStrike" kern="1200" cap="none" spc="0" baseline="0" dirty="0">
              <a:solidFill>
                <a:srgbClr val="000000"/>
              </a:solidFill>
              <a:uFillTx/>
              <a:latin typeface="Comic Sans MS"/>
              <a:cs typeface="Comic Sans MS"/>
            </a:endParaRPr>
          </a:p>
        </p:txBody>
      </p:sp>
      <p:sp>
        <p:nvSpPr>
          <p:cNvPr id="19" name="Speech Bubble: Rectangle with Corners Rounded 11">
            <a:extLst>
              <a:ext uri="{FF2B5EF4-FFF2-40B4-BE49-F238E27FC236}">
                <a16:creationId xmlns:a16="http://schemas.microsoft.com/office/drawing/2014/main" id="{925773F5-1AA3-4631-973D-A1EBD2557FD0}"/>
              </a:ext>
            </a:extLst>
          </p:cNvPr>
          <p:cNvSpPr/>
          <p:nvPr/>
        </p:nvSpPr>
        <p:spPr>
          <a:xfrm>
            <a:off x="4426132" y="3988366"/>
            <a:ext cx="1669866" cy="1971563"/>
          </a:xfrm>
          <a:custGeom>
            <a:avLst>
              <a:gd name="f0" fmla="val 15943"/>
              <a:gd name="f1" fmla="val -4680"/>
            </a:avLst>
            <a:gdLst>
              <a:gd name="f2" fmla="val 10800000"/>
              <a:gd name="f3" fmla="val 5400000"/>
              <a:gd name="f4" fmla="val 16200000"/>
              <a:gd name="f5" fmla="val 180"/>
              <a:gd name="f6" fmla="val w"/>
              <a:gd name="f7" fmla="val h"/>
              <a:gd name="f8" fmla="val 0"/>
              <a:gd name="f9" fmla="val 21600"/>
              <a:gd name="f10" fmla="+- 0 0 1"/>
              <a:gd name="f11" fmla="val -2147483647"/>
              <a:gd name="f12" fmla="val 2147483647"/>
              <a:gd name="f13" fmla="val 3590"/>
              <a:gd name="f14" fmla="val 8970"/>
              <a:gd name="f15" fmla="val 12630"/>
              <a:gd name="f16" fmla="val 18010"/>
              <a:gd name="f17" fmla="+- 0 0 180"/>
              <a:gd name="f18" fmla="*/ f6 1 21600"/>
              <a:gd name="f19" fmla="*/ f7 1 21600"/>
              <a:gd name="f20" fmla="pin -2147483647 f0 2147483647"/>
              <a:gd name="f21" fmla="pin -2147483647 f1 2147483647"/>
              <a:gd name="f22" fmla="+- 0 0 f13"/>
              <a:gd name="f23" fmla="+- 3590 0 f8"/>
              <a:gd name="f24" fmla="+- 0 0 f3"/>
              <a:gd name="f25" fmla="+- 21600 0 f16"/>
              <a:gd name="f26" fmla="+- 18010 0 f9"/>
              <a:gd name="f27" fmla="*/ f17 f2 1"/>
              <a:gd name="f28" fmla="+- f20 0 10800"/>
              <a:gd name="f29" fmla="+- f21 0 10800"/>
              <a:gd name="f30" fmla="+- f21 0 21600"/>
              <a:gd name="f31" fmla="+- f20 0 21600"/>
              <a:gd name="f32" fmla="val f20"/>
              <a:gd name="f33" fmla="val f21"/>
              <a:gd name="f34" fmla="*/ f20 f18 1"/>
              <a:gd name="f35" fmla="*/ f21 f19 1"/>
              <a:gd name="f36" fmla="*/ 800 f18 1"/>
              <a:gd name="f37" fmla="*/ 20800 f18 1"/>
              <a:gd name="f38" fmla="*/ 20800 f19 1"/>
              <a:gd name="f39" fmla="*/ 800 f19 1"/>
              <a:gd name="f40" fmla="abs f22"/>
              <a:gd name="f41" fmla="abs f23"/>
              <a:gd name="f42" fmla="?: f22 f24 f3"/>
              <a:gd name="f43" fmla="?: f22 f3 f24"/>
              <a:gd name="f44" fmla="?: f22 f4 f3"/>
              <a:gd name="f45" fmla="?: f22 f3 f4"/>
              <a:gd name="f46" fmla="abs f25"/>
              <a:gd name="f47" fmla="?: f23 f24 f3"/>
              <a:gd name="f48" fmla="?: f23 f3 f24"/>
              <a:gd name="f49" fmla="?: f25 0 f2"/>
              <a:gd name="f50" fmla="?: f25 f2 0"/>
              <a:gd name="f51" fmla="abs f26"/>
              <a:gd name="f52" fmla="?: f25 f24 f3"/>
              <a:gd name="f53" fmla="?: f25 f3 f24"/>
              <a:gd name="f54" fmla="?: f25 f4 f3"/>
              <a:gd name="f55" fmla="?: f25 f3 f4"/>
              <a:gd name="f56" fmla="?: f26 f24 f3"/>
              <a:gd name="f57" fmla="?: f26 f3 f24"/>
              <a:gd name="f58" fmla="?: f22 0 f2"/>
              <a:gd name="f59" fmla="?: f22 f2 0"/>
              <a:gd name="f60" fmla="*/ f27 1 f5"/>
              <a:gd name="f61" fmla="abs f28"/>
              <a:gd name="f62" fmla="abs f29"/>
              <a:gd name="f63" fmla="?: f22 f45 f44"/>
              <a:gd name="f64" fmla="?: f22 f44 f45"/>
              <a:gd name="f65" fmla="?: f23 f43 f42"/>
              <a:gd name="f66" fmla="?: f23 f50 f49"/>
              <a:gd name="f67" fmla="?: f23 f49 f50"/>
              <a:gd name="f68" fmla="?: f25 f47 f48"/>
              <a:gd name="f69" fmla="?: f25 f55 f54"/>
              <a:gd name="f70" fmla="?: f25 f54 f55"/>
              <a:gd name="f71" fmla="?: f26 f53 f52"/>
              <a:gd name="f72" fmla="?: f26 f59 f58"/>
              <a:gd name="f73" fmla="?: f26 f58 f59"/>
              <a:gd name="f74" fmla="?: f22 f56 f57"/>
              <a:gd name="f75" fmla="*/ f32 f18 1"/>
              <a:gd name="f76" fmla="*/ f33 f19 1"/>
              <a:gd name="f77" fmla="+- f60 0 f3"/>
              <a:gd name="f78" fmla="+- f61 0 f62"/>
              <a:gd name="f79" fmla="+- f62 0 f61"/>
              <a:gd name="f80" fmla="?: f23 f64 f63"/>
              <a:gd name="f81" fmla="?: f25 f66 f67"/>
              <a:gd name="f82" fmla="?: f26 f70 f69"/>
              <a:gd name="f83" fmla="?: f22 f72 f73"/>
              <a:gd name="f84" fmla="?: f29 f10 f78"/>
              <a:gd name="f85" fmla="?: f29 f78 f10"/>
              <a:gd name="f86" fmla="?: f28 f10 f79"/>
              <a:gd name="f87" fmla="?: f28 f79 f10"/>
              <a:gd name="f88" fmla="?: f20 f10 f84"/>
              <a:gd name="f89" fmla="?: f20 f10 f85"/>
              <a:gd name="f90" fmla="?: f30 f86 f10"/>
              <a:gd name="f91" fmla="?: f30 f87 f10"/>
              <a:gd name="f92" fmla="?: f31 f85 f10"/>
              <a:gd name="f93" fmla="?: f31 f84 f10"/>
              <a:gd name="f94" fmla="?: f21 f10 f87"/>
              <a:gd name="f95" fmla="?: f21 f10 f86"/>
              <a:gd name="f96" fmla="?: f88 f20 0"/>
              <a:gd name="f97" fmla="?: f88 f21 6280"/>
              <a:gd name="f98" fmla="?: f89 f20 0"/>
              <a:gd name="f99" fmla="?: f89 f21 15320"/>
              <a:gd name="f100" fmla="?: f90 f20 6280"/>
              <a:gd name="f101" fmla="?: f90 f21 21600"/>
              <a:gd name="f102" fmla="?: f91 f20 15320"/>
              <a:gd name="f103" fmla="?: f91 f21 21600"/>
              <a:gd name="f104" fmla="?: f92 f20 21600"/>
              <a:gd name="f105" fmla="?: f92 f21 15320"/>
              <a:gd name="f106" fmla="?: f93 f20 21600"/>
              <a:gd name="f107" fmla="?: f93 f21 6280"/>
              <a:gd name="f108" fmla="?: f94 f20 15320"/>
              <a:gd name="f109" fmla="?: f94 f21 0"/>
              <a:gd name="f110" fmla="?: f95 f20 6280"/>
              <a:gd name="f111" fmla="?: f95 f21 0"/>
            </a:gdLst>
            <a:ahLst>
              <a:ahXY gdRefX="f0" minX="f11" maxX="f12" gdRefY="f1" minY="f11" maxY="f12">
                <a:pos x="f34" y="f3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77">
                <a:pos x="f75" y="f76"/>
              </a:cxn>
            </a:cxnLst>
            <a:rect l="f36" t="f39" r="f37" b="f38"/>
            <a:pathLst>
              <a:path w="21600" h="21600">
                <a:moveTo>
                  <a:pt x="f13" y="f8"/>
                </a:moveTo>
                <a:arcTo wR="f40" hR="f41" stAng="f80" swAng="f65"/>
                <a:lnTo>
                  <a:pt x="f96" y="f97"/>
                </a:lnTo>
                <a:lnTo>
                  <a:pt x="f8" y="f14"/>
                </a:lnTo>
                <a:lnTo>
                  <a:pt x="f8" y="f15"/>
                </a:lnTo>
                <a:lnTo>
                  <a:pt x="f98" y="f99"/>
                </a:lnTo>
                <a:lnTo>
                  <a:pt x="f8" y="f16"/>
                </a:lnTo>
                <a:arcTo wR="f41" hR="f46" stAng="f81" swAng="f68"/>
                <a:lnTo>
                  <a:pt x="f100" y="f101"/>
                </a:lnTo>
                <a:lnTo>
                  <a:pt x="f14" y="f9"/>
                </a:lnTo>
                <a:lnTo>
                  <a:pt x="f15" y="f9"/>
                </a:lnTo>
                <a:lnTo>
                  <a:pt x="f102" y="f103"/>
                </a:lnTo>
                <a:lnTo>
                  <a:pt x="f16" y="f9"/>
                </a:lnTo>
                <a:arcTo wR="f46" hR="f51" stAng="f82" swAng="f71"/>
                <a:lnTo>
                  <a:pt x="f104" y="f105"/>
                </a:lnTo>
                <a:lnTo>
                  <a:pt x="f9" y="f15"/>
                </a:lnTo>
                <a:lnTo>
                  <a:pt x="f9" y="f14"/>
                </a:lnTo>
                <a:lnTo>
                  <a:pt x="f106" y="f107"/>
                </a:lnTo>
                <a:lnTo>
                  <a:pt x="f9" y="f13"/>
                </a:lnTo>
                <a:arcTo wR="f51" hR="f40" stAng="f83" swAng="f74"/>
                <a:lnTo>
                  <a:pt x="f108" y="f109"/>
                </a:lnTo>
                <a:lnTo>
                  <a:pt x="f15" y="f8"/>
                </a:lnTo>
                <a:lnTo>
                  <a:pt x="f14" y="f8"/>
                </a:lnTo>
                <a:lnTo>
                  <a:pt x="f110" y="f111"/>
                </a:ln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none" strike="noStrike" kern="1200" cap="none" spc="0" baseline="0" dirty="0">
                <a:solidFill>
                  <a:srgbClr val="000000"/>
                </a:solidFill>
                <a:uFillTx/>
                <a:latin typeface="Comic Sans MS"/>
                <a:cs typeface="Comic Sans MS"/>
              </a:rPr>
              <a:t>“All creature that crawl on the earth and those that fully with their wings are communities like yourselves.”</a:t>
            </a:r>
            <a:endParaRPr lang="en-GB" sz="1200" b="0" i="1" u="none" strike="noStrike" kern="1200" cap="none" spc="0" baseline="0" dirty="0">
              <a:solidFill>
                <a:srgbClr val="000000"/>
              </a:solidFill>
              <a:uFillTx/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48798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B6D2E3-DAFB-43ED-86E9-4F0DE67EA1F0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EC90DA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Origins of human life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6E51E24-DC98-4ECC-9B8E-403045823D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3552838"/>
              </p:ext>
            </p:extLst>
          </p:nvPr>
        </p:nvGraphicFramePr>
        <p:xfrm>
          <a:off x="6906990" y="670679"/>
          <a:ext cx="5130800" cy="6036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4180">
                  <a:extLst>
                    <a:ext uri="{9D8B030D-6E8A-4147-A177-3AD203B41FA5}">
                      <a16:colId xmlns:a16="http://schemas.microsoft.com/office/drawing/2014/main" val="311769482"/>
                    </a:ext>
                  </a:extLst>
                </a:gridCol>
                <a:gridCol w="2506620">
                  <a:extLst>
                    <a:ext uri="{9D8B030D-6E8A-4147-A177-3AD203B41FA5}">
                      <a16:colId xmlns:a16="http://schemas.microsoft.com/office/drawing/2014/main" val="1841634327"/>
                    </a:ext>
                  </a:extLst>
                </a:gridCol>
              </a:tblGrid>
              <a:tr h="32184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600" b="0" u="sng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Evolution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F24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536518"/>
                  </a:ext>
                </a:extLst>
              </a:tr>
              <a:tr h="2194395">
                <a:tc gridSpan="2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Suggests that all living things in the world have developed over time from simple forms.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Charles Darwin, studied the variation in plants and animals and recognised the differences around the world.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He wrote the book </a:t>
                      </a:r>
                      <a:r>
                        <a:rPr lang="en-GB" sz="1200" b="0" i="1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on the origin of species, </a:t>
                      </a: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 in which he put forward the idea of natural selection.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Darwin argues that the creatures with characteristics most suited to the environment are more likely to survive, reproduce and pass on their genes of their offspring.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They will adapt to survive in their natural habitats and therefore will create new species,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The fittest survive and some have to go extinct.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2709104"/>
                  </a:ext>
                </a:extLst>
              </a:tr>
              <a:tr h="497396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 attitudes to evolution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EC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Muslim attitudes to evolution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442189"/>
                  </a:ext>
                </a:extLst>
              </a:tr>
              <a:tr h="2896601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Christians believe that they do not need to worry about what the theory implies about God’s role in creation.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Some believe Darwin is wrong as life started the way the Bible states,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Some except adaption but do not believe there is enough evidence to rely on that.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Some say God is the creator but the Bible is saying why whereas science can explain how.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Some Muslims reject evolution and are creationists; they believe that all God formed all the different species.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Some believe that it is not compatible with the Qur’an.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Some support human evolution as a key principle of modern biology.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Some argue that evolution is acceptable but does not apply to humans, as God created man for a certain reason.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4507747"/>
                  </a:ext>
                </a:extLst>
              </a:tr>
            </a:tbl>
          </a:graphicData>
        </a:graphic>
      </p:graphicFrame>
      <p:sp>
        <p:nvSpPr>
          <p:cNvPr id="8" name="Rectangle: Rounded Corners 6">
            <a:extLst>
              <a:ext uri="{FF2B5EF4-FFF2-40B4-BE49-F238E27FC236}">
                <a16:creationId xmlns:a16="http://schemas.microsoft.com/office/drawing/2014/main" id="{254ED051-C3ED-4546-B3F3-B0142922530C}"/>
              </a:ext>
            </a:extLst>
          </p:cNvPr>
          <p:cNvSpPr/>
          <p:nvPr/>
        </p:nvSpPr>
        <p:spPr>
          <a:xfrm>
            <a:off x="170539" y="670679"/>
            <a:ext cx="6605818" cy="2051958"/>
          </a:xfrm>
          <a:custGeom>
            <a:avLst>
              <a:gd name="f0" fmla="val 259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FDAF5"/>
          </a:solidFill>
          <a:ln w="38103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Christian beliefs about the origins of human life: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In Genesis, God created male and female humans on the final day of creation; Adam and Eve.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In Genesis 2, Adam was formed by God from the </a:t>
            </a: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soil and God breathed life into him.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He was t</a:t>
            </a: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old to look after the garden of Eden and not to eat from the Tree of knowledge of good and evil.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u="none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While Adam was sleeping, God took one of h</a:t>
            </a: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is ribs and formed Eve, the first woman.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Some Christians believe the story is literally true  and the whole human race are descendants.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Others say it is just a story to say that God created humans to be close to him.</a:t>
            </a:r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97D1CDA5-A7BF-4DE5-A71C-3BF4CE289810}"/>
              </a:ext>
            </a:extLst>
          </p:cNvPr>
          <p:cNvSpPr/>
          <p:nvPr/>
        </p:nvSpPr>
        <p:spPr>
          <a:xfrm>
            <a:off x="170539" y="2870097"/>
            <a:ext cx="4025904" cy="3710819"/>
          </a:xfrm>
          <a:prstGeom prst="rect">
            <a:avLst/>
          </a:prstGeom>
          <a:solidFill>
            <a:srgbClr val="C39BE1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1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Muslim beliefs about the origins of human life: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When God has finished creating the universe, he created the first human being.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Some believe he named him Adam, he taught him the names of all things and created from his soul a wife, Eve-who is referred to as the ‘Mother of humankind’.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God allowed the to dwell in the garden of paradise with free will but commanded then to not eat from a certain tree.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Iblis tricked/ tempted Adam and Eve into eating from the Tree,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Adam and Eve began naked and tried to cover themselves and felt shame and regret.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God sent them down to earth to start the human world.</a:t>
            </a:r>
          </a:p>
          <a:p>
            <a:pPr marL="285750" marR="0" lvl="0" indent="-285750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The w</a:t>
            </a: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hole human race is descended from Adam and Eve.</a:t>
            </a:r>
          </a:p>
        </p:txBody>
      </p:sp>
      <p:pic>
        <p:nvPicPr>
          <p:cNvPr id="11" name="Picture 10" descr="A picture containing toy, doll&#10;&#10;Description automatically generated">
            <a:extLst>
              <a:ext uri="{FF2B5EF4-FFF2-40B4-BE49-F238E27FC236}">
                <a16:creationId xmlns:a16="http://schemas.microsoft.com/office/drawing/2014/main" id="{5B6B2C43-FE68-4A09-B45C-A5F659BBD4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4386944" y="3429000"/>
            <a:ext cx="2188058" cy="26048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028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0BAC6AD-CADA-45F6-8267-014FDCCD10C2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Abortion</a:t>
            </a:r>
          </a:p>
        </p:txBody>
      </p:sp>
      <p:sp>
        <p:nvSpPr>
          <p:cNvPr id="5" name="Rectangle: Rounded Corners 6">
            <a:extLst>
              <a:ext uri="{FF2B5EF4-FFF2-40B4-BE49-F238E27FC236}">
                <a16:creationId xmlns:a16="http://schemas.microsoft.com/office/drawing/2014/main" id="{0CC34EE3-201C-4C28-8CFA-959C8977082D}"/>
              </a:ext>
            </a:extLst>
          </p:cNvPr>
          <p:cNvSpPr/>
          <p:nvPr/>
        </p:nvSpPr>
        <p:spPr>
          <a:xfrm>
            <a:off x="140058" y="685800"/>
            <a:ext cx="2341885" cy="1861457"/>
          </a:xfrm>
          <a:custGeom>
            <a:avLst>
              <a:gd name="f0" fmla="val 259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EEA7A0"/>
          </a:solidFill>
          <a:ln w="38103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What is abortion?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It is the removal of the foetus from the womb to end a pregnancy before the child is born.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400" b="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It</a:t>
            </a:r>
            <a:r>
              <a:rPr lang="en-GB" sz="1400" dirty="0">
                <a:solidFill>
                  <a:srgbClr val="000000"/>
                </a:solidFill>
                <a:latin typeface="Comic Sans MS" pitchFamily="66"/>
              </a:rPr>
              <a:t> is usually deliberate.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48C391C-216C-4621-B659-EF5F243CC3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408515"/>
              </p:ext>
            </p:extLst>
          </p:nvPr>
        </p:nvGraphicFramePr>
        <p:xfrm>
          <a:off x="2621909" y="701424"/>
          <a:ext cx="3060434" cy="1845834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060434">
                  <a:extLst>
                    <a:ext uri="{9D8B030D-6E8A-4147-A177-3AD203B41FA5}">
                      <a16:colId xmlns:a16="http://schemas.microsoft.com/office/drawing/2014/main" val="2477743236"/>
                    </a:ext>
                  </a:extLst>
                </a:gridCol>
              </a:tblGrid>
              <a:tr h="461458">
                <a:tc>
                  <a:txBody>
                    <a:bodyPr/>
                    <a:lstStyle/>
                    <a:p>
                      <a:pPr lvl="0" algn="ctr"/>
                      <a:r>
                        <a:rPr lang="en-GB" sz="1600" b="0" u="sng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The Legal position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1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4397263"/>
                  </a:ext>
                </a:extLst>
              </a:tr>
              <a:tr h="1384376">
                <a:tc>
                  <a:txBody>
                    <a:bodyPr/>
                    <a:lstStyle/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Before 1967 abortion was illegal in the UK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You can now have an abortion up to the 24</a:t>
                      </a:r>
                      <a:r>
                        <a:rPr lang="en-GB" sz="1200" b="0" baseline="30000" dirty="0">
                          <a:latin typeface="Comic Sans MS" pitchFamily="66"/>
                        </a:rPr>
                        <a:t>th</a:t>
                      </a:r>
                      <a:r>
                        <a:rPr lang="en-GB" sz="1200" b="0" dirty="0">
                          <a:latin typeface="Comic Sans MS" pitchFamily="66"/>
                        </a:rPr>
                        <a:t> week of pregnancy.</a:t>
                      </a:r>
                    </a:p>
                    <a:p>
                      <a:pPr marL="285750" lvl="0" indent="-285750">
                        <a:buSzPct val="100000"/>
                        <a:buFont typeface="Arial" pitchFamily="34"/>
                        <a:buChar char="•"/>
                      </a:pPr>
                      <a:r>
                        <a:rPr lang="en-GB" sz="1200" b="0" dirty="0">
                          <a:latin typeface="Comic Sans MS" pitchFamily="66"/>
                        </a:rPr>
                        <a:t>There is no limit if the mother’s life is in danger or if the foetus is severely deformed.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902728"/>
                  </a:ext>
                </a:extLst>
              </a:tr>
            </a:tbl>
          </a:graphicData>
        </a:graphic>
      </p:graphicFrame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FC39778-EC47-49B3-9FB1-F944977D58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2781355"/>
              </p:ext>
            </p:extLst>
          </p:nvPr>
        </p:nvGraphicFramePr>
        <p:xfrm>
          <a:off x="189769" y="2709838"/>
          <a:ext cx="11812458" cy="39068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68743">
                  <a:extLst>
                    <a:ext uri="{9D8B030D-6E8A-4147-A177-3AD203B41FA5}">
                      <a16:colId xmlns:a16="http://schemas.microsoft.com/office/drawing/2014/main" val="2216563583"/>
                    </a:ext>
                  </a:extLst>
                </a:gridCol>
                <a:gridCol w="1968743">
                  <a:extLst>
                    <a:ext uri="{9D8B030D-6E8A-4147-A177-3AD203B41FA5}">
                      <a16:colId xmlns:a16="http://schemas.microsoft.com/office/drawing/2014/main" val="3278298397"/>
                    </a:ext>
                  </a:extLst>
                </a:gridCol>
                <a:gridCol w="1968743">
                  <a:extLst>
                    <a:ext uri="{9D8B030D-6E8A-4147-A177-3AD203B41FA5}">
                      <a16:colId xmlns:a16="http://schemas.microsoft.com/office/drawing/2014/main" val="166002119"/>
                    </a:ext>
                  </a:extLst>
                </a:gridCol>
                <a:gridCol w="1968743">
                  <a:extLst>
                    <a:ext uri="{9D8B030D-6E8A-4147-A177-3AD203B41FA5}">
                      <a16:colId xmlns:a16="http://schemas.microsoft.com/office/drawing/2014/main" val="880275321"/>
                    </a:ext>
                  </a:extLst>
                </a:gridCol>
                <a:gridCol w="1968743">
                  <a:extLst>
                    <a:ext uri="{9D8B030D-6E8A-4147-A177-3AD203B41FA5}">
                      <a16:colId xmlns:a16="http://schemas.microsoft.com/office/drawing/2014/main" val="2226643232"/>
                    </a:ext>
                  </a:extLst>
                </a:gridCol>
                <a:gridCol w="1968743">
                  <a:extLst>
                    <a:ext uri="{9D8B030D-6E8A-4147-A177-3AD203B41FA5}">
                      <a16:colId xmlns:a16="http://schemas.microsoft.com/office/drawing/2014/main" val="2346055266"/>
                    </a:ext>
                  </a:extLst>
                </a:gridCol>
              </a:tblGrid>
              <a:tr h="523604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 views for abortion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EC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Christian views against abortion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ECD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Muslim views for abortion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Muslim views against abortion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90D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Non religious views for abortion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F24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Non religious views against abortion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F24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7384290"/>
                  </a:ext>
                </a:extLst>
              </a:tr>
              <a:tr h="1263106">
                <a:tc row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If it saves the mother’s life.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Acceptable if the mother was raped or the child would be disabled.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Can be the lesser of two evils.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Against the sanctity of life.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Life is a gift from God and a blessing.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Life begins at conception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Allowed in certain circumstances- mother’s life is in danger, result of rape.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Lesser of two evils.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Baby born with serve physical or mental disabilities.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Muslims should value life.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Haram.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Not acceptable if it due to finances.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It must happen before ensoulment (40 or 120 days)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Taking a life- murder.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Pro-choice groups, agree with abortion because a woman’s life comes first.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Women have the right to choose as they carry the baby,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If the mother will be harmed mentally or physically she should be allowed an abortion.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It is also cruel to bring a severely physical or mentally disabled child into the world.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Pro-life argue that life begins at conception.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Abortion is murder.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Unborn children need to be protected.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Disabled people can have a good life therefore why should they be terminated.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Unwanted children should be adopted.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 lot of people who have abortions will suffer from depression and guilt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1414376"/>
                  </a:ext>
                </a:extLst>
              </a:tr>
              <a:tr h="1263106"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“Before I formed you in the womb I knew you, before you were born I set you apart.”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12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Comic Sans MS" panose="030F0702030302020204" pitchFamily="66" charset="0"/>
                        </a:rPr>
                        <a:t>“Do not kill your children for fear of poverty- we shall provide for them and for you- killing is a great sin.”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745218"/>
                  </a:ext>
                </a:extLst>
              </a:tr>
            </a:tbl>
          </a:graphicData>
        </a:graphic>
      </p:graphicFrame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F1235B59-CC1F-4A61-8B70-6C9BE857CF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4"/>
              </a:ext>
            </a:extLst>
          </a:blip>
          <a:stretch>
            <a:fillRect/>
          </a:stretch>
        </p:blipFill>
        <p:spPr>
          <a:xfrm>
            <a:off x="9092293" y="685799"/>
            <a:ext cx="2659345" cy="1708377"/>
          </a:xfrm>
          <a:prstGeom prst="rect">
            <a:avLst/>
          </a:prstGeom>
        </p:spPr>
      </p:pic>
      <p:pic>
        <p:nvPicPr>
          <p:cNvPr id="13" name="Picture 12" descr="A picture containing drawing&#10;&#10;Description automatically generated">
            <a:extLst>
              <a:ext uri="{FF2B5EF4-FFF2-40B4-BE49-F238E27FC236}">
                <a16:creationId xmlns:a16="http://schemas.microsoft.com/office/drawing/2014/main" id="{143B7161-203F-4201-8453-C366066690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xmlns="" r:id="rId6"/>
              </a:ext>
            </a:extLst>
          </a:blip>
          <a:stretch>
            <a:fillRect/>
          </a:stretch>
        </p:blipFill>
        <p:spPr>
          <a:xfrm>
            <a:off x="6257716" y="701423"/>
            <a:ext cx="2497627" cy="170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973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145990B-A64F-4AED-9AC6-A629257BFD61}"/>
              </a:ext>
            </a:extLst>
          </p:cNvPr>
          <p:cNvSpPr txBox="1"/>
          <p:nvPr/>
        </p:nvSpPr>
        <p:spPr>
          <a:xfrm>
            <a:off x="0" y="0"/>
            <a:ext cx="12191996" cy="523219"/>
          </a:xfrm>
          <a:prstGeom prst="rect">
            <a:avLst/>
          </a:prstGeom>
          <a:solidFill>
            <a:srgbClr val="FFEBAB"/>
          </a:solidFill>
          <a:ln w="9528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Euthanasia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AD35A50A-1AA5-48B7-966C-6890D3F882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2459171"/>
              </p:ext>
            </p:extLst>
          </p:nvPr>
        </p:nvGraphicFramePr>
        <p:xfrm>
          <a:off x="317498" y="734786"/>
          <a:ext cx="6834416" cy="19685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7208">
                  <a:extLst>
                    <a:ext uri="{9D8B030D-6E8A-4147-A177-3AD203B41FA5}">
                      <a16:colId xmlns:a16="http://schemas.microsoft.com/office/drawing/2014/main" val="169226912"/>
                    </a:ext>
                  </a:extLst>
                </a:gridCol>
                <a:gridCol w="3417208">
                  <a:extLst>
                    <a:ext uri="{9D8B030D-6E8A-4147-A177-3AD203B41FA5}">
                      <a16:colId xmlns:a16="http://schemas.microsoft.com/office/drawing/2014/main" val="3611640656"/>
                    </a:ext>
                  </a:extLst>
                </a:gridCol>
              </a:tblGrid>
              <a:tr h="596923"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Euthanasia in Greek means good death. It is the intention to end the life of someone who is in pain or has poor quality of life due to a serious illness.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A7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997416"/>
                  </a:ext>
                </a:extLst>
              </a:tr>
              <a:tr h="1264534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Active Euthanasia:</a:t>
                      </a:r>
                    </a:p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active steps are taken to end someone’s life, for example by giving them a lethal injection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Passive Euthanasia:</a:t>
                      </a:r>
                    </a:p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When doctors stop providing treatment or do something that is intended to quicken the natural process of dying, for example not resuscitating.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454427"/>
                  </a:ext>
                </a:extLst>
              </a:tr>
            </a:tbl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09764B4-B995-49E8-A8C0-CA85A2DC68A9}"/>
              </a:ext>
            </a:extLst>
          </p:cNvPr>
          <p:cNvSpPr/>
          <p:nvPr/>
        </p:nvSpPr>
        <p:spPr>
          <a:xfrm>
            <a:off x="7471586" y="734786"/>
            <a:ext cx="4370256" cy="1861457"/>
          </a:xfrm>
          <a:custGeom>
            <a:avLst>
              <a:gd name="f0" fmla="val 259"/>
            </a:avLst>
            <a:gdLst>
              <a:gd name="f1" fmla="val 10800000"/>
              <a:gd name="f2" fmla="val 5400000"/>
              <a:gd name="f3" fmla="val 16200000"/>
              <a:gd name="f4" fmla="val w"/>
              <a:gd name="f5" fmla="val h"/>
              <a:gd name="f6" fmla="val ss"/>
              <a:gd name="f7" fmla="val 0"/>
              <a:gd name="f8" fmla="*/ 5419351 1 1725033"/>
              <a:gd name="f9" fmla="val 45"/>
              <a:gd name="f10" fmla="val 10800"/>
              <a:gd name="f11" fmla="val -2147483647"/>
              <a:gd name="f12" fmla="val 2147483647"/>
              <a:gd name="f13" fmla="abs f4"/>
              <a:gd name="f14" fmla="abs f5"/>
              <a:gd name="f15" fmla="abs f6"/>
              <a:gd name="f16" fmla="*/ f8 1 180"/>
              <a:gd name="f17" fmla="pin 0 f0 10800"/>
              <a:gd name="f18" fmla="+- 0 0 f2"/>
              <a:gd name="f19" fmla="?: f13 f4 1"/>
              <a:gd name="f20" fmla="?: f14 f5 1"/>
              <a:gd name="f21" fmla="?: f15 f6 1"/>
              <a:gd name="f22" fmla="*/ f9 f16 1"/>
              <a:gd name="f23" fmla="+- f7 f17 0"/>
              <a:gd name="f24" fmla="*/ f19 1 21600"/>
              <a:gd name="f25" fmla="*/ f20 1 21600"/>
              <a:gd name="f26" fmla="*/ 21600 f19 1"/>
              <a:gd name="f27" fmla="*/ 21600 f20 1"/>
              <a:gd name="f28" fmla="+- 0 0 f22"/>
              <a:gd name="f29" fmla="min f25 f24"/>
              <a:gd name="f30" fmla="*/ f26 1 f21"/>
              <a:gd name="f31" fmla="*/ f27 1 f21"/>
              <a:gd name="f32" fmla="*/ f28 f1 1"/>
              <a:gd name="f33" fmla="*/ f32 1 f8"/>
              <a:gd name="f34" fmla="+- f31 0 f17"/>
              <a:gd name="f35" fmla="+- f30 0 f17"/>
              <a:gd name="f36" fmla="*/ f17 f29 1"/>
              <a:gd name="f37" fmla="*/ f7 f29 1"/>
              <a:gd name="f38" fmla="*/ f23 f29 1"/>
              <a:gd name="f39" fmla="*/ f31 f29 1"/>
              <a:gd name="f40" fmla="*/ f30 f29 1"/>
              <a:gd name="f41" fmla="+- f33 0 f2"/>
              <a:gd name="f42" fmla="+- f37 0 f38"/>
              <a:gd name="f43" fmla="+- f38 0 f37"/>
              <a:gd name="f44" fmla="*/ f34 f29 1"/>
              <a:gd name="f45" fmla="*/ f35 f29 1"/>
              <a:gd name="f46" fmla="cos 1 f41"/>
              <a:gd name="f47" fmla="abs f42"/>
              <a:gd name="f48" fmla="abs f43"/>
              <a:gd name="f49" fmla="?: f42 f18 f2"/>
              <a:gd name="f50" fmla="?: f42 f2 f18"/>
              <a:gd name="f51" fmla="?: f42 f3 f2"/>
              <a:gd name="f52" fmla="?: f42 f2 f3"/>
              <a:gd name="f53" fmla="+- f39 0 f44"/>
              <a:gd name="f54" fmla="?: f43 f18 f2"/>
              <a:gd name="f55" fmla="?: f43 f2 f18"/>
              <a:gd name="f56" fmla="+- f40 0 f45"/>
              <a:gd name="f57" fmla="+- f44 0 f39"/>
              <a:gd name="f58" fmla="+- f45 0 f40"/>
              <a:gd name="f59" fmla="?: f42 0 f1"/>
              <a:gd name="f60" fmla="?: f42 f1 0"/>
              <a:gd name="f61" fmla="+- 0 0 f46"/>
              <a:gd name="f62" fmla="?: f42 f52 f51"/>
              <a:gd name="f63" fmla="?: f42 f51 f52"/>
              <a:gd name="f64" fmla="?: f43 f50 f49"/>
              <a:gd name="f65" fmla="abs f53"/>
              <a:gd name="f66" fmla="?: f53 0 f1"/>
              <a:gd name="f67" fmla="?: f53 f1 0"/>
              <a:gd name="f68" fmla="?: f53 f54 f55"/>
              <a:gd name="f69" fmla="abs f56"/>
              <a:gd name="f70" fmla="abs f57"/>
              <a:gd name="f71" fmla="?: f56 f18 f2"/>
              <a:gd name="f72" fmla="?: f56 f2 f18"/>
              <a:gd name="f73" fmla="?: f56 f3 f2"/>
              <a:gd name="f74" fmla="?: f56 f2 f3"/>
              <a:gd name="f75" fmla="abs f58"/>
              <a:gd name="f76" fmla="?: f58 f18 f2"/>
              <a:gd name="f77" fmla="?: f58 f2 f18"/>
              <a:gd name="f78" fmla="?: f58 f60 f59"/>
              <a:gd name="f79" fmla="?: f58 f59 f60"/>
              <a:gd name="f80" fmla="*/ f17 f61 1"/>
              <a:gd name="f81" fmla="?: f43 f63 f62"/>
              <a:gd name="f82" fmla="?: f43 f67 f66"/>
              <a:gd name="f83" fmla="?: f43 f66 f67"/>
              <a:gd name="f84" fmla="?: f56 f74 f73"/>
              <a:gd name="f85" fmla="?: f56 f73 f74"/>
              <a:gd name="f86" fmla="?: f57 f72 f71"/>
              <a:gd name="f87" fmla="?: f42 f78 f79"/>
              <a:gd name="f88" fmla="?: f42 f76 f77"/>
              <a:gd name="f89" fmla="*/ f80 3163 1"/>
              <a:gd name="f90" fmla="?: f53 f82 f83"/>
              <a:gd name="f91" fmla="?: f57 f85 f84"/>
              <a:gd name="f92" fmla="*/ f89 1 7636"/>
              <a:gd name="f93" fmla="+- f7 f92 0"/>
              <a:gd name="f94" fmla="+- f30 0 f92"/>
              <a:gd name="f95" fmla="+- f31 0 f92"/>
              <a:gd name="f96" fmla="*/ f93 f29 1"/>
              <a:gd name="f97" fmla="*/ f94 f29 1"/>
              <a:gd name="f98" fmla="*/ f95 f29 1"/>
            </a:gdLst>
            <a:ahLst>
              <a:ahXY gdRefX="f0" minX="f7" maxX="f10">
                <a:pos x="f36" y="f37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96" t="f96" r="f97" b="f98"/>
            <a:pathLst>
              <a:path>
                <a:moveTo>
                  <a:pt x="f38" y="f37"/>
                </a:moveTo>
                <a:arcTo wR="f47" hR="f48" stAng="f81" swAng="f64"/>
                <a:lnTo>
                  <a:pt x="f37" y="f44"/>
                </a:lnTo>
                <a:arcTo wR="f48" hR="f65" stAng="f90" swAng="f68"/>
                <a:lnTo>
                  <a:pt x="f45" y="f39"/>
                </a:lnTo>
                <a:arcTo wR="f69" hR="f70" stAng="f91" swAng="f86"/>
                <a:lnTo>
                  <a:pt x="f40" y="f38"/>
                </a:lnTo>
                <a:arcTo wR="f75" hR="f47" stAng="f87" swAng="f88"/>
                <a:close/>
              </a:path>
            </a:pathLst>
          </a:custGeom>
          <a:solidFill>
            <a:srgbClr val="9FDAF5"/>
          </a:solidFill>
          <a:ln w="38103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u="sng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The Right to Die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Some argue that euthanasia gives a dignified and peaceful death.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dirty="0">
                <a:solidFill>
                  <a:srgbClr val="000000"/>
                </a:solidFill>
                <a:latin typeface="Comic Sans MS" pitchFamily="66"/>
              </a:rPr>
              <a:t>Others argue that we should offer ‘care not killing’.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Some believe that we need to protect the depressed, disabled, elderly and sick.</a:t>
            </a:r>
          </a:p>
          <a:p>
            <a:pPr marL="285750" marR="0" lvl="0" indent="-28575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200" b="0" i="0" strike="noStrike" kern="1200" cap="none" spc="0" baseline="0" dirty="0">
                <a:solidFill>
                  <a:srgbClr val="000000"/>
                </a:solidFill>
                <a:uFillTx/>
                <a:latin typeface="Comic Sans MS" pitchFamily="66"/>
              </a:rPr>
              <a:t>In some countries were it is legal, doctors will not be persecuted and the patient must request it themselves and their suffering must be unbearable. </a:t>
            </a:r>
          </a:p>
        </p:txBody>
      </p:sp>
      <p:graphicFrame>
        <p:nvGraphicFramePr>
          <p:cNvPr id="9" name="Table 23">
            <a:extLst>
              <a:ext uri="{FF2B5EF4-FFF2-40B4-BE49-F238E27FC236}">
                <a16:creationId xmlns:a16="http://schemas.microsoft.com/office/drawing/2014/main" id="{C1876EE6-3C6B-46DA-AB6F-73C028D89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9876701"/>
              </p:ext>
            </p:extLst>
          </p:nvPr>
        </p:nvGraphicFramePr>
        <p:xfrm>
          <a:off x="172721" y="3045504"/>
          <a:ext cx="11846553" cy="3429116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925750">
                  <a:extLst>
                    <a:ext uri="{9D8B030D-6E8A-4147-A177-3AD203B41FA5}">
                      <a16:colId xmlns:a16="http://schemas.microsoft.com/office/drawing/2014/main" val="745198648"/>
                    </a:ext>
                  </a:extLst>
                </a:gridCol>
                <a:gridCol w="7920803">
                  <a:extLst>
                    <a:ext uri="{9D8B030D-6E8A-4147-A177-3AD203B41FA5}">
                      <a16:colId xmlns:a16="http://schemas.microsoft.com/office/drawing/2014/main" val="885395393"/>
                    </a:ext>
                  </a:extLst>
                </a:gridCol>
              </a:tblGrid>
              <a:tr h="1771424"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Christian views for euthanasia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Some Christians do support euthanasia and believe that the drugs that are used to end a suffering person’s life are God-given.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It is the most loving thing to do.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God has given people free will so they should be able to choose when to end their lives.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b="1" i="1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“Blessed are the merciful.”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Christian views against euthanasia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Taking life interferes with God’s plan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It is open to abuse life murder and people might feel pressured into having it.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Against the Sanctity of Life 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Only God has the right to take life.</a:t>
                      </a:r>
                    </a:p>
                    <a:p>
                      <a:pPr lvl="0" algn="ctr"/>
                      <a:r>
                        <a:rPr lang="en-GB" sz="1200" b="1" i="1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“You shall not murder”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Modern drugs and hospice care provide the dying with a chance to end their lives with dignity and without pain.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Going through pain and suffering brings you closer to God as you understand the suffering of Jesus.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0188373"/>
                  </a:ext>
                </a:extLst>
              </a:tr>
              <a:tr h="1657692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200" b="1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Muslims views against euthanasia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Not included in the reasons allowed for killing.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Against the sanctity of life.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All life is a gift from God and should be looked after.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Only God will decide when life ends.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en-GB" sz="1200" b="1" i="1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“Do not take life, which God has made sacred except by right.”</a:t>
                      </a:r>
                      <a:endParaRPr lang="en-GB" sz="1200" b="0" i="1" u="sng" dirty="0">
                        <a:solidFill>
                          <a:srgbClr val="000000"/>
                        </a:solidFill>
                        <a:latin typeface="Comic Sans MS" pitchFamily="66"/>
                      </a:endParaRP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Suffering is for a reason. God is testing the faith.</a:t>
                      </a:r>
                    </a:p>
                    <a:p>
                      <a:pPr marL="285750" lvl="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200" b="0" i="0" u="none" dirty="0">
                          <a:solidFill>
                            <a:srgbClr val="000000"/>
                          </a:solidFill>
                          <a:latin typeface="Comic Sans MS" pitchFamily="66"/>
                        </a:rPr>
                        <a:t>Euthanasia is haram and a sin against God.</a:t>
                      </a: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vl="0" algn="ctr"/>
                      <a:endParaRPr lang="en-GB" sz="1400" b="0" i="0" u="none" dirty="0">
                        <a:solidFill>
                          <a:srgbClr val="000000"/>
                        </a:solidFill>
                        <a:latin typeface="Comic Sans MS" pitchFamily="66"/>
                      </a:endParaRPr>
                    </a:p>
                  </a:txBody>
                  <a:tcPr>
                    <a:lnL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3136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7594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147561AB51DF428788596ACB76AD16" ma:contentTypeVersion="" ma:contentTypeDescription="Create a new document." ma:contentTypeScope="" ma:versionID="fd2bf89815a3d08e1333e865a571437c">
  <xsd:schema xmlns:xsd="http://www.w3.org/2001/XMLSchema" xmlns:xs="http://www.w3.org/2001/XMLSchema" xmlns:p="http://schemas.microsoft.com/office/2006/metadata/properties" xmlns:ns2="82762546-134f-435b-a3d8-01776a5e047b" xmlns:ns3="67fdbd2b-1973-427c-bffa-6d718ee9b636" xmlns:ns4="3c6552ff-e203-492b-9a4a-86c2b1ce869f" targetNamespace="http://schemas.microsoft.com/office/2006/metadata/properties" ma:root="true" ma:fieldsID="00672294dec573198491a2eeb19b4524" ns2:_="" ns3:_="" ns4:_="">
    <xsd:import namespace="82762546-134f-435b-a3d8-01776a5e047b"/>
    <xsd:import namespace="67fdbd2b-1973-427c-bffa-6d718ee9b636"/>
    <xsd:import namespace="3c6552ff-e203-492b-9a4a-86c2b1ce86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762546-134f-435b-a3d8-01776a5e04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1c470fb7-5308-496a-a12b-188b66d4a6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fdbd2b-1973-427c-bffa-6d718ee9b63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6552ff-e203-492b-9a4a-86c2b1ce869f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9F64BCF-503F-4F2E-86A0-989497ECA44D}" ma:internalName="TaxCatchAll" ma:showField="CatchAllData" ma:web="{67fdbd2b-1973-427c-bffa-6d718ee9b636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2762546-134f-435b-a3d8-01776a5e047b">
      <Terms xmlns="http://schemas.microsoft.com/office/infopath/2007/PartnerControls"/>
    </lcf76f155ced4ddcb4097134ff3c332f>
    <TaxCatchAll xmlns="3c6552ff-e203-492b-9a4a-86c2b1ce869f" xsi:nil="true"/>
  </documentManagement>
</p:properties>
</file>

<file path=customXml/itemProps1.xml><?xml version="1.0" encoding="utf-8"?>
<ds:datastoreItem xmlns:ds="http://schemas.openxmlformats.org/officeDocument/2006/customXml" ds:itemID="{3330F7C5-27DC-4B73-B0BE-FBBD96BFFF67}"/>
</file>

<file path=customXml/itemProps2.xml><?xml version="1.0" encoding="utf-8"?>
<ds:datastoreItem xmlns:ds="http://schemas.openxmlformats.org/officeDocument/2006/customXml" ds:itemID="{0612C8BF-0C3E-46E0-96A0-228979D83C81}"/>
</file>

<file path=customXml/itemProps3.xml><?xml version="1.0" encoding="utf-8"?>
<ds:datastoreItem xmlns:ds="http://schemas.openxmlformats.org/officeDocument/2006/customXml" ds:itemID="{52194790-779A-4F33-83C2-3979132E1CE5}"/>
</file>

<file path=docProps/app.xml><?xml version="1.0" encoding="utf-8"?>
<Properties xmlns="http://schemas.openxmlformats.org/officeDocument/2006/extended-properties" xmlns:vt="http://schemas.openxmlformats.org/officeDocument/2006/docPropsVTypes">
  <TotalTime>5116</TotalTime>
  <Words>3530</Words>
  <Application>Microsoft Office PowerPoint</Application>
  <PresentationFormat>Widescreen</PresentationFormat>
  <Paragraphs>349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Thomas, Ms R</dc:creator>
  <cp:lastModifiedBy>Leary O</cp:lastModifiedBy>
  <cp:revision>86</cp:revision>
  <dcterms:created xsi:type="dcterms:W3CDTF">2019-11-22T20:25:21Z</dcterms:created>
  <dcterms:modified xsi:type="dcterms:W3CDTF">2020-02-12T13:34:31Z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0x01010002147561AB51DF428788596ACB76AD16</vt:lpwstr>
  </property>
</Properties>
</file>