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7" r:id="rId2"/>
    <p:sldId id="268" r:id="rId3"/>
    <p:sldId id="256" r:id="rId4"/>
    <p:sldId id="261" r:id="rId5"/>
    <p:sldId id="269" r:id="rId6"/>
    <p:sldId id="265" r:id="rId7"/>
    <p:sldId id="266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413" autoAdjust="0"/>
    <p:restoredTop sz="76642" autoAdjust="0"/>
  </p:normalViewPr>
  <p:slideViewPr>
    <p:cSldViewPr snapToGrid="0">
      <p:cViewPr varScale="1">
        <p:scale>
          <a:sx n="57" d="100"/>
          <a:sy n="57" d="100"/>
        </p:scale>
        <p:origin x="1000" y="2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17" Type="http://schemas.openxmlformats.org/officeDocument/2006/relationships/customXml" Target="../customXml/item3.xml"/><Relationship Id="rId2" Type="http://schemas.openxmlformats.org/officeDocument/2006/relationships/slide" Target="slides/slide1.xml"/><Relationship Id="rId16" Type="http://schemas.openxmlformats.org/officeDocument/2006/relationships/customXml" Target="../customXml/item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customXml" Target="../customXml/item1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EA02D0-8374-47A8-8210-4D7BD117E17A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E23025-F622-46C5-8E0A-479753A6CE31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035136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BE23025-F622-46C5-8E0A-479753A6CE31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42236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933881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1517979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171814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1717693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47144118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692968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441944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289345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91680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930338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6723678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6161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570393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511018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766392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607670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C09C96-B92E-4EB5-8B60-AF1D6FB5E44E}" type="datetimeFigureOut">
              <a:rPr lang="en-GB" smtClean="0"/>
              <a:t>02/12/2024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F3D54E-0929-46B9-82F7-20A49B710423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583940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paulet.co.uk/will-explains-the-gelatinisation-process-with-a-poster/" TargetMode="Externa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ifst.org/lovefoodlovescience/resources/carbohydrates-gelatinisation" TargetMode="External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ookingpanda.com/piece/13-stunningly-satisfying-creme-brulee-gifs/" TargetMode="External"/><Relationship Id="rId2" Type="http://schemas.openxmlformats.org/officeDocument/2006/relationships/image" Target="../media/image5.gif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huffingtonpost.co.uk/2015/11/16/crispy-toast-and-roast-potatoes-cancer-risk-fsa_n_8573566.html" TargetMode="External"/><Relationship Id="rId4" Type="http://schemas.openxmlformats.org/officeDocument/2006/relationships/image" Target="../media/image6.jp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F8BC35-336A-4226-8759-BFD38878BD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Starter: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B3D9C27-AD4F-43F8-8E0B-731659D5F6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572127"/>
            <a:ext cx="9619191" cy="5093367"/>
          </a:xfrm>
        </p:spPr>
        <p:txBody>
          <a:bodyPr>
            <a:normAutofit/>
          </a:bodyPr>
          <a:lstStyle/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Definite the term </a:t>
            </a:r>
            <a:r>
              <a:rPr lang="en-GB" sz="2400" dirty="0" err="1">
                <a:latin typeface="Comic Sans MS" panose="030F0702030302020204" pitchFamily="66" charset="0"/>
              </a:rPr>
              <a:t>dextrinisation</a:t>
            </a:r>
            <a:r>
              <a:rPr lang="en-GB" sz="2400" dirty="0">
                <a:latin typeface="Comic Sans MS" panose="030F0702030302020204" pitchFamily="66" charset="0"/>
              </a:rPr>
              <a:t>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What kind of carbohydrate undergoes gelatinisation?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Explain the process of gelatinisation [4 marks]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How can you prevent lumps in a gelatinised sauce? [1 mark]</a:t>
            </a:r>
          </a:p>
          <a:p>
            <a:pPr marL="514350" indent="-514350">
              <a:lnSpc>
                <a:spcPct val="150000"/>
              </a:lnSpc>
              <a:buAutoNum type="arabicPeriod"/>
            </a:pPr>
            <a:r>
              <a:rPr lang="en-GB" sz="2400" dirty="0">
                <a:latin typeface="Comic Sans MS" panose="030F0702030302020204" pitchFamily="66" charset="0"/>
              </a:rPr>
              <a:t>Give two functions of sugar in cooking and provide an example for each. [4 marks]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3ED3AE1-9BA1-5172-7ACB-E446BD8DA2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20178" y="70838"/>
            <a:ext cx="2327880" cy="204005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4375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27FA71-EE36-4CD5-A2CC-4FED70EEF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6701" y="304800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Mark Scheme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A8101EA-6479-4B21-A0A7-07B126D0AF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8479" y="1207419"/>
            <a:ext cx="8861181" cy="245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28380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8AA3851-865A-48D2-9192-5E42C978C3B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8150280" cy="1646302"/>
          </a:xfrm>
        </p:spPr>
        <p:txBody>
          <a:bodyPr>
            <a:noAutofit/>
          </a:bodyPr>
          <a:lstStyle/>
          <a:p>
            <a:r>
              <a:rPr lang="en-GB" dirty="0">
                <a:latin typeface="Comic Sans MS" panose="030F0702030302020204" pitchFamily="66" charset="0"/>
              </a:rPr>
              <a:t>Revision-</a:t>
            </a:r>
            <a:br>
              <a:rPr lang="en-GB" dirty="0">
                <a:latin typeface="Comic Sans MS" panose="030F0702030302020204" pitchFamily="66" charset="0"/>
              </a:rPr>
            </a:br>
            <a:r>
              <a:rPr lang="en-GB" dirty="0">
                <a:latin typeface="Comic Sans MS" panose="030F0702030302020204" pitchFamily="66" charset="0"/>
              </a:rPr>
              <a:t>Food Science- Carbohydrates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BBF7FA4-451A-4E24-A909-E33A29EC9CF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sz="1200" dirty="0">
                <a:latin typeface="Comic Sans MS" panose="030F0702030302020204" pitchFamily="66" charset="0"/>
              </a:rPr>
              <a:t>Learning Objectives: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Recall information about carbohydrates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Address any misconceptions</a:t>
            </a:r>
          </a:p>
          <a:p>
            <a:r>
              <a:rPr lang="en-GB" sz="1200" dirty="0">
                <a:latin typeface="Comic Sans MS" panose="030F0702030302020204" pitchFamily="66" charset="0"/>
              </a:rPr>
              <a:t>Apply knowledge to exam questions</a:t>
            </a:r>
          </a:p>
        </p:txBody>
      </p:sp>
    </p:spTree>
    <p:extLst>
      <p:ext uri="{BB962C8B-B14F-4D97-AF65-F5344CB8AC3E}">
        <p14:creationId xmlns:p14="http://schemas.microsoft.com/office/powerpoint/2010/main" val="8873997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8" y="37699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Gelatinisation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0238" y="1411706"/>
            <a:ext cx="9589613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Definition- Gelatinisation=	is the process in which moist heat is applied to 								starch grains, which swell(60⁰C), increase in 									size and then break open (75-87⁰C), releasing 								amylose, which thickens the mixture around 									boiling point (100⁰C).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Starch grains do not dissolve in water. When the liquid cools it forms a gel that will set (think cold gravy).</a:t>
            </a:r>
          </a:p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Starches that can be used to thicken sauces: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Cornflour, arrowroot, potatoes, small pasta shapes, rice, barley</a:t>
            </a:r>
          </a:p>
        </p:txBody>
      </p:sp>
    </p:spTree>
    <p:extLst>
      <p:ext uri="{BB962C8B-B14F-4D97-AF65-F5344CB8AC3E}">
        <p14:creationId xmlns:p14="http://schemas.microsoft.com/office/powerpoint/2010/main" val="6379067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CD9CBF-6F2A-4353-BE69-2EBE8792BE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9A939A-0819-4310-9596-23FCE48B824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B80060D7-55C8-456F-9C08-FD81A39867D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438149" y="609600"/>
            <a:ext cx="10071159" cy="563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1212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8" y="37699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Gelatinisation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1760" y="1516648"/>
            <a:ext cx="9321912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2000" dirty="0">
                <a:latin typeface="Comic Sans MS" panose="030F0702030302020204" pitchFamily="66" charset="0"/>
              </a:rPr>
              <a:t>What can affect gelatinisation?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Amount of liquid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Type of starch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Temperature- starch will NOT dissolve in cold water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Stirring- starch will settle at the bottom of the pan and form lumps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Sugar- competes for water, sauce will be runny, add sugar after gelatinisation if needed</a:t>
            </a:r>
          </a:p>
          <a:p>
            <a:pPr lvl="1"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Acids- should be added after, as it can breakdown the gel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A0BCE5F-F068-4AE3-A3A2-CD4A32F827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593187" y="512792"/>
            <a:ext cx="4247149" cy="30209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417698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98182E-F82B-4839-A094-C96854B24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0238" y="376990"/>
            <a:ext cx="9589613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In depth look- Caramelisation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F9BB33A-1DCB-4034-892F-69C327561C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939" y="1487906"/>
            <a:ext cx="9321912" cy="5069304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Caramelisation causes changes to a food’s colour and also flavour</a:t>
            </a: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When food products come in contact is heat (180⁰C) sugars breakdown and start to darken, going from clear, to dark amber to black when burnt (which will produce a bitter taste- turning into pure carbon at 200⁰C)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It happen</a:t>
            </a:r>
            <a:r>
              <a:rPr lang="en-GB" dirty="0">
                <a:latin typeface="Comic Sans MS" panose="030F0702030302020204" pitchFamily="66" charset="0"/>
              </a:rPr>
              <a:t>s because water is released from sugar as steam.</a:t>
            </a:r>
          </a:p>
          <a:p>
            <a:pPr>
              <a:lnSpc>
                <a:spcPct val="150000"/>
              </a:lnSpc>
            </a:pPr>
            <a:r>
              <a:rPr lang="en-GB" sz="1800" dirty="0">
                <a:latin typeface="Comic Sans MS" panose="030F0702030302020204" pitchFamily="66" charset="0"/>
              </a:rPr>
              <a:t>It also occurs during the dry heating</a:t>
            </a:r>
            <a:r>
              <a:rPr lang="en-GB" dirty="0">
                <a:latin typeface="Comic Sans MS" panose="030F0702030302020204" pitchFamily="66" charset="0"/>
              </a:rPr>
              <a:t>, shallow frying and roasting of meat and vegetables.</a:t>
            </a:r>
          </a:p>
          <a:p>
            <a:pPr>
              <a:lnSpc>
                <a:spcPct val="150000"/>
              </a:lnSpc>
            </a:pPr>
            <a:endParaRPr lang="en-GB" sz="1800" dirty="0">
              <a:latin typeface="Comic Sans MS" panose="030F0702030302020204" pitchFamily="66" charset="0"/>
            </a:endParaRPr>
          </a:p>
          <a:p>
            <a:pPr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Dextrinisation</a:t>
            </a:r>
          </a:p>
          <a:p>
            <a:pPr lvl="1">
              <a:lnSpc>
                <a:spcPct val="150000"/>
              </a:lnSpc>
            </a:pPr>
            <a:r>
              <a:rPr lang="en-GB" dirty="0">
                <a:latin typeface="Comic Sans MS" panose="030F0702030302020204" pitchFamily="66" charset="0"/>
              </a:rPr>
              <a:t>Similar to caramelisation, but limited to a dry heat turning starch brown.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05F94389-62C1-4202-9E02-8AFD245933C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9607662" y="923925"/>
            <a:ext cx="2209800" cy="33147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26B968B9-0810-43CE-A22C-388EDCFC4215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837473B0-CC2E-450A-ABE3-18F120FF3D39}">
                <a1611:picAttrSrcUrl xmlns:a1611="http://schemas.microsoft.com/office/drawing/2016/11/main" r:id="rId5"/>
              </a:ext>
            </a:extLst>
          </a:blip>
          <a:srcRect l="5395" t="4605" r="5395" b="6184"/>
          <a:stretch/>
        </p:blipFill>
        <p:spPr>
          <a:xfrm>
            <a:off x="8888524" y="4605337"/>
            <a:ext cx="3043238" cy="202882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404010805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805DA3-7F30-4EAE-A205-CED63BC4CF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8366" y="352926"/>
            <a:ext cx="8596668" cy="1320800"/>
          </a:xfrm>
        </p:spPr>
        <p:txBody>
          <a:bodyPr/>
          <a:lstStyle/>
          <a:p>
            <a:r>
              <a:rPr lang="en-GB" dirty="0">
                <a:latin typeface="Comic Sans MS" panose="030F0702030302020204" pitchFamily="66" charset="0"/>
              </a:rPr>
              <a:t>Plenary- Exam question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B714A6-0C50-46B0-A693-11664DB6FBCE}"/>
              </a:ext>
            </a:extLst>
          </p:cNvPr>
          <p:cNvSpPr txBox="1"/>
          <p:nvPr/>
        </p:nvSpPr>
        <p:spPr>
          <a:xfrm>
            <a:off x="513347" y="1411705"/>
            <a:ext cx="8596668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latin typeface="Comic Sans MS" panose="030F0702030302020204" pitchFamily="66" charset="0"/>
              </a:rPr>
              <a:t>What are some factors to consider when making a sweet, lemon sauce to ensure a good quality outcome? [4 marks]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Identify two dishes that could use a gelatinised sauce. [2 marks]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  <a:p>
            <a:r>
              <a:rPr lang="en-GB" sz="2800" dirty="0">
                <a:latin typeface="Comic Sans MS" panose="030F0702030302020204" pitchFamily="66" charset="0"/>
              </a:rPr>
              <a:t>Identify potential issues for someone making a gelatinised sauce and explain how they could combat these. [4 marks]</a:t>
            </a:r>
          </a:p>
          <a:p>
            <a:endParaRPr lang="en-GB" sz="2800" dirty="0">
              <a:latin typeface="Comic Sans MS" panose="030F0702030302020204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078281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Red Orange">
      <a:dk1>
        <a:sysClr val="windowText" lastClr="000000"/>
      </a:dk1>
      <a:lt1>
        <a:sysClr val="window" lastClr="FFFFFF"/>
      </a:lt1>
      <a:dk2>
        <a:srgbClr val="505046"/>
      </a:dk2>
      <a:lt2>
        <a:srgbClr val="EEECE1"/>
      </a:lt2>
      <a:accent1>
        <a:srgbClr val="E84C22"/>
      </a:accent1>
      <a:accent2>
        <a:srgbClr val="FFBD47"/>
      </a:accent2>
      <a:accent3>
        <a:srgbClr val="B64926"/>
      </a:accent3>
      <a:accent4>
        <a:srgbClr val="FF8427"/>
      </a:accent4>
      <a:accent5>
        <a:srgbClr val="CC9900"/>
      </a:accent5>
      <a:accent6>
        <a:srgbClr val="B22600"/>
      </a:accent6>
      <a:hlink>
        <a:srgbClr val="CC9900"/>
      </a:hlink>
      <a:folHlink>
        <a:srgbClr val="666699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02147561AB51DF428788596ACB76AD16" ma:contentTypeVersion="" ma:contentTypeDescription="Create a new document." ma:contentTypeScope="" ma:versionID="fd2bf89815a3d08e1333e865a571437c">
  <xsd:schema xmlns:xsd="http://www.w3.org/2001/XMLSchema" xmlns:xs="http://www.w3.org/2001/XMLSchema" xmlns:p="http://schemas.microsoft.com/office/2006/metadata/properties" xmlns:ns2="82762546-134f-435b-a3d8-01776a5e047b" xmlns:ns3="67fdbd2b-1973-427c-bffa-6d718ee9b636" xmlns:ns4="3c6552ff-e203-492b-9a4a-86c2b1ce869f" targetNamespace="http://schemas.microsoft.com/office/2006/metadata/properties" ma:root="true" ma:fieldsID="00672294dec573198491a2eeb19b4524" ns2:_="" ns3:_="" ns4:_="">
    <xsd:import namespace="82762546-134f-435b-a3d8-01776a5e047b"/>
    <xsd:import namespace="67fdbd2b-1973-427c-bffa-6d718ee9b636"/>
    <xsd:import namespace="3c6552ff-e203-492b-9a4a-86c2b1ce869f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2:lcf76f155ced4ddcb4097134ff3c332f" minOccurs="0"/>
                <xsd:element ref="ns4:TaxCatchAll" minOccurs="0"/>
                <xsd:element ref="ns2:MediaServiceObjectDetectorVersions" minOccurs="0"/>
                <xsd:element ref="ns2:MediaServiceSearchProperties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2762546-134f-435b-a3d8-01776a5e047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GenerationTime" ma:index="11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5" nillable="true" ma:displayName="Location" ma:internalName="MediaServiceLocation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1c470fb7-5308-496a-a12b-188b66d4a6e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7fdbd2b-1973-427c-bffa-6d718ee9b636" elementFormDefault="qualified">
    <xsd:import namespace="http://schemas.microsoft.com/office/2006/documentManagement/types"/>
    <xsd:import namespace="http://schemas.microsoft.com/office/infopath/2007/PartnerControls"/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c6552ff-e203-492b-9a4a-86c2b1ce869f" elementFormDefault="qualified">
    <xsd:import namespace="http://schemas.microsoft.com/office/2006/documentManagement/types"/>
    <xsd:import namespace="http://schemas.microsoft.com/office/infopath/2007/PartnerControls"/>
    <xsd:element name="TaxCatchAll" ma:index="23" nillable="true" ma:displayName="Taxonomy Catch All Column" ma:hidden="true" ma:list="{69F64BCF-503F-4F2E-86A0-989497ECA44D}" ma:internalName="TaxCatchAll" ma:showField="CatchAllData" ma:web="{67fdbd2b-1973-427c-bffa-6d718ee9b636}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82762546-134f-435b-a3d8-01776a5e047b">
      <Terms xmlns="http://schemas.microsoft.com/office/infopath/2007/PartnerControls"/>
    </lcf76f155ced4ddcb4097134ff3c332f>
    <TaxCatchAll xmlns="3c6552ff-e203-492b-9a4a-86c2b1ce869f" xsi:nil="true"/>
  </documentManagement>
</p:properties>
</file>

<file path=customXml/itemProps1.xml><?xml version="1.0" encoding="utf-8"?>
<ds:datastoreItem xmlns:ds="http://schemas.openxmlformats.org/officeDocument/2006/customXml" ds:itemID="{B1BFB9C4-BCEE-472F-957F-108FE5DF980D}"/>
</file>

<file path=customXml/itemProps2.xml><?xml version="1.0" encoding="utf-8"?>
<ds:datastoreItem xmlns:ds="http://schemas.openxmlformats.org/officeDocument/2006/customXml" ds:itemID="{0B95C986-CE7A-4DD4-89BE-5E20030E4386}"/>
</file>

<file path=customXml/itemProps3.xml><?xml version="1.0" encoding="utf-8"?>
<ds:datastoreItem xmlns:ds="http://schemas.openxmlformats.org/officeDocument/2006/customXml" ds:itemID="{EB219303-BC47-4986-8CB8-246FD42896DB}"/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6</TotalTime>
  <Words>450</Words>
  <Application>Microsoft Office PowerPoint</Application>
  <PresentationFormat>Widescreen</PresentationFormat>
  <Paragraphs>40</Paragraphs>
  <Slides>8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4" baseType="lpstr">
      <vt:lpstr>Aptos</vt:lpstr>
      <vt:lpstr>Arial</vt:lpstr>
      <vt:lpstr>Comic Sans MS</vt:lpstr>
      <vt:lpstr>Trebuchet MS</vt:lpstr>
      <vt:lpstr>Wingdings 3</vt:lpstr>
      <vt:lpstr>Facet</vt:lpstr>
      <vt:lpstr>Starter:</vt:lpstr>
      <vt:lpstr>Mark Scheme</vt:lpstr>
      <vt:lpstr>Revision- Food Science- Carbohydrates</vt:lpstr>
      <vt:lpstr>In depth look- Gelatinisation</vt:lpstr>
      <vt:lpstr>PowerPoint Presentation</vt:lpstr>
      <vt:lpstr>In depth look- Gelatinisation</vt:lpstr>
      <vt:lpstr>In depth look- Caramelisation</vt:lpstr>
      <vt:lpstr>Plenary- Exam question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Starter:</dc:title>
  <dc:creator>Nichola Power</dc:creator>
  <cp:lastModifiedBy>Davis, Sophie</cp:lastModifiedBy>
  <cp:revision>16</cp:revision>
  <dcterms:created xsi:type="dcterms:W3CDTF">2021-11-13T14:07:16Z</dcterms:created>
  <dcterms:modified xsi:type="dcterms:W3CDTF">2024-12-02T08:22:14Z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0x01010002147561AB51DF428788596ACB76AD16</vt:lpwstr>
  </property>
</Properties>
</file>