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6" r:id="rId3"/>
    <p:sldId id="256" r:id="rId4"/>
    <p:sldId id="261" r:id="rId5"/>
    <p:sldId id="267" r:id="rId6"/>
    <p:sldId id="268" r:id="rId7"/>
    <p:sldId id="269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13" autoAdjust="0"/>
    <p:restoredTop sz="94660"/>
  </p:normalViewPr>
  <p:slideViewPr>
    <p:cSldViewPr snapToGrid="0">
      <p:cViewPr varScale="1">
        <p:scale>
          <a:sx n="67" d="100"/>
          <a:sy n="67" d="100"/>
        </p:scale>
        <p:origin x="6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388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179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71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1769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1441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929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419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89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16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3033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23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6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03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10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63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76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394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tgevity.com/product/coeliac-check-plus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ac.allergyforum.com/allergy/coeliac.htm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coastalurgentcarelouisiana.com/lactose-intolerance-symptoms-treatments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8BC35-336A-4226-8759-BFD38878B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Starter: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D9C27-AD4F-43F8-8E0B-731659D5F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9619191" cy="3880773"/>
          </a:xfrm>
        </p:spPr>
        <p:txBody>
          <a:bodyPr>
            <a:normAutofit fontScale="92500"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Define lactose intolerance [1 mark]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State one symptom characteristic of lactose intolerance [1 mark]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List two products or dishes not recommended for individuals with this condition [2 marks]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Describe two situations/ health conditions in which a high-fibre diet might be of benefit [2 marks]</a:t>
            </a:r>
          </a:p>
          <a:p>
            <a:pPr marL="0" indent="0">
              <a:lnSpc>
                <a:spcPct val="150000"/>
              </a:lnSpc>
              <a:buNone/>
            </a:pPr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437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8BC35-336A-4226-8759-BFD38878B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92" y="160421"/>
            <a:ext cx="8596668" cy="1320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Starter: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53DEA9-E4C9-45A6-9D96-F47F3689F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92" y="1481221"/>
            <a:ext cx="11685171" cy="424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44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A3851-865A-48D2-9192-5E42C978C3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8150280" cy="1646302"/>
          </a:xfrm>
        </p:spPr>
        <p:txBody>
          <a:bodyPr>
            <a:no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Revision-</a:t>
            </a:r>
            <a:br>
              <a:rPr lang="en-GB" dirty="0">
                <a:latin typeface="Comic Sans MS" panose="030F0702030302020204" pitchFamily="66" charset="0"/>
              </a:rPr>
            </a:br>
            <a:r>
              <a:rPr lang="en-GB" dirty="0">
                <a:latin typeface="Comic Sans MS" panose="030F0702030302020204" pitchFamily="66" charset="0"/>
              </a:rPr>
              <a:t>Nutritional Needs Part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BF7FA4-451A-4E24-A909-E33A29EC9C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1200" dirty="0">
                <a:latin typeface="Comic Sans MS" panose="030F0702030302020204" pitchFamily="66" charset="0"/>
              </a:rPr>
              <a:t>Learning Objectives: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Recall information about nutritional needs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Address any misconceptions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Apply knowledge to exam questions</a:t>
            </a:r>
          </a:p>
        </p:txBody>
      </p:sp>
    </p:spTree>
    <p:extLst>
      <p:ext uri="{BB962C8B-B14F-4D97-AF65-F5344CB8AC3E}">
        <p14:creationId xmlns:p14="http://schemas.microsoft.com/office/powerpoint/2010/main" val="887399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Vegetarians etc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331496"/>
            <a:ext cx="10070877" cy="506930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Vegetarians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Lacto-vegetarians- do eat dairy products</a:t>
            </a:r>
          </a:p>
          <a:p>
            <a:pPr lvl="1">
              <a:lnSpc>
                <a:spcPct val="150000"/>
              </a:lnSpc>
            </a:pPr>
            <a:r>
              <a:rPr lang="en-GB" dirty="0" err="1">
                <a:latin typeface="Comic Sans MS" panose="030F0702030302020204" pitchFamily="66" charset="0"/>
              </a:rPr>
              <a:t>Lacto-ovo</a:t>
            </a:r>
            <a:r>
              <a:rPr lang="en-GB" dirty="0">
                <a:latin typeface="Comic Sans MS" panose="030F0702030302020204" pitchFamily="66" charset="0"/>
              </a:rPr>
              <a:t> vegetarians- do eat dairy and eggs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Ovo- vegetarians- Do eat eggs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Vegans- no animal products!</a:t>
            </a:r>
          </a:p>
          <a:p>
            <a:pPr>
              <a:lnSpc>
                <a:spcPct val="150000"/>
              </a:lnSpc>
            </a:pPr>
            <a:endParaRPr lang="en-GB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Issues with these diets: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B12 deficiency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Non-haem iron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Need to eat fortified foods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8E4621B6-D95D-4525-AB39-CB7182579D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5" r="21730"/>
          <a:stretch/>
        </p:blipFill>
        <p:spPr bwMode="auto">
          <a:xfrm>
            <a:off x="6238875" y="2880896"/>
            <a:ext cx="2995828" cy="241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906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Coeliac Disease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824" y="1466850"/>
            <a:ext cx="9740326" cy="4933949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Sensitivity to gluten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Gluten = protein found in wheat, rye, barley and sometimes oats (processing)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Those who suffer from it, their body attacks                                        healthy tissue by mistake, can damage the                                                lining of the intestines,                                                                              which stops nutrients being absorbed.</a:t>
            </a:r>
          </a:p>
          <a:p>
            <a:pPr marL="0" indent="0">
              <a:lnSpc>
                <a:spcPct val="150000"/>
              </a:lnSpc>
              <a:buNone/>
            </a:pPr>
            <a:endParaRPr lang="en-GB" sz="10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Food labelling laws means that gluten needs to be shown as part of ingredients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How do you avoid contamination from gluten?</a:t>
            </a:r>
            <a:endParaRPr lang="en-GB" sz="1800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4566B9-DBB1-46F5-9CA4-113FE9313E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3824" b="15166"/>
          <a:stretch/>
        </p:blipFill>
        <p:spPr>
          <a:xfrm>
            <a:off x="6384136" y="2668729"/>
            <a:ext cx="5204040" cy="1972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97FF785-8158-4EF9-B40F-FBA6BD87BB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088497" y="0"/>
            <a:ext cx="2059129" cy="205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176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Lactose Intolerance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66850"/>
            <a:ext cx="7790391" cy="49339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Fairly common in the UK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Body is unable to digest sugar found in milk (lactose)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Enzyme in the digestive system called </a:t>
            </a:r>
            <a:r>
              <a:rPr lang="en-GB" sz="2000" b="1" u="sng" dirty="0" err="1">
                <a:latin typeface="Comic Sans MS" panose="030F0702030302020204" pitchFamily="66" charset="0"/>
              </a:rPr>
              <a:t>lactASE</a:t>
            </a:r>
            <a:r>
              <a:rPr lang="en-GB" sz="2000" dirty="0">
                <a:latin typeface="Comic Sans MS" panose="030F0702030302020204" pitchFamily="66" charset="0"/>
              </a:rPr>
              <a:t> needed to breakdown </a:t>
            </a:r>
            <a:r>
              <a:rPr lang="en-GB" sz="2000" b="1" u="sng" dirty="0" err="1">
                <a:latin typeface="Comic Sans MS" panose="030F0702030302020204" pitchFamily="66" charset="0"/>
              </a:rPr>
              <a:t>lactOSE</a:t>
            </a:r>
            <a:endParaRPr lang="en-GB" sz="2000" b="1" u="sng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Lactose is a disaccharide (glucose and galactose)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Because it is not broken down, it stays in the digestive system and ferments, producing gases.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This leads to a bloated stomach and stomach pains, wind and diarrhoea</a:t>
            </a:r>
            <a:endParaRPr lang="en-GB" sz="1800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83ED2A-845D-4465-AC39-B11A9980AE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981950" y="1930400"/>
            <a:ext cx="3859743" cy="2268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515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High-fibre diet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66850"/>
            <a:ext cx="7790391" cy="4933949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Important as part of a healthy diet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Adults should have 30g fibre a day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Easily done by switching out refined ‘white’ foods for wholemeal/grain alternatives</a:t>
            </a:r>
          </a:p>
          <a:p>
            <a:pPr>
              <a:lnSpc>
                <a:spcPct val="150000"/>
              </a:lnSpc>
            </a:pPr>
            <a:endParaRPr lang="en-GB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Insoluble fibre (makes up your poop</a:t>
            </a:r>
            <a:r>
              <a:rPr lang="en-GB" dirty="0">
                <a:latin typeface="Comic Sans MS" panose="030F0702030302020204" pitchFamily="66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Soluble fibre (reduces cholesterol, and therefore CHD)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Less likely to over eat (due to feeling full)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Should add fibre gradually, otherwise you m</a:t>
            </a:r>
            <a:r>
              <a:rPr lang="en-GB" dirty="0">
                <a:latin typeface="Comic Sans MS" panose="030F0702030302020204" pitchFamily="66" charset="0"/>
              </a:rPr>
              <a:t>ay become constipated/gas/stomach pains</a:t>
            </a:r>
            <a:endParaRPr lang="en-GB" sz="1800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CC5C7306-6AE4-4882-BAF5-BE6B11496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25" y="2085975"/>
            <a:ext cx="3219450" cy="3219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861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05DA3-7F30-4EAE-A205-CED63BC4C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Plenary- Exam question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B80905-E0C1-44EB-AF58-D1502C0B1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403683"/>
            <a:ext cx="9958582" cy="487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078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7FA71-EE36-4CD5-A2CC-4FED70EEF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1" y="304800"/>
            <a:ext cx="8596668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Mark Scheme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3E5D08-D7F7-4CE6-8E59-8FBEE9525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1" y="1803733"/>
            <a:ext cx="11402139" cy="352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1340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147561AB51DF428788596ACB76AD16" ma:contentTypeVersion="" ma:contentTypeDescription="Create a new document." ma:contentTypeScope="" ma:versionID="fd2bf89815a3d08e1333e865a571437c">
  <xsd:schema xmlns:xsd="http://www.w3.org/2001/XMLSchema" xmlns:xs="http://www.w3.org/2001/XMLSchema" xmlns:p="http://schemas.microsoft.com/office/2006/metadata/properties" xmlns:ns2="82762546-134f-435b-a3d8-01776a5e047b" xmlns:ns3="67fdbd2b-1973-427c-bffa-6d718ee9b636" xmlns:ns4="3c6552ff-e203-492b-9a4a-86c2b1ce869f" targetNamespace="http://schemas.microsoft.com/office/2006/metadata/properties" ma:root="true" ma:fieldsID="00672294dec573198491a2eeb19b4524" ns2:_="" ns3:_="" ns4:_="">
    <xsd:import namespace="82762546-134f-435b-a3d8-01776a5e047b"/>
    <xsd:import namespace="67fdbd2b-1973-427c-bffa-6d718ee9b636"/>
    <xsd:import namespace="3c6552ff-e203-492b-9a4a-86c2b1ce86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762546-134f-435b-a3d8-01776a5e0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c470fb7-5308-496a-a12b-188b66d4a6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fdbd2b-1973-427c-bffa-6d718ee9b63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6552ff-e203-492b-9a4a-86c2b1ce869f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9F64BCF-503F-4F2E-86A0-989497ECA44D}" ma:internalName="TaxCatchAll" ma:showField="CatchAllData" ma:web="{67fdbd2b-1973-427c-bffa-6d718ee9b636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762546-134f-435b-a3d8-01776a5e047b">
      <Terms xmlns="http://schemas.microsoft.com/office/infopath/2007/PartnerControls"/>
    </lcf76f155ced4ddcb4097134ff3c332f>
    <TaxCatchAll xmlns="3c6552ff-e203-492b-9a4a-86c2b1ce869f" xsi:nil="true"/>
  </documentManagement>
</p:properties>
</file>

<file path=customXml/itemProps1.xml><?xml version="1.0" encoding="utf-8"?>
<ds:datastoreItem xmlns:ds="http://schemas.openxmlformats.org/officeDocument/2006/customXml" ds:itemID="{5898D83C-11E5-4D68-80F2-FFEDC22EDD63}"/>
</file>

<file path=customXml/itemProps2.xml><?xml version="1.0" encoding="utf-8"?>
<ds:datastoreItem xmlns:ds="http://schemas.openxmlformats.org/officeDocument/2006/customXml" ds:itemID="{9893EAA5-8327-4253-BADC-1C204952E569}"/>
</file>

<file path=customXml/itemProps3.xml><?xml version="1.0" encoding="utf-8"?>
<ds:datastoreItem xmlns:ds="http://schemas.openxmlformats.org/officeDocument/2006/customXml" ds:itemID="{22B5688C-111D-427C-8868-7DD82765F24B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352</Words>
  <Application>Microsoft Office PowerPoint</Application>
  <PresentationFormat>Widescreen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Comic Sans MS</vt:lpstr>
      <vt:lpstr>Trebuchet MS</vt:lpstr>
      <vt:lpstr>Wingdings 3</vt:lpstr>
      <vt:lpstr>Facet</vt:lpstr>
      <vt:lpstr>Starter:</vt:lpstr>
      <vt:lpstr>Starter:</vt:lpstr>
      <vt:lpstr>Revision- Nutritional Needs Part 2</vt:lpstr>
      <vt:lpstr>In depth look- Vegetarians etc</vt:lpstr>
      <vt:lpstr>In depth look- Coeliac Disease</vt:lpstr>
      <vt:lpstr>In depth look- Lactose Intolerance</vt:lpstr>
      <vt:lpstr>In depth look- High-fibre diet</vt:lpstr>
      <vt:lpstr>Plenary- Exam question</vt:lpstr>
      <vt:lpstr>Mark Scheme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Starter:</dc:title>
  <dc:creator>Nichola Power</dc:creator>
  <cp:lastModifiedBy>Nichola Power</cp:lastModifiedBy>
  <cp:revision>7</cp:revision>
  <dcterms:created xsi:type="dcterms:W3CDTF">2021-11-13T14:07:16Z</dcterms:created>
  <dcterms:modified xsi:type="dcterms:W3CDTF">2021-11-14T13:28:46Z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0x01010002147561AB51DF428788596ACB76AD16</vt:lpwstr>
  </property>
</Properties>
</file>