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1" r:id="rId3"/>
    <p:sldId id="256" r:id="rId4"/>
    <p:sldId id="261" r:id="rId5"/>
    <p:sldId id="267" r:id="rId6"/>
    <p:sldId id="272" r:id="rId7"/>
    <p:sldId id="273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4660"/>
  </p:normalViewPr>
  <p:slideViewPr>
    <p:cSldViewPr snapToGrid="0">
      <p:cViewPr varScale="1">
        <p:scale>
          <a:sx n="41" d="100"/>
          <a:sy n="41" d="100"/>
        </p:scale>
        <p:origin x="79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388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179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71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176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1441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929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419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89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16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033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2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6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03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10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63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76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09C96-B92E-4EB5-8B60-AF1D6FB5E44E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39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hyperlink" Target="https://healthy-foodnetwork.com/healthiest-cooking-methods/" TargetMode="External"/><Relationship Id="rId7" Type="http://schemas.openxmlformats.org/officeDocument/2006/relationships/hyperlink" Target="https://jasonjcheetham.wordpress.com/2017/04/28/future-bass-the-internet-of-things-and-deriving-content-from-technology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hyperlink" Target="http://www.today.com/food/crucial-tool-you-need-perfect-memorial-day-grilling-besides-grill-2D79707331" TargetMode="External"/><Relationship Id="rId4" Type="http://schemas.openxmlformats.org/officeDocument/2006/relationships/image" Target="../media/image3.jpg"/><Relationship Id="rId9" Type="http://schemas.openxmlformats.org/officeDocument/2006/relationships/hyperlink" Target="https://www.ricardocuisine.com/en/articles/food-chemistry/643-how-to-perfect-the-art-of-braisin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8BC35-336A-4226-8759-BFD38878B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Starter: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9C27-AD4F-43F8-8E0B-731659D5F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2127"/>
            <a:ext cx="9619191" cy="5093367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Cooking food helps to make food safe to eat by killing pathogenic bacteria. True/False [1 mark]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Dry-frying increases the amount of fat in food.                    True/False [1 mark]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Explain how cooking affects the shelf life of food. [1 mark]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Identify one way in which cooking would affect the texture of: meat, tomato-based sauce, sponge cake. [3 marks]</a:t>
            </a:r>
          </a:p>
        </p:txBody>
      </p:sp>
    </p:spTree>
    <p:extLst>
      <p:ext uri="{BB962C8B-B14F-4D97-AF65-F5344CB8AC3E}">
        <p14:creationId xmlns:p14="http://schemas.microsoft.com/office/powerpoint/2010/main" val="3567437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8BC35-336A-4226-8759-BFD38878B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80975"/>
            <a:ext cx="8596668" cy="13208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Draw and explain what is happening at each section of this heat transfer diagram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0CA8D7C7-A053-4967-8D56-7F2FAB82F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19" y="1501775"/>
            <a:ext cx="8759383" cy="492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7C9ED9D-13FF-4489-BBFA-124F549507C4}"/>
              </a:ext>
            </a:extLst>
          </p:cNvPr>
          <p:cNvSpPr/>
          <p:nvPr/>
        </p:nvSpPr>
        <p:spPr>
          <a:xfrm>
            <a:off x="876300" y="1819275"/>
            <a:ext cx="2733675" cy="1003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5417BB9-114C-4D5E-B3A1-75BED88E7668}"/>
              </a:ext>
            </a:extLst>
          </p:cNvPr>
          <p:cNvSpPr/>
          <p:nvPr/>
        </p:nvSpPr>
        <p:spPr>
          <a:xfrm>
            <a:off x="6429376" y="1819275"/>
            <a:ext cx="2400300" cy="1266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4A4855-A3C2-4CFA-B777-9FFB8E38ED5C}"/>
              </a:ext>
            </a:extLst>
          </p:cNvPr>
          <p:cNvSpPr/>
          <p:nvPr/>
        </p:nvSpPr>
        <p:spPr>
          <a:xfrm>
            <a:off x="6429376" y="4552949"/>
            <a:ext cx="2400300" cy="1266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19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A3851-865A-48D2-9192-5E42C978C3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8150280" cy="1646302"/>
          </a:xfrm>
        </p:spPr>
        <p:txBody>
          <a:bodyPr>
            <a:no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Revision-</a:t>
            </a:r>
            <a:br>
              <a:rPr lang="en-GB" dirty="0">
                <a:latin typeface="Comic Sans MS" panose="030F0702030302020204" pitchFamily="66" charset="0"/>
              </a:rPr>
            </a:br>
            <a:r>
              <a:rPr lang="en-GB" dirty="0">
                <a:latin typeface="Comic Sans MS" panose="030F0702030302020204" pitchFamily="66" charset="0"/>
              </a:rPr>
              <a:t>Cooking Food and Heat Transfer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BF7FA4-451A-4E24-A909-E33A29EC9C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1200" dirty="0">
                <a:latin typeface="Comic Sans MS" panose="030F0702030302020204" pitchFamily="66" charset="0"/>
              </a:rPr>
              <a:t>Learning Objectives: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Recall information about nutritional needs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Address any misconceptions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Apply knowledge to exam questions</a:t>
            </a:r>
          </a:p>
        </p:txBody>
      </p:sp>
    </p:spTree>
    <p:extLst>
      <p:ext uri="{BB962C8B-B14F-4D97-AF65-F5344CB8AC3E}">
        <p14:creationId xmlns:p14="http://schemas.microsoft.com/office/powerpoint/2010/main" val="887399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Cooking Food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331496"/>
            <a:ext cx="10070877" cy="5069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Why?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To make food safe to eat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Improve flavour of food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Improve appearance and smell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Improve texture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Improve shelf life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Variety to diet</a:t>
            </a:r>
          </a:p>
          <a:p>
            <a:pPr>
              <a:lnSpc>
                <a:spcPct val="150000"/>
              </a:lnSpc>
            </a:pPr>
            <a:endParaRPr lang="en-GB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Give 3 examples of foods that you could cook via each heat transfer method</a:t>
            </a:r>
          </a:p>
        </p:txBody>
      </p:sp>
    </p:spTree>
    <p:extLst>
      <p:ext uri="{BB962C8B-B14F-4D97-AF65-F5344CB8AC3E}">
        <p14:creationId xmlns:p14="http://schemas.microsoft.com/office/powerpoint/2010/main" val="637906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08" y="439527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Appropriate cooking methods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FC86801-F666-497E-8AA9-C2ABDCCB9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808" y="1599906"/>
            <a:ext cx="2867971" cy="2831431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n-GB" sz="2000" dirty="0">
                <a:latin typeface="Comic Sans MS" panose="030F0702030302020204" pitchFamily="66" charset="0"/>
              </a:rPr>
              <a:t>Cooking with water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Blanching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Boiling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Braising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Poaching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Simmering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Steaming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496175DA-3A4D-429F-889A-74E4F78CCEC4}"/>
              </a:ext>
            </a:extLst>
          </p:cNvPr>
          <p:cNvSpPr txBox="1">
            <a:spLocks/>
          </p:cNvSpPr>
          <p:nvPr/>
        </p:nvSpPr>
        <p:spPr>
          <a:xfrm>
            <a:off x="3301281" y="1595601"/>
            <a:ext cx="2867971" cy="28314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latin typeface="Comic Sans MS" panose="030F0702030302020204" pitchFamily="66" charset="0"/>
              </a:rPr>
              <a:t>Cooking with dry heat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Baking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BBQ/chargrill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Stir-frying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Grilling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8AE18D0A-E0FF-4DD9-AE73-7A9ABF411897}"/>
              </a:ext>
            </a:extLst>
          </p:cNvPr>
          <p:cNvSpPr txBox="1">
            <a:spLocks/>
          </p:cNvSpPr>
          <p:nvPr/>
        </p:nvSpPr>
        <p:spPr>
          <a:xfrm>
            <a:off x="6441182" y="1595602"/>
            <a:ext cx="2867971" cy="28314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latin typeface="Comic Sans MS" panose="030F0702030302020204" pitchFamily="66" charset="0"/>
              </a:rPr>
              <a:t>Cooking with fat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Roasting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Shallow frying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Stir-frying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Deep frying</a:t>
            </a: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EA010784-D823-4807-B0FC-22EB9EC6AFE8}"/>
              </a:ext>
            </a:extLst>
          </p:cNvPr>
          <p:cNvSpPr txBox="1">
            <a:spLocks/>
          </p:cNvSpPr>
          <p:nvPr/>
        </p:nvSpPr>
        <p:spPr>
          <a:xfrm>
            <a:off x="570441" y="4591758"/>
            <a:ext cx="8466782" cy="19534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latin typeface="Comic Sans MS" panose="030F0702030302020204" pitchFamily="66" charset="0"/>
              </a:rPr>
              <a:t>Conserving nutrients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Steaming (water soluble vitamins)		Poaching	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Barbecuing							Grilling</a:t>
            </a:r>
          </a:p>
          <a:p>
            <a:pPr lvl="1"/>
            <a:r>
              <a:rPr lang="en-GB" sz="1800" dirty="0">
                <a:latin typeface="Comic Sans MS" panose="030F0702030302020204" pitchFamily="66" charset="0"/>
              </a:rPr>
              <a:t>Dry frying (no additional fat added)		Stir-frying </a:t>
            </a:r>
            <a:r>
              <a:rPr lang="en-GB" dirty="0">
                <a:latin typeface="Comic Sans MS" panose="030F0702030302020204" pitchFamily="66" charset="0"/>
              </a:rPr>
              <a:t>(little fat is added)</a:t>
            </a:r>
            <a:endParaRPr lang="en-GB" sz="1800" dirty="0">
              <a:latin typeface="Comic Sans MS" panose="030F0702030302020204" pitchFamily="66" charset="0"/>
            </a:endParaRPr>
          </a:p>
          <a:p>
            <a:pPr lvl="1"/>
            <a:endParaRPr lang="en-GB" sz="1800" dirty="0">
              <a:latin typeface="Comic Sans MS" panose="030F07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D0FE07B-3AAE-4919-AF71-FF1C354702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651327">
            <a:off x="9577106" y="50797"/>
            <a:ext cx="2297737" cy="17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FEBF0ED-6836-4377-B4AC-04F1D4C747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-1325" r="1325"/>
          <a:stretch/>
        </p:blipFill>
        <p:spPr>
          <a:xfrm rot="662988">
            <a:off x="9497141" y="1808325"/>
            <a:ext cx="2480319" cy="1395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ADEEF59-96BC-4F05-8EA7-A3B9D70D49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rot="20911015">
            <a:off x="9464927" y="3265874"/>
            <a:ext cx="2525710" cy="1666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E70D655-411F-494D-9B8A-A8C9183F20E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 rot="570483">
            <a:off x="9487538" y="5109774"/>
            <a:ext cx="2571604" cy="1447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63176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05DA3-7F30-4EAE-A205-CED63BC4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66" y="352926"/>
            <a:ext cx="8596668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Plenary- Exam question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2F95DD-0E80-473A-9519-86B58664B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10" y="1457325"/>
            <a:ext cx="10635395" cy="444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676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7FA71-EE36-4CD5-A2CC-4FED70EEF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1" y="304800"/>
            <a:ext cx="8596668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Mark Scheme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867F5-0E4E-4D13-ABA2-BC94B4199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69" y="1625600"/>
            <a:ext cx="11266262" cy="283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13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05DA3-7F30-4EAE-A205-CED63BC4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66" y="352926"/>
            <a:ext cx="8596668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Plenary- Exam question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3F098B-1031-44F2-AFF9-78F093B6C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666" y="1136282"/>
            <a:ext cx="6882566" cy="564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078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7FA71-EE36-4CD5-A2CC-4FED70EEF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1" y="304800"/>
            <a:ext cx="8596668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Mark Scheme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75AF15-57EF-499B-87C7-FBA022382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928" y="1237916"/>
            <a:ext cx="11604144" cy="485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1340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147561AB51DF428788596ACB76AD16" ma:contentTypeVersion="" ma:contentTypeDescription="Create a new document." ma:contentTypeScope="" ma:versionID="fd2bf89815a3d08e1333e865a571437c">
  <xsd:schema xmlns:xsd="http://www.w3.org/2001/XMLSchema" xmlns:xs="http://www.w3.org/2001/XMLSchema" xmlns:p="http://schemas.microsoft.com/office/2006/metadata/properties" xmlns:ns2="82762546-134f-435b-a3d8-01776a5e047b" xmlns:ns3="67fdbd2b-1973-427c-bffa-6d718ee9b636" xmlns:ns4="3c6552ff-e203-492b-9a4a-86c2b1ce869f" targetNamespace="http://schemas.microsoft.com/office/2006/metadata/properties" ma:root="true" ma:fieldsID="00672294dec573198491a2eeb19b4524" ns2:_="" ns3:_="" ns4:_="">
    <xsd:import namespace="82762546-134f-435b-a3d8-01776a5e047b"/>
    <xsd:import namespace="67fdbd2b-1973-427c-bffa-6d718ee9b636"/>
    <xsd:import namespace="3c6552ff-e203-492b-9a4a-86c2b1ce8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762546-134f-435b-a3d8-01776a5e0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c470fb7-5308-496a-a12b-188b66d4a6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fdbd2b-1973-427c-bffa-6d718ee9b63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552ff-e203-492b-9a4a-86c2b1ce869f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9F64BCF-503F-4F2E-86A0-989497ECA44D}" ma:internalName="TaxCatchAll" ma:showField="CatchAllData" ma:web="{67fdbd2b-1973-427c-bffa-6d718ee9b636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762546-134f-435b-a3d8-01776a5e047b">
      <Terms xmlns="http://schemas.microsoft.com/office/infopath/2007/PartnerControls"/>
    </lcf76f155ced4ddcb4097134ff3c332f>
    <TaxCatchAll xmlns="3c6552ff-e203-492b-9a4a-86c2b1ce869f" xsi:nil="true"/>
  </documentManagement>
</p:properties>
</file>

<file path=customXml/itemProps1.xml><?xml version="1.0" encoding="utf-8"?>
<ds:datastoreItem xmlns:ds="http://schemas.openxmlformats.org/officeDocument/2006/customXml" ds:itemID="{F6C51F9B-3C05-4A39-A6F6-329EE6726352}"/>
</file>

<file path=customXml/itemProps2.xml><?xml version="1.0" encoding="utf-8"?>
<ds:datastoreItem xmlns:ds="http://schemas.openxmlformats.org/officeDocument/2006/customXml" ds:itemID="{1A50E994-CFB0-42A9-A4A2-104CB2225877}"/>
</file>

<file path=customXml/itemProps3.xml><?xml version="1.0" encoding="utf-8"?>
<ds:datastoreItem xmlns:ds="http://schemas.openxmlformats.org/officeDocument/2006/customXml" ds:itemID="{D85D9F91-963D-4045-BB38-CBEF0353D859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239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Comic Sans MS</vt:lpstr>
      <vt:lpstr>Trebuchet MS</vt:lpstr>
      <vt:lpstr>Wingdings 3</vt:lpstr>
      <vt:lpstr>Facet</vt:lpstr>
      <vt:lpstr>Starter:</vt:lpstr>
      <vt:lpstr>Draw and explain what is happening at each section of this heat transfer diagram</vt:lpstr>
      <vt:lpstr>Revision- Cooking Food and Heat Transfer</vt:lpstr>
      <vt:lpstr>In depth look- Cooking Food</vt:lpstr>
      <vt:lpstr>In depth look- Appropriate cooking methods</vt:lpstr>
      <vt:lpstr>Plenary- Exam question</vt:lpstr>
      <vt:lpstr>Mark Scheme</vt:lpstr>
      <vt:lpstr>Plenary- Exam question</vt:lpstr>
      <vt:lpstr>Mark Scheme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Starter:</dc:title>
  <dc:creator>Nichola Power</dc:creator>
  <cp:lastModifiedBy>Nichola Power</cp:lastModifiedBy>
  <cp:revision>10</cp:revision>
  <dcterms:created xsi:type="dcterms:W3CDTF">2021-11-13T14:07:16Z</dcterms:created>
  <dcterms:modified xsi:type="dcterms:W3CDTF">2021-11-14T15:17:47Z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0x01010002147561AB51DF428788596ACB76AD16</vt:lpwstr>
  </property>
</Properties>
</file>